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673730" y="1190201"/>
            <a:ext cx="5555870" cy="3908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30" dirty="0">
                <a:solidFill>
                  <a:srgbClr val="552112"/>
                </a:solidFill>
                <a:latin typeface="Arial"/>
                <a:ea typeface="Arial"/>
              </a:rPr>
              <a:t>MUKAVEMET</a:t>
            </a:r>
            <a:r>
              <a:rPr lang="en-US" altLang="zh-CN" sz="4000" b="1" spc="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4000" b="1" spc="-25" dirty="0">
                <a:solidFill>
                  <a:srgbClr val="552112"/>
                </a:solidFill>
                <a:latin typeface="Arial"/>
                <a:ea typeface="Arial"/>
              </a:rPr>
              <a:t>DERSİ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35"/>
              </a:lnSpc>
            </a:pPr>
            <a:endParaRPr lang="en-US" dirty="0" smtClean="0"/>
          </a:p>
          <a:p>
            <a:pPr marL="0" indent="900048">
              <a:lnSpc>
                <a:spcPct val="100000"/>
              </a:lnSpc>
            </a:pPr>
            <a:r>
              <a:rPr lang="en-US" altLang="zh-CN" sz="3600" b="1" dirty="0">
                <a:solidFill>
                  <a:srgbClr val="BF0000"/>
                </a:solidFill>
                <a:latin typeface="Arial"/>
                <a:ea typeface="Arial"/>
              </a:rPr>
              <a:t>(Kesme</a:t>
            </a:r>
            <a:r>
              <a:rPr lang="en-US" altLang="zh-CN" sz="360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BF0000"/>
                </a:solidFill>
                <a:latin typeface="Arial"/>
                <a:ea typeface="Arial"/>
              </a:rPr>
              <a:t>Etkisi)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60"/>
              </a:lnSpc>
            </a:pPr>
            <a:endParaRPr lang="en-US" dirty="0" smtClean="0"/>
          </a:p>
          <a:p>
            <a:pPr indent="344042"/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Doç.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Dr.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Havva Eylem POLAT</a:t>
            </a:r>
            <a:endParaRPr lang="en-US" altLang="zh-CN" sz="2800" b="1" i="1" dirty="0">
              <a:solidFill>
                <a:srgbClr val="26110C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49"/>
          <p:cNvSpPr txBox="1"/>
          <p:nvPr/>
        </p:nvSpPr>
        <p:spPr>
          <a:xfrm>
            <a:off x="1433449" y="271471"/>
            <a:ext cx="7509240" cy="3365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53870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Ekyeri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ve</a:t>
            </a:r>
            <a:r>
              <a:rPr lang="en-US" altLang="zh-CN" sz="3200" b="1" spc="-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Bağlantılar</a:t>
            </a:r>
          </a:p>
          <a:p>
            <a:pPr>
              <a:lnSpc>
                <a:spcPts val="1289"/>
              </a:lnSpc>
            </a:pPr>
            <a:endParaRPr lang="en-US" dirty="0" smtClean="0"/>
          </a:p>
          <a:p>
            <a:pPr marL="283844" indent="-283844" hangingPunct="0">
              <a:lnSpc>
                <a:spcPct val="14833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40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Ahşap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elemanlarında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kullanılan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birleşimler</a:t>
            </a:r>
            <a:r>
              <a:rPr lang="en-US" altLang="zh-CN" sz="2400" spc="-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dişli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yuvalı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birleşimler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adını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alır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Birleşim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araçları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ise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çiviler,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bulonlar,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kamalar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tutkallardır.</a:t>
            </a:r>
          </a:p>
          <a:p>
            <a:pPr>
              <a:lnSpc>
                <a:spcPts val="13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37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Dişli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yuvalı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birleşimler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tek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dişli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çift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dişli</a:t>
            </a:r>
          </a:p>
          <a:p>
            <a:pPr>
              <a:lnSpc>
                <a:spcPts val="1439"/>
              </a:lnSpc>
            </a:pPr>
            <a:endParaRPr lang="en-US" dirty="0" smtClean="0"/>
          </a:p>
          <a:p>
            <a:pPr marL="0" indent="283844">
              <a:lnSpc>
                <a:spcPct val="100000"/>
              </a:lnSpc>
            </a:pP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birleşimler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şeklinde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olabilir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birleşimler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genellikle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717294" y="3819575"/>
            <a:ext cx="725469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44879" algn="l"/>
                <a:tab pos="3147314" algn="l"/>
                <a:tab pos="4601464" algn="l"/>
                <a:tab pos="5378703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çatı	makaslarının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mesnet	ve	düğümlerinin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33449" y="4368596"/>
            <a:ext cx="7509204" cy="1630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844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bağlanmasında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kullanılır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283844" indent="-283844" hangingPunct="0">
              <a:lnSpc>
                <a:spcPct val="14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Çivili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bağlantılar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kesmeye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çalıştıklarından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tek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çift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tesirli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-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hesaplanırlar.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5297" y="573435"/>
            <a:ext cx="202230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Ders</a:t>
            </a:r>
            <a:r>
              <a:rPr lang="en-US" altLang="zh-CN" sz="32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Planı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97253" y="1118362"/>
          <a:ext cx="7298308" cy="49219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058"/>
                <a:gridCol w="6199251"/>
              </a:tblGrid>
              <a:tr h="451484"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116459">
                        <a:lnSpc>
                          <a:spcPct val="100000"/>
                        </a:lnSpc>
                      </a:pP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</a:t>
                      </a:r>
                      <a:r>
                        <a:rPr lang="en-US" altLang="zh-CN" sz="2000" b="1" spc="-4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FTA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b="1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KO</a:t>
                      </a:r>
                      <a:r>
                        <a:rPr lang="en-US" altLang="zh-CN" sz="2000" b="1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NU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>
                        <a:lnSpc>
                          <a:spcPts val="665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Giriş,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tanımı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genel</a:t>
                      </a:r>
                      <a:r>
                        <a:rPr lang="en-US" altLang="zh-CN" sz="2000" spc="-1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ilkeleri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temel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kavramları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Normal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kuvvet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Gerilme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261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Şekil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değiştirme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Aras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ınavı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135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284099">
                        <a:lnSpc>
                          <a:spcPct val="100000"/>
                        </a:lnSpc>
                      </a:pP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Kesme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07543">
                        <a:lnSpc>
                          <a:spcPct val="100000"/>
                        </a:lnSpc>
                      </a:pP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Kirişlerde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kesit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tesirleri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Eğilme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4159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Burkulma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1432813" y="584321"/>
            <a:ext cx="7509335" cy="281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980">
              <a:lnSpc>
                <a:spcPct val="100000"/>
              </a:lnSpc>
            </a:pPr>
            <a:r>
              <a:rPr lang="en-US" altLang="zh-CN" sz="3600" spc="-10" dirty="0">
                <a:solidFill>
                  <a:srgbClr val="BF0000"/>
                </a:solidFill>
                <a:latin typeface="Arial"/>
                <a:ea typeface="Arial"/>
              </a:rPr>
              <a:t>Yararlanılan</a:t>
            </a:r>
            <a:r>
              <a:rPr lang="en-US" altLang="zh-CN" sz="36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spc="-15" dirty="0">
                <a:solidFill>
                  <a:srgbClr val="BF0000"/>
                </a:solidFill>
                <a:latin typeface="Arial"/>
                <a:ea typeface="Arial"/>
              </a:rPr>
              <a:t>Kaynaklar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Girgin,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Beyribey,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1990.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Mukavemet.</a:t>
            </a:r>
            <a:r>
              <a:rPr lang="en-US" altLang="zh-CN" sz="2400" i="1" spc="1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A.Ü.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Ziraat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Fakültesi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Yayınları: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1191,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Ders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Kitabı: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341,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Ankara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Omurtag,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2012.,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i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I.</a:t>
            </a:r>
            <a:r>
              <a:rPr lang="en-US" altLang="zh-CN" sz="2400" i="1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Birsen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yayınevi,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İstanbul,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472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1361566" y="159330"/>
            <a:ext cx="7583415" cy="2857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25752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Ekyeri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ve</a:t>
            </a:r>
            <a:r>
              <a:rPr lang="en-US" altLang="zh-CN" sz="3200" b="1" spc="-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Bağlantılar</a:t>
            </a:r>
          </a:p>
          <a:p>
            <a:pPr>
              <a:lnSpc>
                <a:spcPts val="1485"/>
              </a:lnSpc>
            </a:pPr>
            <a:endParaRPr lang="en-US" dirty="0" smtClean="0"/>
          </a:p>
          <a:p>
            <a:pPr marL="283463" indent="-283463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analiz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projelenmesinde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son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aşama,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unsurlarının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ekyerleri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bağlantıların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projelenmesi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detaylandırılmasıdır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3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7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Ekyerlerinin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oluşturulmasında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dikkat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edilecek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nokta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5030" y="3199307"/>
            <a:ext cx="732568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885441" algn="l"/>
                <a:tab pos="3345815" algn="l"/>
                <a:tab pos="5725033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ekyerinde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eğilme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gerilmelerinin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oluşmasını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5030" y="3747835"/>
            <a:ext cx="732521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önlemektir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Bunun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için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söz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konusu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elemanın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45030" y="4205721"/>
            <a:ext cx="7295754" cy="2198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50000"/>
              </a:lnSpc>
            </a:pP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boylamasına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eksenlerinin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ekyerinde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tek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noktada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birleşmesi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gerekir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Örneğin,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perçin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veya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kaynaktan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yararlanılıyorsa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bunların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oluşturduğu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grupların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ağırlık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merkezleri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tarafsız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üzerinde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olmalıdır.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1433449" y="192114"/>
            <a:ext cx="7506897" cy="20885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753870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Ekyeri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ve</a:t>
            </a:r>
            <a:r>
              <a:rPr lang="en-US" altLang="zh-CN" sz="3200" b="1" spc="-3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Bağlantılar</a:t>
            </a:r>
          </a:p>
          <a:p>
            <a:pPr>
              <a:lnSpc>
                <a:spcPts val="475"/>
              </a:lnSpc>
            </a:pPr>
            <a:endParaRPr lang="en-US" dirty="0" smtClean="0"/>
          </a:p>
          <a:p>
            <a:pPr marL="283844" indent="-283844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Çelik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elemanlarının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birleştirilmesi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iki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yapılabilir.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844" indent="-28955" hangingPunct="0">
              <a:lnSpc>
                <a:spcPct val="99583"/>
              </a:lnSpc>
            </a:pPr>
            <a:r>
              <a:rPr lang="en-US" altLang="zh-CN" sz="2400" spc="75" dirty="0">
                <a:solidFill>
                  <a:srgbClr val="BF0000"/>
                </a:solidFill>
                <a:latin typeface="Arial"/>
                <a:ea typeface="Arial"/>
              </a:rPr>
              <a:t>1</a:t>
            </a:r>
            <a:r>
              <a:rPr lang="en-US" altLang="zh-CN" sz="2400" spc="34" dirty="0">
                <a:solidFill>
                  <a:srgbClr val="BF0000"/>
                </a:solidFill>
                <a:latin typeface="Arial"/>
                <a:ea typeface="Arial"/>
              </a:rPr>
              <a:t>.</a:t>
            </a:r>
            <a:r>
              <a:rPr lang="en-US" altLang="zh-CN" sz="2400" spc="75" dirty="0">
                <a:solidFill>
                  <a:srgbClr val="BF0000"/>
                </a:solidFill>
                <a:latin typeface="Arial"/>
                <a:ea typeface="Arial"/>
              </a:rPr>
              <a:t>Sökülemeyen</a:t>
            </a:r>
            <a:r>
              <a:rPr lang="en-US" altLang="zh-CN" sz="2400" spc="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BF0000"/>
                </a:solidFill>
                <a:latin typeface="Arial"/>
                <a:ea typeface="Arial"/>
              </a:rPr>
              <a:t>ekyerleri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Bunlar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daha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çok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perçinli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kaynaklı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birleşimlerdir.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72157" y="2357170"/>
            <a:ext cx="719771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2.Sökülebilen</a:t>
            </a:r>
            <a:r>
              <a:rPr lang="en-US" altLang="zh-CN" sz="2400" spc="100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ekyerleri:</a:t>
            </a:r>
            <a:r>
              <a:rPr lang="en-US" altLang="zh-CN" sz="2400" spc="100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Bulon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veya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cıvata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33449" y="2722930"/>
            <a:ext cx="7507108" cy="1615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844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yapılan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birleşimlerdir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15"/>
              </a:lnSpc>
            </a:pPr>
            <a:endParaRPr lang="en-US" dirty="0" smtClean="0"/>
          </a:p>
          <a:p>
            <a:pPr marL="283844" indent="-283844" hangingPunct="0">
              <a:lnSpc>
                <a:spcPct val="99166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Perçinler: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Çelik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elemanların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birleştirilmesinde</a:t>
            </a:r>
            <a:r>
              <a:rPr lang="en-US" altLang="zh-CN" sz="2400" spc="-17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çok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kullanılan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birleştirme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araçlarından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biridir.</a:t>
            </a:r>
          </a:p>
          <a:p>
            <a:pPr>
              <a:lnSpc>
                <a:spcPts val="6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Perçinler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yuvarlak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demirlerden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hazırlanan</a:t>
            </a:r>
            <a:r>
              <a:rPr lang="en-US" altLang="zh-CN" sz="2400" spc="-15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silindirik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17294" y="4338624"/>
            <a:ext cx="725227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gövdeli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başlıktan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oluşur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birleşim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yerlerinde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33449" y="4704384"/>
            <a:ext cx="7508692" cy="153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84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vurularak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deliğe</a:t>
            </a:r>
            <a:r>
              <a:rPr lang="en-US" altLang="zh-CN" sz="24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yerleştirilir.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844" indent="-283844" hangingPunct="0">
              <a:lnSpc>
                <a:spcPct val="9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36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Eklenecek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parçalarda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perçin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çapına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uygun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şekilde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karşılıklı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delik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açılır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Isıtılan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perçin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elle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veya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makine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dövülerek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ikinci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baş</a:t>
            </a:r>
            <a:r>
              <a:rPr lang="en-US" altLang="zh-CN" sz="24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oluşturulur.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3187319" y="425395"/>
            <a:ext cx="4123728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Ekyeri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ve</a:t>
            </a:r>
            <a:r>
              <a:rPr lang="en-US" altLang="zh-CN" sz="3200" b="1" spc="-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Bağlantılar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09089" y="1215694"/>
            <a:ext cx="7360234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996694" algn="l"/>
                <a:tab pos="3723640" algn="l"/>
                <a:tab pos="5452236" algn="l"/>
              </a:tabLst>
            </a:pPr>
            <a:r>
              <a:rPr lang="en-US" altLang="zh-CN" sz="1900" spc="-22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6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120" dirty="0">
                <a:solidFill>
                  <a:srgbClr val="000000"/>
                </a:solidFill>
                <a:latin typeface="Arial"/>
                <a:ea typeface="Arial"/>
              </a:rPr>
              <a:t>Perçinler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kesmeye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çalışarak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birleştirdikleri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92554" y="1764223"/>
            <a:ext cx="707817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708657" algn="l"/>
                <a:tab pos="3263392" algn="l"/>
                <a:tab pos="4511929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elemanlar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arasında	kuvvet	aktarırlar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Kuvvetin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09089" y="2221788"/>
            <a:ext cx="7332640" cy="2271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4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perçin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gövdesine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geçişte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delik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cidarı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perçin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gövdesi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arasında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ezilme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meydana</a:t>
            </a:r>
            <a:r>
              <a:rPr lang="en-US" altLang="zh-CN" sz="24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gelir.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83464" indent="-283464" hangingPunct="0">
              <a:lnSpc>
                <a:spcPct val="14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4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Kaymaya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çalışan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yüzeylerin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sayısına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tek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tesirli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veya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çift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tesirli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ikiye</a:t>
            </a:r>
            <a:r>
              <a:rPr lang="en-US" altLang="zh-CN" sz="2400" spc="-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ayrılırlar.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4"/>
          <p:cNvSpPr txBox="1"/>
          <p:nvPr/>
        </p:nvSpPr>
        <p:spPr>
          <a:xfrm>
            <a:off x="1505711" y="270256"/>
            <a:ext cx="6639325" cy="193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31670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Ekyeri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ve</a:t>
            </a:r>
            <a:r>
              <a:rPr lang="en-US" altLang="zh-CN" sz="3600" b="1" spc="-3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Bağlantılar</a:t>
            </a:r>
          </a:p>
          <a:p>
            <a:pPr>
              <a:lnSpc>
                <a:spcPts val="11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14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3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100" dirty="0">
                <a:solidFill>
                  <a:srgbClr val="BF0000"/>
                </a:solidFill>
                <a:latin typeface="Arial"/>
                <a:ea typeface="Arial"/>
              </a:rPr>
              <a:t>Tek</a:t>
            </a:r>
            <a:r>
              <a:rPr lang="en-US" altLang="zh-CN" sz="2400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60" dirty="0">
                <a:solidFill>
                  <a:srgbClr val="BF0000"/>
                </a:solidFill>
                <a:latin typeface="Arial"/>
                <a:ea typeface="Arial"/>
              </a:rPr>
              <a:t>tesirli</a:t>
            </a:r>
            <a:r>
              <a:rPr lang="en-US" altLang="zh-CN" sz="2400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75" dirty="0">
                <a:solidFill>
                  <a:srgbClr val="BF0000"/>
                </a:solidFill>
                <a:latin typeface="Arial"/>
                <a:ea typeface="Arial"/>
              </a:rPr>
              <a:t>perçinler:</a:t>
            </a:r>
          </a:p>
          <a:p>
            <a:pPr>
              <a:lnSpc>
                <a:spcPts val="5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Tek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tesirli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perçin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hesaplamalarında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üç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şart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vardır.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Perçinlerin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kesilmemesi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şartı: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296746" y="2530330"/>
            <a:ext cx="293570" cy="3671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7083"/>
              </a:lnSpc>
            </a:pPr>
            <a:r>
              <a:rPr lang="en-US" altLang="zh-CN" sz="2250" i="1" spc="34" dirty="0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1300" spc="15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671065" y="2501129"/>
            <a:ext cx="173323" cy="352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775"/>
              </a:lnSpc>
            </a:pPr>
            <a:r>
              <a:rPr lang="en-US" altLang="zh-CN" sz="2250" spc="15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82488" y="2323678"/>
            <a:ext cx="611687" cy="758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775"/>
              </a:lnSpc>
            </a:pPr>
            <a:r>
              <a:rPr lang="en-US" altLang="zh-CN" sz="2250" spc="275" dirty="0">
                <a:solidFill>
                  <a:srgbClr val="000000"/>
                </a:solidFill>
                <a:latin typeface="Symbol"/>
                <a:ea typeface="Symbol"/>
              </a:rPr>
              <a:t></a:t>
            </a:r>
            <a:r>
              <a:rPr lang="en-US" altLang="zh-CN" sz="2250" spc="-254" dirty="0">
                <a:solidFill>
                  <a:srgbClr val="000000"/>
                </a:solidFill>
                <a:latin typeface="Symbol"/>
                <a:cs typeface="Symbol"/>
              </a:rPr>
              <a:t> </a:t>
            </a:r>
            <a:r>
              <a:rPr lang="en-US" altLang="zh-CN" sz="2250" i="1" spc="250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</a:p>
          <a:p>
            <a:pPr>
              <a:lnSpc>
                <a:spcPts val="490"/>
              </a:lnSpc>
            </a:pPr>
            <a:endParaRPr lang="en-US" dirty="0" smtClean="0"/>
          </a:p>
          <a:p>
            <a:pPr marL="0" indent="331354">
              <a:lnSpc>
                <a:spcPct val="100000"/>
              </a:lnSpc>
            </a:pPr>
            <a:r>
              <a:rPr lang="en-US" altLang="zh-CN" sz="2250" spc="15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524897" y="2329627"/>
            <a:ext cx="212379" cy="198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00" spc="1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704859" y="2501129"/>
            <a:ext cx="539052" cy="448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1975"/>
              </a:lnSpc>
            </a:pPr>
            <a:r>
              <a:rPr lang="en-US" altLang="zh-CN" sz="2250" spc="490" dirty="0">
                <a:solidFill>
                  <a:srgbClr val="000000"/>
                </a:solidFill>
                <a:latin typeface="Symbol"/>
                <a:ea typeface="Symbol"/>
              </a:rPr>
              <a:t></a:t>
            </a:r>
            <a:r>
              <a:rPr lang="en-US" altLang="zh-CN" sz="2250" spc="395" dirty="0">
                <a:solidFill>
                  <a:srgbClr val="000000"/>
                </a:solidFill>
                <a:latin typeface="Symbol"/>
                <a:ea typeface="Symbol"/>
              </a:rPr>
              <a:t></a:t>
            </a:r>
          </a:p>
          <a:p>
            <a:pPr marL="0" indent="331198">
              <a:lnSpc>
                <a:spcPct val="100000"/>
              </a:lnSpc>
            </a:pPr>
            <a:r>
              <a:rPr lang="en-US" altLang="zh-CN" sz="1300" i="1" spc="5" dirty="0">
                <a:solidFill>
                  <a:srgbClr val="000000"/>
                </a:solidFill>
                <a:latin typeface="Times New Roman"/>
                <a:ea typeface="Times New Roman"/>
              </a:rPr>
              <a:t>em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05711" y="3167684"/>
            <a:ext cx="485446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Perçinin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levhayı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ezmemesi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şartı: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262516" y="3725801"/>
            <a:ext cx="2636688" cy="457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zh-CN" sz="155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1550" spc="-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  <a:r>
              <a:rPr lang="en-US" altLang="zh-CN" sz="2600" spc="-50" dirty="0">
                <a:solidFill>
                  <a:srgbClr val="000000"/>
                </a:solidFill>
                <a:latin typeface="Symbol"/>
                <a:cs typeface="Symbo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altLang="zh-CN" sz="2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ymbol"/>
                <a:ea typeface="Symbol"/>
              </a:rPr>
              <a:t></a:t>
            </a:r>
            <a:r>
              <a:rPr lang="en-US" altLang="zh-CN" sz="2600" spc="-40" dirty="0">
                <a:solidFill>
                  <a:srgbClr val="000000"/>
                </a:solidFill>
                <a:latin typeface="Symbol"/>
                <a:cs typeface="Symbo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zh-CN" sz="26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50" dirty="0">
                <a:solidFill>
                  <a:srgbClr val="000000"/>
                </a:solidFill>
                <a:latin typeface="Times New Roman"/>
                <a:ea typeface="Times New Roman"/>
              </a:rPr>
              <a:t>min</a:t>
            </a:r>
            <a:r>
              <a:rPr lang="en-US" altLang="zh-CN" sz="1550" spc="-2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600" dirty="0">
                <a:solidFill>
                  <a:srgbClr val="000000"/>
                </a:solidFill>
                <a:latin typeface="Symbol"/>
                <a:ea typeface="Symbol"/>
              </a:rPr>
              <a:t></a:t>
            </a:r>
            <a:r>
              <a:rPr lang="en-US" altLang="zh-CN" sz="2600" spc="-45" dirty="0">
                <a:solidFill>
                  <a:srgbClr val="000000"/>
                </a:solidFill>
                <a:latin typeface="Symbol"/>
                <a:cs typeface="Symbo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  <a:r>
              <a:rPr lang="en-US" altLang="zh-CN" sz="1550" dirty="0">
                <a:solidFill>
                  <a:srgbClr val="000000"/>
                </a:solidFill>
                <a:latin typeface="Times New Roman"/>
                <a:ea typeface="Times New Roman"/>
              </a:rPr>
              <a:t>lem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05711" y="4493818"/>
            <a:ext cx="746386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3.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Çekme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çubuğunun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kuvveti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emniyetle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taşıyıp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789176" y="4859578"/>
            <a:ext cx="7065123" cy="1615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taşıyamadığı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kontrol</a:t>
            </a:r>
            <a:r>
              <a:rPr lang="en-US" altLang="zh-CN" sz="2400" spc="-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edilir.</a:t>
            </a:r>
          </a:p>
          <a:p>
            <a:pPr>
              <a:lnSpc>
                <a:spcPts val="630"/>
              </a:lnSpc>
            </a:pPr>
            <a:endParaRPr lang="en-US" dirty="0" smtClean="0"/>
          </a:p>
          <a:p>
            <a:pPr marL="0" indent="1315466">
              <a:lnSpc>
                <a:spcPct val="11166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σ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em</a:t>
            </a:r>
            <a:r>
              <a:rPr lang="en-US" altLang="zh-CN" sz="16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net</a:t>
            </a:r>
          </a:p>
          <a:p>
            <a:pPr marL="0" indent="54863">
              <a:lnSpc>
                <a:spcPct val="100000"/>
              </a:lnSpc>
              <a:spcBef>
                <a:spcPts val="229"/>
              </a:spcBef>
            </a:pP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Net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alan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perçin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zayıflaması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çıkarıldıktan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sonra</a:t>
            </a:r>
          </a:p>
          <a:p>
            <a:pPr marL="0">
              <a:lnSpc>
                <a:spcPct val="100000"/>
              </a:lnSpc>
            </a:pP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bulunan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alandır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5"/>
          <p:cNvSpPr txBox="1"/>
          <p:nvPr/>
        </p:nvSpPr>
        <p:spPr>
          <a:xfrm>
            <a:off x="3187319" y="228055"/>
            <a:ext cx="412328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Ekyeri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ve</a:t>
            </a:r>
            <a:r>
              <a:rPr lang="en-US" altLang="zh-CN" sz="3200" b="1" spc="-3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Bağlantılar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05711" y="1002283"/>
            <a:ext cx="746142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24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Kaynaklı</a:t>
            </a:r>
            <a:r>
              <a:rPr lang="en-US" altLang="zh-CN" sz="2400" b="1" spc="-85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birleşimler:</a:t>
            </a:r>
            <a:r>
              <a:rPr lang="en-US" altLang="zh-CN" sz="2400" b="1" spc="-85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Çelik</a:t>
            </a:r>
            <a:r>
              <a:rPr lang="en-US" altLang="zh-CN" sz="2400" spc="-8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elemanlarının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789176" y="1548561"/>
            <a:ext cx="558319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birleştirilmesinde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yaygın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kullanılır.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05711" y="2173401"/>
            <a:ext cx="746380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940308" algn="l"/>
                <a:tab pos="1903729" algn="l"/>
                <a:tab pos="3340861" algn="l"/>
                <a:tab pos="4779898" algn="l"/>
                <a:tab pos="6371208" algn="l"/>
              </a:tabLst>
            </a:pPr>
            <a:r>
              <a:rPr lang="en-US" altLang="zh-CN" sz="1900" spc="-48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48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200" dirty="0">
                <a:solidFill>
                  <a:srgbClr val="000000"/>
                </a:solidFill>
                <a:latin typeface="Arial"/>
                <a:ea typeface="Arial"/>
              </a:rPr>
              <a:t>İki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çelik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elemanı	birbirine	bağlayan	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kaynak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789176" y="2721930"/>
            <a:ext cx="329702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parçalarına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Dikiş</a:t>
            </a:r>
            <a:r>
              <a:rPr lang="en-US" altLang="zh-CN" sz="2400" b="1" spc="-1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denir.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760220" y="3347135"/>
            <a:ext cx="720807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1.</a:t>
            </a:r>
            <a:r>
              <a:rPr lang="en-US" altLang="zh-CN" sz="2400" spc="160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Ucuca</a:t>
            </a:r>
            <a:r>
              <a:rPr lang="en-US" altLang="zh-CN" sz="2400" spc="160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dikişler:</a:t>
            </a:r>
            <a:r>
              <a:rPr lang="en-US" altLang="zh-CN" sz="2400" spc="164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Aynı</a:t>
            </a:r>
            <a:r>
              <a:rPr lang="en-US" altLang="zh-CN" sz="2400" spc="16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yönde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devam</a:t>
            </a:r>
            <a:r>
              <a:rPr lang="en-US" altLang="zh-CN" sz="2400" spc="16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eden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789176" y="3895664"/>
            <a:ext cx="7064517" cy="15397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parçaların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uçları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kaynatılarak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oluşturulan</a:t>
            </a:r>
            <a:r>
              <a:rPr lang="en-US" altLang="zh-CN" sz="24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dikişlerdir.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9"/>
              </a:lnSpc>
            </a:pPr>
            <a:endParaRPr lang="en-US" dirty="0" smtClean="0"/>
          </a:p>
          <a:p>
            <a:pPr marL="0" indent="54863">
              <a:lnSpc>
                <a:spcPct val="100000"/>
              </a:lnSpc>
            </a:pPr>
            <a:r>
              <a:rPr lang="en-US" altLang="zh-CN" sz="2400" spc="85" dirty="0">
                <a:solidFill>
                  <a:srgbClr val="BF0000"/>
                </a:solidFill>
                <a:latin typeface="Arial"/>
                <a:ea typeface="Arial"/>
              </a:rPr>
              <a:t>2</a:t>
            </a:r>
            <a:r>
              <a:rPr lang="en-US" altLang="zh-CN" sz="2400" spc="40" dirty="0">
                <a:solidFill>
                  <a:srgbClr val="BF0000"/>
                </a:solidFill>
                <a:latin typeface="Arial"/>
                <a:ea typeface="Arial"/>
              </a:rPr>
              <a:t>.</a:t>
            </a:r>
            <a:r>
              <a:rPr lang="en-US" altLang="zh-CN" sz="2400" spc="40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spc="75" dirty="0">
                <a:solidFill>
                  <a:srgbClr val="BF0000"/>
                </a:solidFill>
                <a:latin typeface="Arial"/>
                <a:ea typeface="Arial"/>
              </a:rPr>
              <a:t>Açı</a:t>
            </a:r>
            <a:r>
              <a:rPr lang="en-US" altLang="zh-CN" sz="2400" spc="44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spc="75" dirty="0">
                <a:solidFill>
                  <a:srgbClr val="BF0000"/>
                </a:solidFill>
                <a:latin typeface="Arial"/>
                <a:ea typeface="Arial"/>
              </a:rPr>
              <a:t>kaynağı</a:t>
            </a:r>
            <a:r>
              <a:rPr lang="en-US" altLang="zh-CN" sz="2400" spc="55" dirty="0">
                <a:solidFill>
                  <a:srgbClr val="BF0000"/>
                </a:solidFill>
                <a:latin typeface="Arial"/>
                <a:ea typeface="Arial"/>
              </a:rPr>
              <a:t>:</a:t>
            </a:r>
            <a:r>
              <a:rPr lang="en-US" altLang="zh-CN" sz="2400" spc="44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Birbirine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ea typeface="Arial"/>
              </a:rPr>
              <a:t>dik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ea typeface="Arial"/>
              </a:rPr>
              <a:t>veya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eğik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</a:p>
          <a:p>
            <a:pPr>
              <a:lnSpc>
                <a:spcPts val="14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bağlanan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parçaların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birleştirilmesinde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uygulanır.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43"/>
          <p:cNvSpPr txBox="1"/>
          <p:nvPr/>
        </p:nvSpPr>
        <p:spPr>
          <a:xfrm>
            <a:off x="1289558" y="0"/>
            <a:ext cx="7593070" cy="4054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97760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Ekyeri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ve</a:t>
            </a:r>
            <a:r>
              <a:rPr lang="en-US" altLang="zh-CN" sz="3200" b="1" spc="-34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Bağlantılar</a:t>
            </a:r>
          </a:p>
          <a:p>
            <a:pPr marL="0" hangingPunct="0">
              <a:lnSpc>
                <a:spcPct val="166666"/>
              </a:lnSpc>
              <a:spcBef>
                <a:spcPts val="245"/>
              </a:spcBef>
            </a:pPr>
            <a:r>
              <a:rPr lang="en-US" altLang="zh-CN" sz="1900" spc="-5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4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35" dirty="0">
                <a:solidFill>
                  <a:srgbClr val="BF0000"/>
                </a:solidFill>
                <a:latin typeface="Arial"/>
                <a:ea typeface="Arial"/>
              </a:rPr>
              <a:t>Kaynak</a:t>
            </a:r>
            <a:r>
              <a:rPr lang="en-US" altLang="zh-CN" sz="2400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30" dirty="0">
                <a:solidFill>
                  <a:srgbClr val="BF0000"/>
                </a:solidFill>
                <a:latin typeface="Arial"/>
                <a:ea typeface="Arial"/>
              </a:rPr>
              <a:t>hesaplamalarında</a:t>
            </a:r>
            <a:r>
              <a:rPr lang="en-US" altLang="zh-CN" sz="2400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30" dirty="0">
                <a:solidFill>
                  <a:srgbClr val="BF0000"/>
                </a:solidFill>
                <a:latin typeface="Arial"/>
                <a:ea typeface="Arial"/>
              </a:rPr>
              <a:t>dikkat</a:t>
            </a:r>
            <a:r>
              <a:rPr lang="en-US" altLang="zh-CN" sz="2400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30" dirty="0">
                <a:solidFill>
                  <a:srgbClr val="BF0000"/>
                </a:solidFill>
                <a:latin typeface="Arial"/>
                <a:ea typeface="Arial"/>
              </a:rPr>
              <a:t>edilecek</a:t>
            </a:r>
            <a:r>
              <a:rPr lang="en-US" altLang="zh-CN" sz="2400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25" dirty="0">
                <a:solidFill>
                  <a:srgbClr val="BF0000"/>
                </a:solidFill>
                <a:latin typeface="Arial"/>
                <a:ea typeface="Arial"/>
              </a:rPr>
              <a:t>noktalar</a:t>
            </a:r>
            <a:r>
              <a:rPr lang="en-US" altLang="zh-CN" sz="2400" spc="-20" dirty="0">
                <a:solidFill>
                  <a:srgbClr val="BF0000"/>
                </a:solidFill>
                <a:latin typeface="Arial"/>
                <a:ea typeface="Arial"/>
              </a:rPr>
              <a:t>: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1.Dikiş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kalınlığı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(a)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az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3mm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veya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a=0.7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min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olmalıdır.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2.Dikiş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boyu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L=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L’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şeklinde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hesaplanır.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Ayrıca</a:t>
            </a:r>
          </a:p>
          <a:p>
            <a:pPr>
              <a:lnSpc>
                <a:spcPts val="709"/>
              </a:lnSpc>
            </a:pPr>
            <a:endParaRPr lang="en-US" dirty="0" smtClean="0"/>
          </a:p>
          <a:p>
            <a:pPr marL="0" indent="283463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kaynak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15a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≤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≤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60a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arasında</a:t>
            </a:r>
            <a:r>
              <a:rPr lang="en-US" altLang="zh-CN" sz="24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olmalıdır.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9"/>
              </a:lnSpc>
            </a:pPr>
            <a:endParaRPr lang="en-US" dirty="0" smtClean="0"/>
          </a:p>
          <a:p>
            <a:pPr marL="0">
              <a:lnSpc>
                <a:spcPct val="112083"/>
              </a:lnSpc>
            </a:pP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3.</a:t>
            </a:r>
            <a:r>
              <a:rPr lang="en-US" altLang="zh-CN" sz="2400" spc="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Kaynak</a:t>
            </a:r>
            <a:r>
              <a:rPr lang="en-US" altLang="zh-CN" sz="2400" spc="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alanı</a:t>
            </a:r>
            <a:r>
              <a:rPr lang="en-US" altLang="zh-CN" sz="2400" spc="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k</a:t>
            </a:r>
            <a:r>
              <a:rPr lang="en-US" altLang="zh-CN" sz="16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şeklinde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hesaplanır.</a:t>
            </a:r>
          </a:p>
          <a:p>
            <a:pPr>
              <a:lnSpc>
                <a:spcPts val="16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4.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Kaynak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hesaplarında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emniyet</a:t>
            </a:r>
            <a:r>
              <a:rPr lang="en-US" altLang="zh-CN" sz="2400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gerilmeleri: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42541" y="4302433"/>
            <a:ext cx="5000088" cy="423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5833"/>
              </a:lnSpc>
              <a:tabLst>
                <a:tab pos="2932811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Çekme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durumunda	</a:t>
            </a:r>
            <a:r>
              <a:rPr lang="zh-CN" altLang="en-US" sz="2400" spc="-135" dirty="0">
                <a:solidFill>
                  <a:srgbClr val="000000"/>
                </a:solidFill>
                <a:latin typeface="宋体"/>
                <a:ea typeface="宋体"/>
              </a:rPr>
              <a:t>Ꝭ</a:t>
            </a:r>
            <a:r>
              <a:rPr lang="en-US" altLang="zh-CN" sz="1600" spc="-64" dirty="0">
                <a:solidFill>
                  <a:srgbClr val="000000"/>
                </a:solidFill>
                <a:latin typeface="Arial"/>
                <a:ea typeface="Arial"/>
              </a:rPr>
              <a:t>em</a:t>
            </a:r>
            <a:r>
              <a:rPr lang="en-US" altLang="zh-CN" sz="16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ea typeface="Arial"/>
              </a:rPr>
              <a:t>75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ea typeface="Arial"/>
              </a:rPr>
              <a:t>σ</a:t>
            </a:r>
            <a:r>
              <a:rPr lang="en-US" altLang="zh-CN" sz="1600" spc="-64" dirty="0">
                <a:solidFill>
                  <a:srgbClr val="000000"/>
                </a:solidFill>
                <a:latin typeface="Arial"/>
                <a:ea typeface="Arial"/>
              </a:rPr>
              <a:t>em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542541" y="4927832"/>
            <a:ext cx="4982766" cy="423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5833"/>
              </a:lnSpc>
              <a:tabLst>
                <a:tab pos="2914523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Basma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durumunda	</a:t>
            </a:r>
            <a:r>
              <a:rPr lang="zh-CN" altLang="en-US" sz="2400" spc="-135" dirty="0">
                <a:solidFill>
                  <a:srgbClr val="000000"/>
                </a:solidFill>
                <a:latin typeface="宋体"/>
                <a:ea typeface="宋体"/>
              </a:rPr>
              <a:t>Ꝭ</a:t>
            </a:r>
            <a:r>
              <a:rPr lang="en-US" altLang="zh-CN" sz="1600" spc="-64" dirty="0">
                <a:solidFill>
                  <a:srgbClr val="000000"/>
                </a:solidFill>
                <a:latin typeface="Arial"/>
                <a:ea typeface="Arial"/>
              </a:rPr>
              <a:t>em</a:t>
            </a:r>
            <a:r>
              <a:rPr lang="en-US" altLang="zh-CN" sz="16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ea typeface="Arial"/>
              </a:rPr>
              <a:t>85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ea typeface="Arial"/>
              </a:rPr>
              <a:t>σ</a:t>
            </a:r>
            <a:r>
              <a:rPr lang="en-US" altLang="zh-CN" sz="1600" spc="-60" dirty="0">
                <a:solidFill>
                  <a:srgbClr val="000000"/>
                </a:solidFill>
                <a:latin typeface="Arial"/>
                <a:ea typeface="Arial"/>
              </a:rPr>
              <a:t>em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542541" y="5552392"/>
            <a:ext cx="4966002" cy="423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5833"/>
              </a:lnSpc>
              <a:tabLst>
                <a:tab pos="2899283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durumunda	</a:t>
            </a:r>
            <a:r>
              <a:rPr lang="zh-CN" altLang="en-US" sz="2400" spc="-139" dirty="0">
                <a:solidFill>
                  <a:srgbClr val="000000"/>
                </a:solidFill>
                <a:latin typeface="宋体"/>
                <a:ea typeface="宋体"/>
              </a:rPr>
              <a:t>Ꝭ</a:t>
            </a:r>
            <a:r>
              <a:rPr lang="en-US" altLang="zh-CN" sz="1600" spc="-60" dirty="0">
                <a:solidFill>
                  <a:srgbClr val="000000"/>
                </a:solidFill>
                <a:latin typeface="Arial"/>
                <a:ea typeface="Arial"/>
              </a:rPr>
              <a:t>em</a:t>
            </a:r>
            <a:r>
              <a:rPr lang="en-US" altLang="zh-CN" sz="16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ea typeface="Arial"/>
              </a:rPr>
              <a:t>80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ea typeface="Arial"/>
              </a:rPr>
              <a:t>σ</a:t>
            </a:r>
            <a:r>
              <a:rPr lang="en-US" altLang="zh-CN" sz="1600" spc="-64" dirty="0">
                <a:solidFill>
                  <a:srgbClr val="000000"/>
                </a:solidFill>
                <a:latin typeface="Arial"/>
                <a:ea typeface="Arial"/>
              </a:rPr>
              <a:t>em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542541" y="6177842"/>
            <a:ext cx="4982766" cy="423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5833"/>
              </a:lnSpc>
              <a:tabLst>
                <a:tab pos="2914523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Kesme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durumunda	</a:t>
            </a:r>
            <a:r>
              <a:rPr lang="zh-CN" altLang="en-US" sz="2400" spc="-135" dirty="0">
                <a:solidFill>
                  <a:srgbClr val="000000"/>
                </a:solidFill>
                <a:latin typeface="宋体"/>
                <a:ea typeface="宋体"/>
              </a:rPr>
              <a:t>Ꝭ</a:t>
            </a:r>
            <a:r>
              <a:rPr lang="en-US" altLang="zh-CN" sz="1600" spc="-64" dirty="0">
                <a:solidFill>
                  <a:srgbClr val="000000"/>
                </a:solidFill>
                <a:latin typeface="Arial"/>
                <a:ea typeface="Arial"/>
              </a:rPr>
              <a:t>em</a:t>
            </a:r>
            <a:r>
              <a:rPr lang="en-US" altLang="zh-CN" sz="16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8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ea typeface="Arial"/>
              </a:rPr>
              <a:t>0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ea typeface="Arial"/>
              </a:rPr>
              <a:t>65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89" dirty="0">
                <a:solidFill>
                  <a:srgbClr val="000000"/>
                </a:solidFill>
                <a:latin typeface="Arial"/>
                <a:ea typeface="Arial"/>
              </a:rPr>
              <a:t>σ</a:t>
            </a:r>
            <a:r>
              <a:rPr lang="en-US" altLang="zh-CN" sz="1600" spc="-60" dirty="0">
                <a:solidFill>
                  <a:srgbClr val="000000"/>
                </a:solidFill>
                <a:latin typeface="Arial"/>
                <a:ea typeface="Arial"/>
              </a:rPr>
              <a:t>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Ekran Gösterisi (4:3)</PresentationFormat>
  <Paragraphs>159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宋体</vt:lpstr>
      <vt:lpstr>Arial</vt:lpstr>
      <vt:lpstr>Calibri</vt:lpstr>
      <vt:lpstr>Symbol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Eylem</dc:creator>
  <cp:lastModifiedBy>Eylem</cp:lastModifiedBy>
  <cp:revision>3</cp:revision>
  <dcterms:created xsi:type="dcterms:W3CDTF">2011-01-21T15:00:27Z</dcterms:created>
  <dcterms:modified xsi:type="dcterms:W3CDTF">2020-01-07T11:58:45Z</dcterms:modified>
</cp:coreProperties>
</file>