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2"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8F833BB-179D-4818-B256-E3E41A1438C3}"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4053535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F833BB-179D-4818-B256-E3E41A1438C3}"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1787918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F833BB-179D-4818-B256-E3E41A1438C3}"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4059746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F833BB-179D-4818-B256-E3E41A1438C3}"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2188375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8F833BB-179D-4818-B256-E3E41A1438C3}"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1132992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8F833BB-179D-4818-B256-E3E41A1438C3}"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198652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8F833BB-179D-4818-B256-E3E41A1438C3}"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54810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8F833BB-179D-4818-B256-E3E41A1438C3}"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52466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8F833BB-179D-4818-B256-E3E41A1438C3}"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1718239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8F833BB-179D-4818-B256-E3E41A1438C3}"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258522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8F833BB-179D-4818-B256-E3E41A1438C3}"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6B9E5A-8F5F-4772-9F5B-8DA003F16FEC}" type="slidenum">
              <a:rPr lang="tr-TR" smtClean="0"/>
              <a:t>‹#›</a:t>
            </a:fld>
            <a:endParaRPr lang="tr-TR"/>
          </a:p>
        </p:txBody>
      </p:sp>
    </p:spTree>
    <p:extLst>
      <p:ext uri="{BB962C8B-B14F-4D97-AF65-F5344CB8AC3E}">
        <p14:creationId xmlns:p14="http://schemas.microsoft.com/office/powerpoint/2010/main" val="174062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833BB-179D-4818-B256-E3E41A1438C3}"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B9E5A-8F5F-4772-9F5B-8DA003F16FEC}" type="slidenum">
              <a:rPr lang="tr-TR" smtClean="0"/>
              <a:t>‹#›</a:t>
            </a:fld>
            <a:endParaRPr lang="tr-TR"/>
          </a:p>
        </p:txBody>
      </p:sp>
    </p:spTree>
    <p:extLst>
      <p:ext uri="{BB962C8B-B14F-4D97-AF65-F5344CB8AC3E}">
        <p14:creationId xmlns:p14="http://schemas.microsoft.com/office/powerpoint/2010/main" val="104165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01536" y="246177"/>
            <a:ext cx="9144000" cy="2387600"/>
          </a:xfrm>
        </p:spPr>
        <p:txBody>
          <a:bodyPr/>
          <a:lstStyle/>
          <a:p>
            <a:r>
              <a:rPr lang="tr-TR" b="1" dirty="0" err="1" smtClean="0">
                <a:solidFill>
                  <a:srgbClr val="FF0000"/>
                </a:solidFill>
              </a:rPr>
              <a:t>Butter</a:t>
            </a:r>
            <a:r>
              <a:rPr lang="tr-TR" b="1" dirty="0" smtClean="0">
                <a:solidFill>
                  <a:srgbClr val="FF0000"/>
                </a:solidFill>
              </a:rPr>
              <a:t> </a:t>
            </a:r>
            <a:r>
              <a:rPr lang="tr-TR" b="1" dirty="0" err="1">
                <a:solidFill>
                  <a:srgbClr val="FF0000"/>
                </a:solidFill>
              </a:rPr>
              <a:t>T</a:t>
            </a:r>
            <a:r>
              <a:rPr lang="tr-TR" b="1" dirty="0" err="1" smtClean="0">
                <a:solidFill>
                  <a:srgbClr val="FF0000"/>
                </a:solidFill>
              </a:rPr>
              <a:t>echnology</a:t>
            </a:r>
            <a:r>
              <a:rPr lang="tr-TR" b="1" dirty="0" smtClean="0">
                <a:solidFill>
                  <a:srgbClr val="FF0000"/>
                </a:solidFill>
              </a:rPr>
              <a:t> </a:t>
            </a:r>
            <a:endParaRPr lang="tr-TR" b="1" dirty="0">
              <a:solidFill>
                <a:srgbClr val="FF0000"/>
              </a:solidFill>
            </a:endParaRPr>
          </a:p>
        </p:txBody>
      </p:sp>
      <p:sp>
        <p:nvSpPr>
          <p:cNvPr id="3" name="Alt Başlık 2"/>
          <p:cNvSpPr>
            <a:spLocks noGrp="1"/>
          </p:cNvSpPr>
          <p:nvPr>
            <p:ph type="subTitle" idx="1"/>
          </p:nvPr>
        </p:nvSpPr>
        <p:spPr>
          <a:xfrm>
            <a:off x="3170464" y="3367995"/>
            <a:ext cx="9144000" cy="1655762"/>
          </a:xfrm>
        </p:spPr>
        <p:txBody>
          <a:bodyPr/>
          <a:lstStyle/>
          <a:p>
            <a:r>
              <a:rPr lang="en-US" b="1" dirty="0"/>
              <a:t>Res. </a:t>
            </a:r>
            <a:r>
              <a:rPr lang="en-US" b="1" dirty="0" err="1"/>
              <a:t>Asst</a:t>
            </a:r>
            <a:r>
              <a:rPr lang="en-US" b="1" dirty="0"/>
              <a:t>, DVM Bahar ONARAN</a:t>
            </a:r>
          </a:p>
          <a:p>
            <a:r>
              <a:rPr lang="en-US" dirty="0"/>
              <a:t>Ankara University, Faculty of Veterinary Medicine</a:t>
            </a:r>
          </a:p>
          <a:p>
            <a:r>
              <a:rPr lang="en-US" dirty="0"/>
              <a:t>Department of Food Hygiene and Technology</a:t>
            </a:r>
          </a:p>
          <a:p>
            <a:endParaRPr lang="tr-TR" dirty="0"/>
          </a:p>
        </p:txBody>
      </p:sp>
    </p:spTree>
    <p:extLst>
      <p:ext uri="{BB962C8B-B14F-4D97-AF65-F5344CB8AC3E}">
        <p14:creationId xmlns:p14="http://schemas.microsoft.com/office/powerpoint/2010/main" val="2576441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PILOT </a:t>
            </a:r>
            <a:r>
              <a:rPr lang="en-US" b="1" dirty="0" smtClean="0">
                <a:solidFill>
                  <a:srgbClr val="FF0000"/>
                </a:solidFill>
              </a:rPr>
              <a:t>TRIALS</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Several </a:t>
            </a:r>
            <a:r>
              <a:rPr lang="en-US" dirty="0"/>
              <a:t>trials have successfully been conducted in a </a:t>
            </a:r>
            <a:r>
              <a:rPr lang="en-US" dirty="0" smtClean="0"/>
              <a:t>GS</a:t>
            </a:r>
            <a:r>
              <a:rPr lang="tr-TR" dirty="0" smtClean="0"/>
              <a:t> </a:t>
            </a:r>
            <a:r>
              <a:rPr lang="en-US" dirty="0" err="1" smtClean="0"/>
              <a:t>Perfector</a:t>
            </a:r>
            <a:r>
              <a:rPr lang="en-US" dirty="0" smtClean="0"/>
              <a:t> </a:t>
            </a:r>
            <a:r>
              <a:rPr lang="en-US" dirty="0"/>
              <a:t>pilot plant where cream of 38% or 50% fat </a:t>
            </a:r>
            <a:r>
              <a:rPr lang="en-US" dirty="0" smtClean="0"/>
              <a:t>content</a:t>
            </a:r>
            <a:r>
              <a:rPr lang="tr-TR" dirty="0" smtClean="0"/>
              <a:t> </a:t>
            </a:r>
            <a:r>
              <a:rPr lang="en-US" dirty="0" smtClean="0"/>
              <a:t>was </a:t>
            </a:r>
            <a:r>
              <a:rPr lang="en-US" dirty="0"/>
              <a:t>used to produce butter blend spreads of 60%, 50% </a:t>
            </a:r>
            <a:r>
              <a:rPr lang="en-US" dirty="0" smtClean="0"/>
              <a:t>and</a:t>
            </a:r>
            <a:r>
              <a:rPr lang="tr-TR" dirty="0" smtClean="0"/>
              <a:t> </a:t>
            </a:r>
            <a:r>
              <a:rPr lang="en-US" dirty="0" smtClean="0"/>
              <a:t>44</a:t>
            </a:r>
            <a:r>
              <a:rPr lang="en-US" dirty="0"/>
              <a:t>% fat content. </a:t>
            </a:r>
            <a:endParaRPr lang="tr-TR" dirty="0" smtClean="0"/>
          </a:p>
          <a:p>
            <a:r>
              <a:rPr lang="tr-TR" dirty="0" smtClean="0"/>
              <a:t>N</a:t>
            </a:r>
            <a:r>
              <a:rPr lang="en-US" dirty="0" smtClean="0"/>
              <a:t>o </a:t>
            </a:r>
            <a:r>
              <a:rPr lang="en-US" dirty="0"/>
              <a:t>stabilizers or emulsifiers are added </a:t>
            </a:r>
            <a:r>
              <a:rPr lang="en-US" dirty="0" smtClean="0"/>
              <a:t>to</a:t>
            </a:r>
            <a:r>
              <a:rPr lang="tr-TR" dirty="0" smtClean="0"/>
              <a:t> </a:t>
            </a:r>
            <a:r>
              <a:rPr lang="en-US" dirty="0"/>
              <a:t>ensure good stability of the emulsion. </a:t>
            </a:r>
            <a:endParaRPr lang="tr-TR" dirty="0" smtClean="0"/>
          </a:p>
          <a:p>
            <a:r>
              <a:rPr lang="en-US" dirty="0" smtClean="0"/>
              <a:t>The </a:t>
            </a:r>
            <a:r>
              <a:rPr lang="en-US" dirty="0"/>
              <a:t>products only </a:t>
            </a:r>
            <a:r>
              <a:rPr lang="en-US" dirty="0" smtClean="0"/>
              <a:t>consist</a:t>
            </a:r>
            <a:r>
              <a:rPr lang="tr-TR" dirty="0" smtClean="0"/>
              <a:t> </a:t>
            </a:r>
            <a:r>
              <a:rPr lang="en-US" dirty="0" smtClean="0"/>
              <a:t>of </a:t>
            </a:r>
            <a:r>
              <a:rPr lang="en-US" dirty="0"/>
              <a:t>cream, vegetable oil, salt and flavor</a:t>
            </a:r>
            <a:r>
              <a:rPr lang="en-US" dirty="0" smtClean="0"/>
              <a:t>.</a:t>
            </a:r>
            <a:endParaRPr lang="tr-TR" dirty="0" smtClean="0"/>
          </a:p>
          <a:p>
            <a:r>
              <a:rPr lang="en-US" dirty="0"/>
              <a:t>The process is based on SSHE technology combined with a high shear mixer type BMX designed for the addition of liquid oil or other liquid phases to butter when this is produced by the traditional butter making process. </a:t>
            </a:r>
            <a:endParaRPr lang="tr-TR" dirty="0" smtClean="0"/>
          </a:p>
          <a:p>
            <a:r>
              <a:rPr lang="en-US" dirty="0" smtClean="0"/>
              <a:t>The </a:t>
            </a:r>
            <a:r>
              <a:rPr lang="en-US" dirty="0"/>
              <a:t>design of the BMX has proven to be suitable for the phase inversion as the initial emulsion is of the O/W type and is inverted over the mixer to a stable W/O. </a:t>
            </a:r>
            <a:endParaRPr lang="tr-TR" dirty="0"/>
          </a:p>
        </p:txBody>
      </p:sp>
    </p:spTree>
    <p:extLst>
      <p:ext uri="{BB962C8B-B14F-4D97-AF65-F5344CB8AC3E}">
        <p14:creationId xmlns:p14="http://schemas.microsoft.com/office/powerpoint/2010/main" val="1266650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PILOT TRIALS</a:t>
            </a:r>
          </a:p>
        </p:txBody>
      </p:sp>
      <p:sp>
        <p:nvSpPr>
          <p:cNvPr id="3" name="İçerik Yer Tutucusu 2"/>
          <p:cNvSpPr>
            <a:spLocks noGrp="1"/>
          </p:cNvSpPr>
          <p:nvPr>
            <p:ph idx="1"/>
          </p:nvPr>
        </p:nvSpPr>
        <p:spPr/>
        <p:txBody>
          <a:bodyPr>
            <a:normAutofit fontScale="77500" lnSpcReduction="20000"/>
          </a:bodyPr>
          <a:lstStyle/>
          <a:p>
            <a:r>
              <a:rPr lang="en-US" dirty="0"/>
              <a:t>The quality of the spreads after 24 hours‘ storage at 5°C showed a plastic texture with good </a:t>
            </a:r>
            <a:r>
              <a:rPr lang="en-US" dirty="0" err="1"/>
              <a:t>spreadability</a:t>
            </a:r>
            <a:r>
              <a:rPr lang="en-US" dirty="0"/>
              <a:t> and nice flavor release. </a:t>
            </a:r>
            <a:endParaRPr lang="tr-TR" dirty="0" smtClean="0"/>
          </a:p>
          <a:p>
            <a:r>
              <a:rPr lang="en-US" dirty="0" smtClean="0"/>
              <a:t>Only </a:t>
            </a:r>
            <a:r>
              <a:rPr lang="en-US" dirty="0"/>
              <a:t>the samples of 44% spread all showed free water when spread and a relatively harder and brittle texture than the 60% and 50% spreads. </a:t>
            </a:r>
            <a:endParaRPr lang="tr-TR" dirty="0" smtClean="0"/>
          </a:p>
          <a:p>
            <a:r>
              <a:rPr lang="en-US" dirty="0" smtClean="0"/>
              <a:t>The </a:t>
            </a:r>
            <a:r>
              <a:rPr lang="en-US" dirty="0"/>
              <a:t>SFC profile for the 44% spread differs due to less liquid oil in the fat phase, thus shows higher SFC values at 10-40°C than the two other products. </a:t>
            </a:r>
            <a:endParaRPr lang="tr-TR" dirty="0" smtClean="0"/>
          </a:p>
          <a:p>
            <a:r>
              <a:rPr lang="en-US" dirty="0" smtClean="0"/>
              <a:t>Often </a:t>
            </a:r>
            <a:r>
              <a:rPr lang="en-US" dirty="0"/>
              <a:t>lower fat spreads which exhibit a nice, fast flavor release show tendency to free water when spread on bread, however, the samples apart from the 44% product all showed relatively good stability. </a:t>
            </a:r>
            <a:endParaRPr lang="tr-TR" dirty="0" smtClean="0"/>
          </a:p>
          <a:p>
            <a:r>
              <a:rPr lang="en-US" dirty="0" smtClean="0"/>
              <a:t>There </a:t>
            </a:r>
            <a:r>
              <a:rPr lang="en-US" dirty="0"/>
              <a:t>is a correlation between fast flavor release and stability. </a:t>
            </a:r>
            <a:endParaRPr lang="tr-TR" dirty="0" smtClean="0"/>
          </a:p>
          <a:p>
            <a:r>
              <a:rPr lang="en-US" dirty="0" smtClean="0"/>
              <a:t>A </a:t>
            </a:r>
            <a:r>
              <a:rPr lang="en-US" dirty="0"/>
              <a:t>fast flavor release is often a result of an open structure in the emulsion and a slow flavor release is a result of a tight emulsion. </a:t>
            </a:r>
            <a:endParaRPr lang="tr-TR" dirty="0" smtClean="0"/>
          </a:p>
          <a:p>
            <a:r>
              <a:rPr lang="en-US" dirty="0" smtClean="0"/>
              <a:t>Thus </a:t>
            </a:r>
            <a:r>
              <a:rPr lang="en-US" dirty="0"/>
              <a:t>the individual spread producer can control the stability of the final spread not only by changing the recipe of the spread but also by altering the processing parameters. </a:t>
            </a:r>
            <a:endParaRPr lang="tr-TR" dirty="0"/>
          </a:p>
        </p:txBody>
      </p:sp>
    </p:spTree>
    <p:extLst>
      <p:ext uri="{BB962C8B-B14F-4D97-AF65-F5344CB8AC3E}">
        <p14:creationId xmlns:p14="http://schemas.microsoft.com/office/powerpoint/2010/main" val="1344369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FINAL </a:t>
            </a:r>
            <a:r>
              <a:rPr lang="en-US" b="1" dirty="0" smtClean="0">
                <a:solidFill>
                  <a:srgbClr val="FF0000"/>
                </a:solidFill>
              </a:rPr>
              <a:t>REMARKS</a:t>
            </a:r>
            <a:endParaRPr lang="tr-TR" b="1" dirty="0">
              <a:solidFill>
                <a:srgbClr val="FF0000"/>
              </a:solidFill>
            </a:endParaRPr>
          </a:p>
        </p:txBody>
      </p:sp>
      <p:sp>
        <p:nvSpPr>
          <p:cNvPr id="3" name="İçerik Yer Tutucusu 2"/>
          <p:cNvSpPr>
            <a:spLocks noGrp="1"/>
          </p:cNvSpPr>
          <p:nvPr>
            <p:ph idx="1"/>
          </p:nvPr>
        </p:nvSpPr>
        <p:spPr/>
        <p:txBody>
          <a:bodyPr/>
          <a:lstStyle/>
          <a:p>
            <a:r>
              <a:rPr lang="en-US" dirty="0" smtClean="0"/>
              <a:t>With </a:t>
            </a:r>
            <a:r>
              <a:rPr lang="en-US" dirty="0"/>
              <a:t>the </a:t>
            </a:r>
            <a:r>
              <a:rPr lang="en-US" dirty="0" err="1"/>
              <a:t>Gerstenberg</a:t>
            </a:r>
            <a:r>
              <a:rPr lang="en-US" dirty="0"/>
              <a:t> </a:t>
            </a:r>
            <a:r>
              <a:rPr lang="en-US" dirty="0" err="1"/>
              <a:t>Schröder</a:t>
            </a:r>
            <a:r>
              <a:rPr lang="en-US" dirty="0"/>
              <a:t> brand SPX Flow Technology</a:t>
            </a:r>
          </a:p>
          <a:p>
            <a:pPr marL="0" indent="0">
              <a:buNone/>
            </a:pPr>
            <a:r>
              <a:rPr lang="en-US" dirty="0"/>
              <a:t>covers all aspects of butter processing equipment, technology</a:t>
            </a:r>
          </a:p>
          <a:p>
            <a:pPr marL="0" indent="0">
              <a:buNone/>
            </a:pPr>
            <a:r>
              <a:rPr lang="en-US" dirty="0"/>
              <a:t>and service support on new and existing processing lines. </a:t>
            </a:r>
            <a:endParaRPr lang="tr-TR" dirty="0" smtClean="0"/>
          </a:p>
          <a:p>
            <a:r>
              <a:rPr lang="en-US" dirty="0" smtClean="0"/>
              <a:t>The</a:t>
            </a:r>
            <a:r>
              <a:rPr lang="tr-TR" dirty="0" smtClean="0"/>
              <a:t> </a:t>
            </a:r>
            <a:r>
              <a:rPr lang="en-US" dirty="0" smtClean="0"/>
              <a:t>service </a:t>
            </a:r>
            <a:r>
              <a:rPr lang="en-US" dirty="0"/>
              <a:t>support also covers optimization of current processes</a:t>
            </a:r>
          </a:p>
          <a:p>
            <a:pPr marL="0" indent="0">
              <a:buNone/>
            </a:pPr>
            <a:r>
              <a:rPr lang="en-US" dirty="0"/>
              <a:t>to improve production efficiency and to reduce product loss.</a:t>
            </a:r>
          </a:p>
          <a:p>
            <a:r>
              <a:rPr lang="en-US" dirty="0"/>
              <a:t>In addition, we offer consulting and engineering support when</a:t>
            </a:r>
          </a:p>
          <a:p>
            <a:pPr marL="0" indent="0">
              <a:buNone/>
            </a:pPr>
            <a:r>
              <a:rPr lang="en-US" dirty="0"/>
              <a:t>implementing new processes. </a:t>
            </a:r>
            <a:endParaRPr lang="tr-TR" dirty="0"/>
          </a:p>
        </p:txBody>
      </p:sp>
    </p:spTree>
    <p:extLst>
      <p:ext uri="{BB962C8B-B14F-4D97-AF65-F5344CB8AC3E}">
        <p14:creationId xmlns:p14="http://schemas.microsoft.com/office/powerpoint/2010/main" val="104156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TRADITIONAL BUTTER MANUFACTURING</a:t>
            </a:r>
          </a:p>
        </p:txBody>
      </p:sp>
      <p:sp>
        <p:nvSpPr>
          <p:cNvPr id="3" name="İçerik Yer Tutucusu 2"/>
          <p:cNvSpPr>
            <a:spLocks noGrp="1"/>
          </p:cNvSpPr>
          <p:nvPr>
            <p:ph idx="1"/>
          </p:nvPr>
        </p:nvSpPr>
        <p:spPr/>
        <p:txBody>
          <a:bodyPr>
            <a:normAutofit fontScale="77500" lnSpcReduction="20000"/>
          </a:bodyPr>
          <a:lstStyle/>
          <a:p>
            <a:pPr algn="just"/>
            <a:r>
              <a:rPr lang="en-US" dirty="0"/>
              <a:t>Traditionally, butter is defined as a </a:t>
            </a:r>
            <a:r>
              <a:rPr lang="tr-TR" dirty="0" smtClean="0"/>
              <a:t>p</a:t>
            </a:r>
            <a:r>
              <a:rPr lang="en-US" dirty="0" err="1" smtClean="0"/>
              <a:t>roduct</a:t>
            </a:r>
            <a:r>
              <a:rPr lang="en-US" dirty="0" smtClean="0"/>
              <a:t> </a:t>
            </a:r>
            <a:r>
              <a:rPr lang="en-US" dirty="0"/>
              <a:t>derived </a:t>
            </a:r>
            <a:r>
              <a:rPr lang="en-US" dirty="0" smtClean="0"/>
              <a:t>from</a:t>
            </a:r>
            <a:r>
              <a:rPr lang="tr-TR" dirty="0" smtClean="0"/>
              <a:t> </a:t>
            </a:r>
            <a:r>
              <a:rPr lang="en-US" dirty="0" smtClean="0"/>
              <a:t>cream</a:t>
            </a:r>
            <a:r>
              <a:rPr lang="en-US" dirty="0"/>
              <a:t>, inverted to a water-in-oil emulsion (W/O) with </a:t>
            </a:r>
            <a:r>
              <a:rPr lang="en-US" dirty="0" smtClean="0"/>
              <a:t>minimum</a:t>
            </a:r>
            <a:r>
              <a:rPr lang="tr-TR" dirty="0" smtClean="0"/>
              <a:t> </a:t>
            </a:r>
            <a:r>
              <a:rPr lang="en-US" dirty="0" smtClean="0"/>
              <a:t>80</a:t>
            </a:r>
            <a:r>
              <a:rPr lang="en-US" dirty="0"/>
              <a:t>% fat. </a:t>
            </a:r>
            <a:endParaRPr lang="tr-TR" dirty="0" smtClean="0"/>
          </a:p>
          <a:p>
            <a:pPr algn="just"/>
            <a:r>
              <a:rPr lang="en-US" dirty="0" smtClean="0"/>
              <a:t>The </a:t>
            </a:r>
            <a:r>
              <a:rPr lang="en-US" dirty="0"/>
              <a:t>continuous fat phase in the butter is a </a:t>
            </a:r>
            <a:r>
              <a:rPr lang="en-US" dirty="0" smtClean="0"/>
              <a:t>complex</a:t>
            </a:r>
            <a:r>
              <a:rPr lang="tr-TR" dirty="0" smtClean="0"/>
              <a:t> </a:t>
            </a:r>
            <a:r>
              <a:rPr lang="en-US" dirty="0" smtClean="0"/>
              <a:t>matrix </a:t>
            </a:r>
            <a:r>
              <a:rPr lang="en-US" dirty="0"/>
              <a:t>of liquid butter oil and fat crystals forming a </a:t>
            </a:r>
            <a:r>
              <a:rPr lang="en-US" dirty="0" smtClean="0"/>
              <a:t>network</a:t>
            </a:r>
            <a:r>
              <a:rPr lang="tr-TR" dirty="0" smtClean="0"/>
              <a:t> </a:t>
            </a:r>
            <a:r>
              <a:rPr lang="en-US" dirty="0" smtClean="0"/>
              <a:t>which </a:t>
            </a:r>
            <a:r>
              <a:rPr lang="en-US" dirty="0"/>
              <a:t>entraps the water droplets and to a limited extent small </a:t>
            </a:r>
            <a:r>
              <a:rPr lang="en-US" dirty="0" smtClean="0"/>
              <a:t>air</a:t>
            </a:r>
            <a:r>
              <a:rPr lang="tr-TR" dirty="0" smtClean="0"/>
              <a:t> </a:t>
            </a:r>
            <a:r>
              <a:rPr lang="en-US" dirty="0" smtClean="0"/>
              <a:t>bobbles</a:t>
            </a:r>
            <a:r>
              <a:rPr lang="en-US" dirty="0"/>
              <a:t>. </a:t>
            </a:r>
            <a:endParaRPr lang="tr-TR" dirty="0" smtClean="0"/>
          </a:p>
          <a:p>
            <a:pPr algn="just"/>
            <a:r>
              <a:rPr lang="en-US" dirty="0"/>
              <a:t>In the dairy industry today the majority of the butter is produced on continuous butter making machines using the so-called Fritz method. </a:t>
            </a:r>
            <a:endParaRPr lang="tr-TR" dirty="0" smtClean="0"/>
          </a:p>
          <a:p>
            <a:pPr algn="just"/>
            <a:r>
              <a:rPr lang="en-US" dirty="0" smtClean="0"/>
              <a:t>Initially</a:t>
            </a:r>
            <a:r>
              <a:rPr lang="en-US" dirty="0"/>
              <a:t>, the milk is concentrated to cream followed by a pasteurization process. </a:t>
            </a:r>
            <a:endParaRPr lang="tr-TR" dirty="0" smtClean="0"/>
          </a:p>
          <a:p>
            <a:pPr algn="just"/>
            <a:r>
              <a:rPr lang="en-US" dirty="0" smtClean="0"/>
              <a:t>Subsequently</a:t>
            </a:r>
            <a:r>
              <a:rPr lang="en-US" dirty="0"/>
              <a:t>, the cream follows a temperature treatment where crystallization takes place. </a:t>
            </a:r>
            <a:endParaRPr lang="tr-TR" dirty="0" smtClean="0"/>
          </a:p>
          <a:p>
            <a:pPr algn="just"/>
            <a:r>
              <a:rPr lang="en-US" dirty="0" smtClean="0"/>
              <a:t>The </a:t>
            </a:r>
            <a:r>
              <a:rPr lang="en-US" dirty="0"/>
              <a:t>churning process involves phase inversion of the crystallized cream to butter granules and buttermilk. </a:t>
            </a:r>
            <a:endParaRPr lang="tr-TR" dirty="0" smtClean="0"/>
          </a:p>
          <a:p>
            <a:pPr algn="just"/>
            <a:r>
              <a:rPr lang="en-US" dirty="0" smtClean="0"/>
              <a:t>The </a:t>
            </a:r>
            <a:r>
              <a:rPr lang="en-US" dirty="0"/>
              <a:t>butter granules are plasticized by the kneading and mixing process to form </a:t>
            </a:r>
            <a:r>
              <a:rPr lang="tr-TR" dirty="0" err="1" smtClean="0"/>
              <a:t>the</a:t>
            </a:r>
            <a:r>
              <a:rPr lang="tr-TR" dirty="0" smtClean="0"/>
              <a:t> </a:t>
            </a:r>
            <a:r>
              <a:rPr lang="tr-TR" dirty="0" err="1" smtClean="0"/>
              <a:t>butter</a:t>
            </a:r>
            <a:r>
              <a:rPr lang="tr-TR" dirty="0" smtClean="0"/>
              <a:t>.</a:t>
            </a:r>
            <a:endParaRPr lang="tr-TR" dirty="0"/>
          </a:p>
        </p:txBody>
      </p:sp>
    </p:spTree>
    <p:extLst>
      <p:ext uri="{BB962C8B-B14F-4D97-AF65-F5344CB8AC3E}">
        <p14:creationId xmlns:p14="http://schemas.microsoft.com/office/powerpoint/2010/main" val="4242567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TRADITIONAL BUTTER MANUFACTURING</a:t>
            </a:r>
            <a:endParaRPr lang="tr-TR" dirty="0"/>
          </a:p>
        </p:txBody>
      </p:sp>
      <p:sp>
        <p:nvSpPr>
          <p:cNvPr id="3" name="İçerik Yer Tutucusu 2"/>
          <p:cNvSpPr>
            <a:spLocks noGrp="1"/>
          </p:cNvSpPr>
          <p:nvPr>
            <p:ph idx="1"/>
          </p:nvPr>
        </p:nvSpPr>
        <p:spPr/>
        <p:txBody>
          <a:bodyPr>
            <a:normAutofit fontScale="92500" lnSpcReduction="10000"/>
          </a:bodyPr>
          <a:lstStyle/>
          <a:p>
            <a:r>
              <a:rPr lang="en-US" dirty="0"/>
              <a:t>Apart from butter yield, the consistency, moisture content including water droplet distribution and oiling out are the most important quality parameters of butter. </a:t>
            </a:r>
            <a:endParaRPr lang="tr-TR" dirty="0" smtClean="0"/>
          </a:p>
          <a:p>
            <a:r>
              <a:rPr lang="en-US" dirty="0" smtClean="0"/>
              <a:t>The </a:t>
            </a:r>
            <a:r>
              <a:rPr lang="en-US" dirty="0"/>
              <a:t>quality is highly affected by interrelated processing parameters during the cream treatment and the continuous butter making process. </a:t>
            </a:r>
            <a:endParaRPr lang="tr-TR" dirty="0" smtClean="0"/>
          </a:p>
          <a:p>
            <a:r>
              <a:rPr lang="en-US" dirty="0" smtClean="0"/>
              <a:t>The </a:t>
            </a:r>
            <a:r>
              <a:rPr lang="en-US" dirty="0"/>
              <a:t>cream can vary in fat composition depending on race and season thus in solid fat content (SFC) measured at various temperatures. </a:t>
            </a:r>
            <a:endParaRPr lang="tr-TR" dirty="0" smtClean="0"/>
          </a:p>
          <a:p>
            <a:r>
              <a:rPr lang="en-US" dirty="0" smtClean="0"/>
              <a:t>The </a:t>
            </a:r>
            <a:r>
              <a:rPr lang="en-US" dirty="0"/>
              <a:t>fat content of the cream can vary, and consequently, in order to be able to constantly produce butter with the same texture, the cream treatment temperature and the time of treatment will change correspondingly. </a:t>
            </a:r>
            <a:endParaRPr lang="tr-TR" dirty="0" smtClean="0"/>
          </a:p>
        </p:txBody>
      </p:sp>
    </p:spTree>
    <p:extLst>
      <p:ext uri="{BB962C8B-B14F-4D97-AF65-F5344CB8AC3E}">
        <p14:creationId xmlns:p14="http://schemas.microsoft.com/office/powerpoint/2010/main" val="90587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TRADITIONAL BUTTER MANUFACTURING</a:t>
            </a:r>
            <a:endParaRPr lang="tr-TR" dirty="0"/>
          </a:p>
        </p:txBody>
      </p:sp>
      <p:sp>
        <p:nvSpPr>
          <p:cNvPr id="3" name="İçerik Yer Tutucusu 2"/>
          <p:cNvSpPr>
            <a:spLocks noGrp="1"/>
          </p:cNvSpPr>
          <p:nvPr>
            <p:ph idx="1"/>
          </p:nvPr>
        </p:nvSpPr>
        <p:spPr/>
        <p:txBody>
          <a:bodyPr>
            <a:normAutofit fontScale="92500" lnSpcReduction="10000"/>
          </a:bodyPr>
          <a:lstStyle/>
          <a:p>
            <a:r>
              <a:rPr lang="en-US" dirty="0"/>
              <a:t>In the continuous butter maker the speed of the churning cylinder where the butter granules are formed can be varied as well as the speed of the kneading and mixing units. </a:t>
            </a:r>
            <a:endParaRPr lang="tr-TR" dirty="0"/>
          </a:p>
          <a:p>
            <a:r>
              <a:rPr lang="en-US" dirty="0"/>
              <a:t>To improve the butter quality, the system is equipped with a vacuum section in which the incorporated air is removed. </a:t>
            </a:r>
            <a:endParaRPr lang="tr-TR" dirty="0"/>
          </a:p>
          <a:p>
            <a:r>
              <a:rPr lang="en-US" dirty="0"/>
              <a:t>Removal of air from the butter will improve the texture of the butter and increase the shelf life due to less oxidation and risk of free moisture. </a:t>
            </a:r>
            <a:endParaRPr lang="tr-TR" dirty="0"/>
          </a:p>
          <a:p>
            <a:r>
              <a:rPr lang="en-US" dirty="0"/>
              <a:t>A denser product will also improve the efficiency at the packaging machine. </a:t>
            </a:r>
            <a:endParaRPr lang="tr-TR" dirty="0"/>
          </a:p>
          <a:p>
            <a:r>
              <a:rPr lang="en-US" dirty="0"/>
              <a:t>Thus optimal butter quality is achieved when the numerous interrelating processing parameters have been correctly adjusted, which is the art of butter making.</a:t>
            </a:r>
            <a:endParaRPr lang="tr-TR" dirty="0"/>
          </a:p>
          <a:p>
            <a:endParaRPr lang="tr-TR" dirty="0"/>
          </a:p>
        </p:txBody>
      </p:sp>
    </p:spTree>
    <p:extLst>
      <p:ext uri="{BB962C8B-B14F-4D97-AF65-F5344CB8AC3E}">
        <p14:creationId xmlns:p14="http://schemas.microsoft.com/office/powerpoint/2010/main" val="195124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BUTTER PRODUCTS </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The </a:t>
            </a:r>
            <a:r>
              <a:rPr lang="en-US" dirty="0"/>
              <a:t>traditional process as described above is suitable for the production of butter and butter spreads with fat content between 60 and 84% but shows limitations in respect to the production of low fat versions. </a:t>
            </a:r>
            <a:endParaRPr lang="tr-TR" dirty="0" smtClean="0"/>
          </a:p>
          <a:p>
            <a:r>
              <a:rPr lang="en-US" dirty="0" smtClean="0"/>
              <a:t>However</a:t>
            </a:r>
            <a:r>
              <a:rPr lang="en-US" dirty="0"/>
              <a:t>, processes which combine the traditional continuous butter making process and SSHE technology are available for the production of low fat butter products. </a:t>
            </a:r>
            <a:endParaRPr lang="tr-TR" dirty="0" smtClean="0"/>
          </a:p>
          <a:p>
            <a:r>
              <a:rPr lang="en-US" dirty="0" smtClean="0"/>
              <a:t>Low </a:t>
            </a:r>
            <a:r>
              <a:rPr lang="en-US" dirty="0"/>
              <a:t>fat butter tends to have a rather firm structure and lacks the nice plastic structure of traditional butter no matter which production method is used, but by adding a specific proportion of a lower melting fraction of butter oil or liquid vegetable oil a suitable fat blend is achieved for a plastic low fat butter blend. </a:t>
            </a:r>
            <a:endParaRPr lang="tr-TR" dirty="0" smtClean="0"/>
          </a:p>
          <a:p>
            <a:r>
              <a:rPr lang="en-US" dirty="0" smtClean="0"/>
              <a:t>It </a:t>
            </a:r>
            <a:r>
              <a:rPr lang="en-US" dirty="0"/>
              <a:t>is generally accepted that SSHE technology is the most suitable production method for low fat butter blends. </a:t>
            </a:r>
            <a:endParaRPr lang="tr-TR" dirty="0"/>
          </a:p>
        </p:txBody>
      </p:sp>
    </p:spTree>
    <p:extLst>
      <p:ext uri="{BB962C8B-B14F-4D97-AF65-F5344CB8AC3E}">
        <p14:creationId xmlns:p14="http://schemas.microsoft.com/office/powerpoint/2010/main" val="3524044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RECOMBINED BUTTER PROCESS </a:t>
            </a:r>
            <a:endParaRPr lang="tr-TR" b="1" dirty="0">
              <a:solidFill>
                <a:srgbClr val="FF0000"/>
              </a:solidFill>
            </a:endParaRPr>
          </a:p>
        </p:txBody>
      </p:sp>
      <p:sp>
        <p:nvSpPr>
          <p:cNvPr id="3" name="İçerik Yer Tutucusu 2"/>
          <p:cNvSpPr>
            <a:spLocks noGrp="1"/>
          </p:cNvSpPr>
          <p:nvPr>
            <p:ph idx="1"/>
          </p:nvPr>
        </p:nvSpPr>
        <p:spPr/>
        <p:txBody>
          <a:bodyPr/>
          <a:lstStyle/>
          <a:p>
            <a:r>
              <a:rPr lang="en-US" dirty="0" smtClean="0"/>
              <a:t>When </a:t>
            </a:r>
            <a:r>
              <a:rPr lang="en-US" dirty="0"/>
              <a:t>producing recombined butter products, the SSHE process or margarine technology is used. </a:t>
            </a:r>
            <a:endParaRPr lang="tr-TR" dirty="0" smtClean="0"/>
          </a:p>
          <a:p>
            <a:r>
              <a:rPr lang="en-US" dirty="0" smtClean="0"/>
              <a:t>The </a:t>
            </a:r>
            <a:r>
              <a:rPr lang="en-US" dirty="0"/>
              <a:t>butter, butter oil (or anhydrous milk fat - AMF) or a mix of these is melted. </a:t>
            </a:r>
            <a:endParaRPr lang="tr-TR" dirty="0" smtClean="0"/>
          </a:p>
          <a:p>
            <a:r>
              <a:rPr lang="en-US" dirty="0" smtClean="0"/>
              <a:t>When </a:t>
            </a:r>
            <a:r>
              <a:rPr lang="en-US" dirty="0"/>
              <a:t>only butter oil is used as basis for the fat phase a suitable water phase, typically a milk phase, is added following the addition of emulsifier to the melted fat in order to form an emulsion. </a:t>
            </a:r>
            <a:endParaRPr lang="tr-TR" dirty="0" smtClean="0"/>
          </a:p>
          <a:p>
            <a:r>
              <a:rPr lang="en-US" dirty="0" smtClean="0"/>
              <a:t>The </a:t>
            </a:r>
            <a:r>
              <a:rPr lang="en-US" dirty="0"/>
              <a:t>emulsion is pasteurized and by the high pressure </a:t>
            </a:r>
            <a:r>
              <a:rPr lang="en-US" dirty="0" smtClean="0"/>
              <a:t>pump</a:t>
            </a:r>
            <a:r>
              <a:rPr lang="tr-TR" dirty="0" smtClean="0"/>
              <a:t> </a:t>
            </a:r>
            <a:r>
              <a:rPr lang="en-US" dirty="0"/>
              <a:t>transferred to the SSHE for crystallization and kneading in the pin rotor machine.</a:t>
            </a:r>
            <a:r>
              <a:rPr lang="en-US" dirty="0" smtClean="0"/>
              <a:t> </a:t>
            </a:r>
            <a:endParaRPr lang="tr-TR" dirty="0"/>
          </a:p>
        </p:txBody>
      </p:sp>
    </p:spTree>
    <p:extLst>
      <p:ext uri="{BB962C8B-B14F-4D97-AF65-F5344CB8AC3E}">
        <p14:creationId xmlns:p14="http://schemas.microsoft.com/office/powerpoint/2010/main" val="370621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RECOMBINED BUTTER PROCESS </a:t>
            </a:r>
            <a:endParaRPr lang="tr-TR" dirty="0"/>
          </a:p>
        </p:txBody>
      </p:sp>
      <p:sp>
        <p:nvSpPr>
          <p:cNvPr id="3" name="İçerik Yer Tutucusu 2"/>
          <p:cNvSpPr>
            <a:spLocks noGrp="1"/>
          </p:cNvSpPr>
          <p:nvPr>
            <p:ph idx="1"/>
          </p:nvPr>
        </p:nvSpPr>
        <p:spPr/>
        <p:txBody>
          <a:bodyPr/>
          <a:lstStyle/>
          <a:p>
            <a:r>
              <a:rPr lang="en-US" dirty="0" smtClean="0"/>
              <a:t>The </a:t>
            </a:r>
            <a:r>
              <a:rPr lang="en-US" dirty="0"/>
              <a:t>butter is either wrapped in foil or paper, or filled in cup or in bulk as bag-inbox. </a:t>
            </a:r>
            <a:endParaRPr lang="tr-TR" dirty="0" smtClean="0"/>
          </a:p>
          <a:p>
            <a:r>
              <a:rPr lang="en-US" dirty="0" smtClean="0"/>
              <a:t>Processing </a:t>
            </a:r>
            <a:r>
              <a:rPr lang="en-US" dirty="0"/>
              <a:t>guidelines for the production of recombined butter exist and are well documented. </a:t>
            </a:r>
            <a:endParaRPr lang="tr-TR" dirty="0" smtClean="0"/>
          </a:p>
          <a:p>
            <a:r>
              <a:rPr lang="en-US" dirty="0" smtClean="0"/>
              <a:t>The </a:t>
            </a:r>
            <a:r>
              <a:rPr lang="en-US" dirty="0"/>
              <a:t>plastic texture of the produced butter is almost similar to that of the butter made by the traditional butter making process. </a:t>
            </a:r>
            <a:endParaRPr lang="tr-TR" dirty="0" smtClean="0"/>
          </a:p>
          <a:p>
            <a:r>
              <a:rPr lang="en-US" dirty="0" smtClean="0"/>
              <a:t>However</a:t>
            </a:r>
            <a:r>
              <a:rPr lang="en-US" dirty="0"/>
              <a:t>, by decreasing the flow through the line, a plastic and relatively firm butter product can be made suitable for the roll-in puff pastry application.</a:t>
            </a:r>
            <a:endParaRPr lang="tr-TR" dirty="0"/>
          </a:p>
        </p:txBody>
      </p:sp>
    </p:spTree>
    <p:extLst>
      <p:ext uri="{BB962C8B-B14F-4D97-AF65-F5344CB8AC3E}">
        <p14:creationId xmlns:p14="http://schemas.microsoft.com/office/powerpoint/2010/main" val="415347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BUTTER BLENDS </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The </a:t>
            </a:r>
            <a:r>
              <a:rPr lang="en-US" dirty="0"/>
              <a:t>group of products called butter blends typically covers spreadable butter products. </a:t>
            </a:r>
            <a:endParaRPr lang="tr-TR" dirty="0" smtClean="0"/>
          </a:p>
          <a:p>
            <a:r>
              <a:rPr lang="en-US" dirty="0" smtClean="0"/>
              <a:t>The </a:t>
            </a:r>
            <a:r>
              <a:rPr lang="en-US" dirty="0"/>
              <a:t>SFC profile of butter is changed by adding a lower melting fraction of butter oil or vegetable oil in order to achieve a softer SFC profile. </a:t>
            </a:r>
            <a:endParaRPr lang="tr-TR" dirty="0" smtClean="0"/>
          </a:p>
          <a:p>
            <a:r>
              <a:rPr lang="en-US" dirty="0" smtClean="0"/>
              <a:t>Hereby </a:t>
            </a:r>
            <a:r>
              <a:rPr lang="en-US" dirty="0"/>
              <a:t>the final product is softer at low temperatures, which results in easy </a:t>
            </a:r>
            <a:r>
              <a:rPr lang="en-US" dirty="0" err="1"/>
              <a:t>spreadability</a:t>
            </a:r>
            <a:r>
              <a:rPr lang="en-US" dirty="0"/>
              <a:t> directly from the refrigerator. </a:t>
            </a:r>
            <a:endParaRPr lang="tr-TR" dirty="0" smtClean="0"/>
          </a:p>
          <a:p>
            <a:r>
              <a:rPr lang="en-US" dirty="0" smtClean="0"/>
              <a:t>The </a:t>
            </a:r>
            <a:r>
              <a:rPr lang="en-US" dirty="0"/>
              <a:t>fat content of butter blends ranges from very low fat versions with 20-25% fat content to full fat blends with 80-82% fat content. </a:t>
            </a:r>
            <a:endParaRPr lang="tr-TR" dirty="0" smtClean="0"/>
          </a:p>
          <a:p>
            <a:r>
              <a:rPr lang="en-US" dirty="0" smtClean="0"/>
              <a:t>Products </a:t>
            </a:r>
            <a:r>
              <a:rPr lang="en-US" dirty="0"/>
              <a:t>known on the Scandinavian market as </a:t>
            </a:r>
            <a:r>
              <a:rPr lang="en-US" dirty="0" err="1"/>
              <a:t>Kærgården</a:t>
            </a:r>
            <a:r>
              <a:rPr lang="en-US" dirty="0"/>
              <a:t> and </a:t>
            </a:r>
            <a:r>
              <a:rPr lang="en-US" dirty="0" err="1"/>
              <a:t>Bregott</a:t>
            </a:r>
            <a:r>
              <a:rPr lang="en-US" dirty="0"/>
              <a:t> are examples of high fat butter blends produced by traditional butter making process where liquid vegetable oil is added to the process in the ratio 20 parts liquid oil to 80 parts butter fat of the total 80% fat product. </a:t>
            </a:r>
            <a:endParaRPr lang="tr-TR" dirty="0"/>
          </a:p>
        </p:txBody>
      </p:sp>
    </p:spTree>
    <p:extLst>
      <p:ext uri="{BB962C8B-B14F-4D97-AF65-F5344CB8AC3E}">
        <p14:creationId xmlns:p14="http://schemas.microsoft.com/office/powerpoint/2010/main" val="393024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BUTTER BLENDS </a:t>
            </a:r>
          </a:p>
        </p:txBody>
      </p:sp>
      <p:sp>
        <p:nvSpPr>
          <p:cNvPr id="3" name="İçerik Yer Tutucusu 2"/>
          <p:cNvSpPr>
            <a:spLocks noGrp="1"/>
          </p:cNvSpPr>
          <p:nvPr>
            <p:ph idx="1"/>
          </p:nvPr>
        </p:nvSpPr>
        <p:spPr/>
        <p:txBody>
          <a:bodyPr>
            <a:normAutofit fontScale="92500" lnSpcReduction="10000"/>
          </a:bodyPr>
          <a:lstStyle/>
          <a:p>
            <a:r>
              <a:rPr lang="en-US" dirty="0"/>
              <a:t>Other similar products on the market in Europe are </a:t>
            </a:r>
            <a:r>
              <a:rPr lang="en-US" dirty="0" err="1"/>
              <a:t>Bakkedal</a:t>
            </a:r>
            <a:r>
              <a:rPr lang="en-US" dirty="0"/>
              <a:t> and </a:t>
            </a:r>
            <a:r>
              <a:rPr lang="en-US" dirty="0" err="1"/>
              <a:t>Lurpak</a:t>
            </a:r>
            <a:r>
              <a:rPr lang="en-US" dirty="0"/>
              <a:t> Spreadable. </a:t>
            </a:r>
            <a:endParaRPr lang="tr-TR" dirty="0" smtClean="0"/>
          </a:p>
          <a:p>
            <a:r>
              <a:rPr lang="en-US" dirty="0" smtClean="0"/>
              <a:t>The </a:t>
            </a:r>
            <a:r>
              <a:rPr lang="en-US" dirty="0"/>
              <a:t>fat phase for these products consists of butter fat, </a:t>
            </a:r>
            <a:r>
              <a:rPr lang="en-US" dirty="0" err="1"/>
              <a:t>unhydrogenated</a:t>
            </a:r>
            <a:r>
              <a:rPr lang="en-US" dirty="0"/>
              <a:t> fat and liquid oil, thus these products are slightly firmer than the products only consisting of butter oil and liquid oil. </a:t>
            </a:r>
            <a:endParaRPr lang="tr-TR" dirty="0" smtClean="0"/>
          </a:p>
          <a:p>
            <a:r>
              <a:rPr lang="en-US" dirty="0" smtClean="0"/>
              <a:t>The </a:t>
            </a:r>
            <a:r>
              <a:rPr lang="en-US" dirty="0"/>
              <a:t>high fat butter blends produced by the traditional butter making process exhibit a softer texture than traditional butter but have the appearance of butter. </a:t>
            </a:r>
            <a:endParaRPr lang="tr-TR" dirty="0" smtClean="0"/>
          </a:p>
          <a:p>
            <a:r>
              <a:rPr lang="en-US" dirty="0" smtClean="0"/>
              <a:t>When </a:t>
            </a:r>
            <a:r>
              <a:rPr lang="en-US" dirty="0"/>
              <a:t>butter blends are produced by SSHE technology attention should be paid to the intensity of mechanical treatment added during processing as too much will result in a shiny, oily surface and softer texture. </a:t>
            </a:r>
            <a:endParaRPr lang="tr-TR" dirty="0"/>
          </a:p>
        </p:txBody>
      </p:sp>
    </p:spTree>
    <p:extLst>
      <p:ext uri="{BB962C8B-B14F-4D97-AF65-F5344CB8AC3E}">
        <p14:creationId xmlns:p14="http://schemas.microsoft.com/office/powerpoint/2010/main" val="8000163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1393</Words>
  <Application>Microsoft Office PowerPoint</Application>
  <PresentationFormat>Geniş ekran</PresentationFormat>
  <Paragraphs>71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Butter Technology </vt:lpstr>
      <vt:lpstr>TRADITIONAL BUTTER MANUFACTURING</vt:lpstr>
      <vt:lpstr>TRADITIONAL BUTTER MANUFACTURING</vt:lpstr>
      <vt:lpstr>TRADITIONAL BUTTER MANUFACTURING</vt:lpstr>
      <vt:lpstr>BUTTER PRODUCTS </vt:lpstr>
      <vt:lpstr>RECOMBINED BUTTER PROCESS </vt:lpstr>
      <vt:lpstr>RECOMBINED BUTTER PROCESS </vt:lpstr>
      <vt:lpstr>BUTTER BLENDS </vt:lpstr>
      <vt:lpstr>BUTTER BLENDS </vt:lpstr>
      <vt:lpstr>PILOT TRIALS</vt:lpstr>
      <vt:lpstr>PILOT TRIALS</vt:lpstr>
      <vt:lpstr>FINAL REMARKS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Butter Technology </dc:title>
  <dc:creator>Bahar</dc:creator>
  <cp:lastModifiedBy>Bahar</cp:lastModifiedBy>
  <cp:revision>4</cp:revision>
  <dcterms:created xsi:type="dcterms:W3CDTF">2017-11-28T05:49:46Z</dcterms:created>
  <dcterms:modified xsi:type="dcterms:W3CDTF">2018-04-10T11:32:50Z</dcterms:modified>
</cp:coreProperties>
</file>