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3B4F10-CF8A-462F-905F-2614A8375449}" type="doc">
      <dgm:prSet loTypeId="urn:microsoft.com/office/officeart/2005/8/layout/process2" loCatId="process" qsTypeId="urn:microsoft.com/office/officeart/2005/8/quickstyle/simple1" qsCatId="simple" csTypeId="urn:microsoft.com/office/officeart/2005/8/colors/accent1_2" csCatId="accent1" phldr="1"/>
      <dgm:spPr/>
    </dgm:pt>
    <dgm:pt modelId="{C3DE461B-9F43-45EA-9173-C355119E36DB}">
      <dgm:prSet phldrT="[Metin]" custT="1"/>
      <dgm:spPr/>
      <dgm:t>
        <a:bodyPr/>
        <a:lstStyle/>
        <a:p>
          <a:r>
            <a:rPr lang="tr-TR" sz="1600" dirty="0" smtClean="0"/>
            <a:t>İşletmeye girmeden önce bireyin geçirdiği süreçler ve beklentiler</a:t>
          </a:r>
          <a:endParaRPr lang="en-US" sz="1600" dirty="0"/>
        </a:p>
      </dgm:t>
    </dgm:pt>
    <dgm:pt modelId="{312ACD8D-5325-44E1-A582-EDE67E705230}" type="parTrans" cxnId="{1CD213D9-BF36-4130-A579-F026922CA870}">
      <dgm:prSet/>
      <dgm:spPr/>
      <dgm:t>
        <a:bodyPr/>
        <a:lstStyle/>
        <a:p>
          <a:endParaRPr lang="en-US"/>
        </a:p>
      </dgm:t>
    </dgm:pt>
    <dgm:pt modelId="{A5491EFB-C980-4500-9F67-9A6917DF44A6}" type="sibTrans" cxnId="{1CD213D9-BF36-4130-A579-F026922CA870}">
      <dgm:prSet/>
      <dgm:spPr/>
      <dgm:t>
        <a:bodyPr/>
        <a:lstStyle/>
        <a:p>
          <a:endParaRPr lang="en-US"/>
        </a:p>
      </dgm:t>
    </dgm:pt>
    <dgm:pt modelId="{79947968-3A4D-4C34-9079-BF44E7D236CB}">
      <dgm:prSet phldrT="[Metin]" custT="1"/>
      <dgm:spPr/>
      <dgm:t>
        <a:bodyPr/>
        <a:lstStyle/>
        <a:p>
          <a:r>
            <a:rPr lang="tr-TR" sz="1600" dirty="0" smtClean="0"/>
            <a:t>İşe alınma ve işletmede mevcut örgüt kültürü ile karşılaşma</a:t>
          </a:r>
          <a:endParaRPr lang="en-US" sz="1600" dirty="0"/>
        </a:p>
      </dgm:t>
    </dgm:pt>
    <dgm:pt modelId="{EEBE8FED-6391-4A83-AFA7-BCA892B5E937}" type="parTrans" cxnId="{1A16B99A-B3FC-4E60-BCF0-F3EF65353315}">
      <dgm:prSet/>
      <dgm:spPr/>
      <dgm:t>
        <a:bodyPr/>
        <a:lstStyle/>
        <a:p>
          <a:endParaRPr lang="en-US"/>
        </a:p>
      </dgm:t>
    </dgm:pt>
    <dgm:pt modelId="{D656FD25-C0AC-42D8-B853-069B2A37A4D0}" type="sibTrans" cxnId="{1A16B99A-B3FC-4E60-BCF0-F3EF65353315}">
      <dgm:prSet/>
      <dgm:spPr/>
      <dgm:t>
        <a:bodyPr/>
        <a:lstStyle/>
        <a:p>
          <a:endParaRPr lang="en-US"/>
        </a:p>
      </dgm:t>
    </dgm:pt>
    <dgm:pt modelId="{B93354F3-F4C2-4081-A62D-4BF752247B63}">
      <dgm:prSet/>
      <dgm:spPr/>
      <dgm:t>
        <a:bodyPr/>
        <a:lstStyle/>
        <a:p>
          <a:r>
            <a:rPr lang="tr-TR" dirty="0" smtClean="0"/>
            <a:t>Uyum kararı ve örgüt kültürünün bir parçası olma</a:t>
          </a:r>
          <a:endParaRPr lang="en-US" dirty="0"/>
        </a:p>
      </dgm:t>
    </dgm:pt>
    <dgm:pt modelId="{FD781987-42C2-4A6F-950C-ADF511FE0576}" type="parTrans" cxnId="{26B5F885-C1AC-485C-AC08-A0A28DE59706}">
      <dgm:prSet/>
      <dgm:spPr/>
      <dgm:t>
        <a:bodyPr/>
        <a:lstStyle/>
        <a:p>
          <a:endParaRPr lang="en-US"/>
        </a:p>
      </dgm:t>
    </dgm:pt>
    <dgm:pt modelId="{360302F4-422F-4E6F-9567-76F8F819FD5A}" type="sibTrans" cxnId="{26B5F885-C1AC-485C-AC08-A0A28DE59706}">
      <dgm:prSet/>
      <dgm:spPr/>
      <dgm:t>
        <a:bodyPr/>
        <a:lstStyle/>
        <a:p>
          <a:endParaRPr lang="en-US"/>
        </a:p>
      </dgm:t>
    </dgm:pt>
    <dgm:pt modelId="{0854BB09-287D-4B96-8FC7-C97A173B583C}">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t>Örgütsel toplumsallaşmanın sonuçları</a:t>
          </a:r>
        </a:p>
        <a:p>
          <a:pPr defTabSz="577850">
            <a:lnSpc>
              <a:spcPct val="90000"/>
            </a:lnSpc>
            <a:spcBef>
              <a:spcPct val="0"/>
            </a:spcBef>
            <a:spcAft>
              <a:spcPct val="35000"/>
            </a:spcAft>
          </a:pPr>
          <a:endParaRPr lang="en-US" dirty="0"/>
        </a:p>
      </dgm:t>
    </dgm:pt>
    <dgm:pt modelId="{05E4A4B8-7A7C-4F23-B8FA-3B58B072D1F1}" type="parTrans" cxnId="{1EB24C64-082C-4398-922E-0E1104233043}">
      <dgm:prSet/>
      <dgm:spPr/>
      <dgm:t>
        <a:bodyPr/>
        <a:lstStyle/>
        <a:p>
          <a:endParaRPr lang="en-US"/>
        </a:p>
      </dgm:t>
    </dgm:pt>
    <dgm:pt modelId="{ED51D69C-B2F8-4A50-B277-78D91ACE0EFD}" type="sibTrans" cxnId="{1EB24C64-082C-4398-922E-0E1104233043}">
      <dgm:prSet/>
      <dgm:spPr/>
      <dgm:t>
        <a:bodyPr/>
        <a:lstStyle/>
        <a:p>
          <a:endParaRPr lang="en-US"/>
        </a:p>
      </dgm:t>
    </dgm:pt>
    <dgm:pt modelId="{AC687703-B95A-49D1-A449-6B83CF3BFE11}">
      <dgm:prSet phldrT="[Metin]"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tr-TR" sz="1600" dirty="0" smtClean="0"/>
            <a:t>Bireyin, örgüt kültürüne uyum konusunu değerlendirmesi</a:t>
          </a:r>
        </a:p>
        <a:p>
          <a:pPr algn="l" defTabSz="533400">
            <a:lnSpc>
              <a:spcPct val="90000"/>
            </a:lnSpc>
            <a:spcBef>
              <a:spcPct val="0"/>
            </a:spcBef>
            <a:spcAft>
              <a:spcPct val="35000"/>
            </a:spcAft>
          </a:pPr>
          <a:endParaRPr lang="en-US" sz="1600" dirty="0"/>
        </a:p>
      </dgm:t>
    </dgm:pt>
    <dgm:pt modelId="{E4EE15EA-E633-420F-8FE3-9C44D4D5C867}" type="sibTrans" cxnId="{587A71F5-9BD9-473B-A7F2-67FC21D39EC8}">
      <dgm:prSet/>
      <dgm:spPr/>
      <dgm:t>
        <a:bodyPr/>
        <a:lstStyle/>
        <a:p>
          <a:endParaRPr lang="en-US"/>
        </a:p>
      </dgm:t>
    </dgm:pt>
    <dgm:pt modelId="{CC4C037E-80BA-4E7D-967D-181C8BFD4C5E}" type="parTrans" cxnId="{587A71F5-9BD9-473B-A7F2-67FC21D39EC8}">
      <dgm:prSet/>
      <dgm:spPr/>
      <dgm:t>
        <a:bodyPr/>
        <a:lstStyle/>
        <a:p>
          <a:endParaRPr lang="en-US"/>
        </a:p>
      </dgm:t>
    </dgm:pt>
    <dgm:pt modelId="{A1C0E431-6F18-42B6-ACEB-FCBFA2668D60}" type="pres">
      <dgm:prSet presAssocID="{CF3B4F10-CF8A-462F-905F-2614A8375449}" presName="linearFlow" presStyleCnt="0">
        <dgm:presLayoutVars>
          <dgm:resizeHandles val="exact"/>
        </dgm:presLayoutVars>
      </dgm:prSet>
      <dgm:spPr/>
    </dgm:pt>
    <dgm:pt modelId="{F1FD5AAA-C25B-4875-9631-2EAA92F9ECFF}" type="pres">
      <dgm:prSet presAssocID="{C3DE461B-9F43-45EA-9173-C355119E36DB}" presName="node" presStyleLbl="node1" presStyleIdx="0" presStyleCnt="5" custScaleX="161389" custLinFactX="-804" custLinFactNeighborX="-100000" custLinFactNeighborY="50403">
        <dgm:presLayoutVars>
          <dgm:bulletEnabled val="1"/>
        </dgm:presLayoutVars>
      </dgm:prSet>
      <dgm:spPr/>
      <dgm:t>
        <a:bodyPr/>
        <a:lstStyle/>
        <a:p>
          <a:endParaRPr lang="en-US"/>
        </a:p>
      </dgm:t>
    </dgm:pt>
    <dgm:pt modelId="{7F47F1E2-16A1-46C7-8F60-768EA02611FC}" type="pres">
      <dgm:prSet presAssocID="{A5491EFB-C980-4500-9F67-9A6917DF44A6}" presName="sibTrans" presStyleLbl="sibTrans2D1" presStyleIdx="0" presStyleCnt="4"/>
      <dgm:spPr/>
      <dgm:t>
        <a:bodyPr/>
        <a:lstStyle/>
        <a:p>
          <a:endParaRPr lang="en-US"/>
        </a:p>
      </dgm:t>
    </dgm:pt>
    <dgm:pt modelId="{F07C7707-0E48-4566-A2FB-62D74443A4CD}" type="pres">
      <dgm:prSet presAssocID="{A5491EFB-C980-4500-9F67-9A6917DF44A6}" presName="connectorText" presStyleLbl="sibTrans2D1" presStyleIdx="0" presStyleCnt="4"/>
      <dgm:spPr/>
      <dgm:t>
        <a:bodyPr/>
        <a:lstStyle/>
        <a:p>
          <a:endParaRPr lang="en-US"/>
        </a:p>
      </dgm:t>
    </dgm:pt>
    <dgm:pt modelId="{7FACC4C5-8C4E-4C3F-ADEA-E13E5CB05265}" type="pres">
      <dgm:prSet presAssocID="{79947968-3A4D-4C34-9079-BF44E7D236CB}" presName="node" presStyleLbl="node1" presStyleIdx="1" presStyleCnt="5" custScaleX="128595" custLinFactNeighborX="-91801" custLinFactNeighborY="18524">
        <dgm:presLayoutVars>
          <dgm:bulletEnabled val="1"/>
        </dgm:presLayoutVars>
      </dgm:prSet>
      <dgm:spPr/>
      <dgm:t>
        <a:bodyPr/>
        <a:lstStyle/>
        <a:p>
          <a:endParaRPr lang="en-US"/>
        </a:p>
      </dgm:t>
    </dgm:pt>
    <dgm:pt modelId="{E56A7779-714F-4C4F-8696-46E4AD1376F8}" type="pres">
      <dgm:prSet presAssocID="{D656FD25-C0AC-42D8-B853-069B2A37A4D0}" presName="sibTrans" presStyleLbl="sibTrans2D1" presStyleIdx="1" presStyleCnt="4"/>
      <dgm:spPr/>
      <dgm:t>
        <a:bodyPr/>
        <a:lstStyle/>
        <a:p>
          <a:endParaRPr lang="en-US"/>
        </a:p>
      </dgm:t>
    </dgm:pt>
    <dgm:pt modelId="{CD56098C-D102-4F0B-B95C-017B3CB49700}" type="pres">
      <dgm:prSet presAssocID="{D656FD25-C0AC-42D8-B853-069B2A37A4D0}" presName="connectorText" presStyleLbl="sibTrans2D1" presStyleIdx="1" presStyleCnt="4"/>
      <dgm:spPr/>
      <dgm:t>
        <a:bodyPr/>
        <a:lstStyle/>
        <a:p>
          <a:endParaRPr lang="en-US"/>
        </a:p>
      </dgm:t>
    </dgm:pt>
    <dgm:pt modelId="{4E5FE5C3-0D4A-4EB6-ACE0-624730295635}" type="pres">
      <dgm:prSet presAssocID="{AC687703-B95A-49D1-A449-6B83CF3BFE11}" presName="node" presStyleLbl="node1" presStyleIdx="2" presStyleCnt="5" custScaleX="142533" custLinFactX="-64025" custLinFactNeighborX="-100000" custLinFactNeighborY="-6086">
        <dgm:presLayoutVars>
          <dgm:bulletEnabled val="1"/>
        </dgm:presLayoutVars>
      </dgm:prSet>
      <dgm:spPr/>
      <dgm:t>
        <a:bodyPr/>
        <a:lstStyle/>
        <a:p>
          <a:endParaRPr lang="en-US"/>
        </a:p>
      </dgm:t>
    </dgm:pt>
    <dgm:pt modelId="{CFE665D5-65B8-4396-8573-463577392F09}" type="pres">
      <dgm:prSet presAssocID="{E4EE15EA-E633-420F-8FE3-9C44D4D5C867}" presName="sibTrans" presStyleLbl="sibTrans2D1" presStyleIdx="2" presStyleCnt="4"/>
      <dgm:spPr/>
      <dgm:t>
        <a:bodyPr/>
        <a:lstStyle/>
        <a:p>
          <a:endParaRPr lang="en-US"/>
        </a:p>
      </dgm:t>
    </dgm:pt>
    <dgm:pt modelId="{65EE82EF-1A56-48DE-93BC-D5F40074279C}" type="pres">
      <dgm:prSet presAssocID="{E4EE15EA-E633-420F-8FE3-9C44D4D5C867}" presName="connectorText" presStyleLbl="sibTrans2D1" presStyleIdx="2" presStyleCnt="4"/>
      <dgm:spPr/>
      <dgm:t>
        <a:bodyPr/>
        <a:lstStyle/>
        <a:p>
          <a:endParaRPr lang="en-US"/>
        </a:p>
      </dgm:t>
    </dgm:pt>
    <dgm:pt modelId="{8BC86294-A9FF-4F5C-8501-BF5B628907DF}" type="pres">
      <dgm:prSet presAssocID="{B93354F3-F4C2-4081-A62D-4BF752247B63}" presName="node" presStyleLbl="node1" presStyleIdx="3" presStyleCnt="5" custScaleX="128451" custLinFactNeighborX="-83113" custLinFactNeighborY="-8857">
        <dgm:presLayoutVars>
          <dgm:bulletEnabled val="1"/>
        </dgm:presLayoutVars>
      </dgm:prSet>
      <dgm:spPr/>
      <dgm:t>
        <a:bodyPr/>
        <a:lstStyle/>
        <a:p>
          <a:endParaRPr lang="en-US"/>
        </a:p>
      </dgm:t>
    </dgm:pt>
    <dgm:pt modelId="{13DB1F69-ABA4-4F1A-B4CD-C0186835468F}" type="pres">
      <dgm:prSet presAssocID="{360302F4-422F-4E6F-9567-76F8F819FD5A}" presName="sibTrans" presStyleLbl="sibTrans2D1" presStyleIdx="3" presStyleCnt="4"/>
      <dgm:spPr/>
      <dgm:t>
        <a:bodyPr/>
        <a:lstStyle/>
        <a:p>
          <a:endParaRPr lang="en-US"/>
        </a:p>
      </dgm:t>
    </dgm:pt>
    <dgm:pt modelId="{8D5F82CB-44DA-4E12-9E33-A4AFB636FBFD}" type="pres">
      <dgm:prSet presAssocID="{360302F4-422F-4E6F-9567-76F8F819FD5A}" presName="connectorText" presStyleLbl="sibTrans2D1" presStyleIdx="3" presStyleCnt="4"/>
      <dgm:spPr/>
      <dgm:t>
        <a:bodyPr/>
        <a:lstStyle/>
        <a:p>
          <a:endParaRPr lang="en-US"/>
        </a:p>
      </dgm:t>
    </dgm:pt>
    <dgm:pt modelId="{EECB1BDB-926F-4493-8DA3-1D84E2021E3A}" type="pres">
      <dgm:prSet presAssocID="{0854BB09-287D-4B96-8FC7-C97A173B583C}" presName="node" presStyleLbl="node1" presStyleIdx="4" presStyleCnt="5" custScaleX="140487" custLinFactX="-26671" custLinFactNeighborX="-100000" custLinFactNeighborY="-33219">
        <dgm:presLayoutVars>
          <dgm:bulletEnabled val="1"/>
        </dgm:presLayoutVars>
      </dgm:prSet>
      <dgm:spPr/>
      <dgm:t>
        <a:bodyPr/>
        <a:lstStyle/>
        <a:p>
          <a:endParaRPr lang="en-US"/>
        </a:p>
      </dgm:t>
    </dgm:pt>
  </dgm:ptLst>
  <dgm:cxnLst>
    <dgm:cxn modelId="{FBA32165-EFB5-4C41-9B79-7BD1F19C73FD}" type="presOf" srcId="{AC687703-B95A-49D1-A449-6B83CF3BFE11}" destId="{4E5FE5C3-0D4A-4EB6-ACE0-624730295635}" srcOrd="0" destOrd="0" presId="urn:microsoft.com/office/officeart/2005/8/layout/process2"/>
    <dgm:cxn modelId="{4E928D04-D466-4EDA-A814-F837358CD22A}" type="presOf" srcId="{360302F4-422F-4E6F-9567-76F8F819FD5A}" destId="{8D5F82CB-44DA-4E12-9E33-A4AFB636FBFD}" srcOrd="1" destOrd="0" presId="urn:microsoft.com/office/officeart/2005/8/layout/process2"/>
    <dgm:cxn modelId="{26B5F885-C1AC-485C-AC08-A0A28DE59706}" srcId="{CF3B4F10-CF8A-462F-905F-2614A8375449}" destId="{B93354F3-F4C2-4081-A62D-4BF752247B63}" srcOrd="3" destOrd="0" parTransId="{FD781987-42C2-4A6F-950C-ADF511FE0576}" sibTransId="{360302F4-422F-4E6F-9567-76F8F819FD5A}"/>
    <dgm:cxn modelId="{1CD213D9-BF36-4130-A579-F026922CA870}" srcId="{CF3B4F10-CF8A-462F-905F-2614A8375449}" destId="{C3DE461B-9F43-45EA-9173-C355119E36DB}" srcOrd="0" destOrd="0" parTransId="{312ACD8D-5325-44E1-A582-EDE67E705230}" sibTransId="{A5491EFB-C980-4500-9F67-9A6917DF44A6}"/>
    <dgm:cxn modelId="{8DE20AB8-B6B3-4031-B90D-AEEDA0843D92}" type="presOf" srcId="{79947968-3A4D-4C34-9079-BF44E7D236CB}" destId="{7FACC4C5-8C4E-4C3F-ADEA-E13E5CB05265}" srcOrd="0" destOrd="0" presId="urn:microsoft.com/office/officeart/2005/8/layout/process2"/>
    <dgm:cxn modelId="{187F4772-FD1C-49E9-B649-A19016F9814F}" type="presOf" srcId="{D656FD25-C0AC-42D8-B853-069B2A37A4D0}" destId="{E56A7779-714F-4C4F-8696-46E4AD1376F8}" srcOrd="0" destOrd="0" presId="urn:microsoft.com/office/officeart/2005/8/layout/process2"/>
    <dgm:cxn modelId="{3ACF4408-9CF2-44F5-8DC5-0B46D312AA8D}" type="presOf" srcId="{D656FD25-C0AC-42D8-B853-069B2A37A4D0}" destId="{CD56098C-D102-4F0B-B95C-017B3CB49700}" srcOrd="1" destOrd="0" presId="urn:microsoft.com/office/officeart/2005/8/layout/process2"/>
    <dgm:cxn modelId="{FEA2D980-5AB5-400F-B358-5658AB2F29F4}" type="presOf" srcId="{E4EE15EA-E633-420F-8FE3-9C44D4D5C867}" destId="{65EE82EF-1A56-48DE-93BC-D5F40074279C}" srcOrd="1" destOrd="0" presId="urn:microsoft.com/office/officeart/2005/8/layout/process2"/>
    <dgm:cxn modelId="{587A71F5-9BD9-473B-A7F2-67FC21D39EC8}" srcId="{CF3B4F10-CF8A-462F-905F-2614A8375449}" destId="{AC687703-B95A-49D1-A449-6B83CF3BFE11}" srcOrd="2" destOrd="0" parTransId="{CC4C037E-80BA-4E7D-967D-181C8BFD4C5E}" sibTransId="{E4EE15EA-E633-420F-8FE3-9C44D4D5C867}"/>
    <dgm:cxn modelId="{DE96813D-A2C9-4317-A4FF-CDBF4FEF8391}" type="presOf" srcId="{CF3B4F10-CF8A-462F-905F-2614A8375449}" destId="{A1C0E431-6F18-42B6-ACEB-FCBFA2668D60}" srcOrd="0" destOrd="0" presId="urn:microsoft.com/office/officeart/2005/8/layout/process2"/>
    <dgm:cxn modelId="{966C0321-C6C0-4163-A96B-FBC6A427B613}" type="presOf" srcId="{360302F4-422F-4E6F-9567-76F8F819FD5A}" destId="{13DB1F69-ABA4-4F1A-B4CD-C0186835468F}" srcOrd="0" destOrd="0" presId="urn:microsoft.com/office/officeart/2005/8/layout/process2"/>
    <dgm:cxn modelId="{A6B641CD-C18B-4A16-9075-341EE79F43B5}" type="presOf" srcId="{0854BB09-287D-4B96-8FC7-C97A173B583C}" destId="{EECB1BDB-926F-4493-8DA3-1D84E2021E3A}" srcOrd="0" destOrd="0" presId="urn:microsoft.com/office/officeart/2005/8/layout/process2"/>
    <dgm:cxn modelId="{9178BEA2-428B-4452-9909-463C9E120CEA}" type="presOf" srcId="{C3DE461B-9F43-45EA-9173-C355119E36DB}" destId="{F1FD5AAA-C25B-4875-9631-2EAA92F9ECFF}" srcOrd="0" destOrd="0" presId="urn:microsoft.com/office/officeart/2005/8/layout/process2"/>
    <dgm:cxn modelId="{23FB3F60-8805-4AFE-928A-4629C09067FD}" type="presOf" srcId="{E4EE15EA-E633-420F-8FE3-9C44D4D5C867}" destId="{CFE665D5-65B8-4396-8573-463577392F09}" srcOrd="0" destOrd="0" presId="urn:microsoft.com/office/officeart/2005/8/layout/process2"/>
    <dgm:cxn modelId="{48C547ED-E5AC-46C9-B12B-67B2C91DA91A}" type="presOf" srcId="{B93354F3-F4C2-4081-A62D-4BF752247B63}" destId="{8BC86294-A9FF-4F5C-8501-BF5B628907DF}" srcOrd="0" destOrd="0" presId="urn:microsoft.com/office/officeart/2005/8/layout/process2"/>
    <dgm:cxn modelId="{1A16B99A-B3FC-4E60-BCF0-F3EF65353315}" srcId="{CF3B4F10-CF8A-462F-905F-2614A8375449}" destId="{79947968-3A4D-4C34-9079-BF44E7D236CB}" srcOrd="1" destOrd="0" parTransId="{EEBE8FED-6391-4A83-AFA7-BCA892B5E937}" sibTransId="{D656FD25-C0AC-42D8-B853-069B2A37A4D0}"/>
    <dgm:cxn modelId="{5AA57AB3-686D-4B72-B0A3-6FDE1F759CA1}" type="presOf" srcId="{A5491EFB-C980-4500-9F67-9A6917DF44A6}" destId="{7F47F1E2-16A1-46C7-8F60-768EA02611FC}" srcOrd="0" destOrd="0" presId="urn:microsoft.com/office/officeart/2005/8/layout/process2"/>
    <dgm:cxn modelId="{1EB24C64-082C-4398-922E-0E1104233043}" srcId="{CF3B4F10-CF8A-462F-905F-2614A8375449}" destId="{0854BB09-287D-4B96-8FC7-C97A173B583C}" srcOrd="4" destOrd="0" parTransId="{05E4A4B8-7A7C-4F23-B8FA-3B58B072D1F1}" sibTransId="{ED51D69C-B2F8-4A50-B277-78D91ACE0EFD}"/>
    <dgm:cxn modelId="{4B532628-12FC-4E98-AF4C-76D8A409EB70}" type="presOf" srcId="{A5491EFB-C980-4500-9F67-9A6917DF44A6}" destId="{F07C7707-0E48-4566-A2FB-62D74443A4CD}" srcOrd="1" destOrd="0" presId="urn:microsoft.com/office/officeart/2005/8/layout/process2"/>
    <dgm:cxn modelId="{1DDBC02B-18D9-42EE-AC80-F56E665A0FF4}" type="presParOf" srcId="{A1C0E431-6F18-42B6-ACEB-FCBFA2668D60}" destId="{F1FD5AAA-C25B-4875-9631-2EAA92F9ECFF}" srcOrd="0" destOrd="0" presId="urn:microsoft.com/office/officeart/2005/8/layout/process2"/>
    <dgm:cxn modelId="{0999C790-61BA-456C-A0F0-877CC37C1F1A}" type="presParOf" srcId="{A1C0E431-6F18-42B6-ACEB-FCBFA2668D60}" destId="{7F47F1E2-16A1-46C7-8F60-768EA02611FC}" srcOrd="1" destOrd="0" presId="urn:microsoft.com/office/officeart/2005/8/layout/process2"/>
    <dgm:cxn modelId="{187487BE-399D-459D-9789-E5A728B9DC0E}" type="presParOf" srcId="{7F47F1E2-16A1-46C7-8F60-768EA02611FC}" destId="{F07C7707-0E48-4566-A2FB-62D74443A4CD}" srcOrd="0" destOrd="0" presId="urn:microsoft.com/office/officeart/2005/8/layout/process2"/>
    <dgm:cxn modelId="{3598C162-EFA5-49AB-B566-66C61C3CFB4D}" type="presParOf" srcId="{A1C0E431-6F18-42B6-ACEB-FCBFA2668D60}" destId="{7FACC4C5-8C4E-4C3F-ADEA-E13E5CB05265}" srcOrd="2" destOrd="0" presId="urn:microsoft.com/office/officeart/2005/8/layout/process2"/>
    <dgm:cxn modelId="{DA491A8F-CDC0-488C-A876-BC1A21E8685A}" type="presParOf" srcId="{A1C0E431-6F18-42B6-ACEB-FCBFA2668D60}" destId="{E56A7779-714F-4C4F-8696-46E4AD1376F8}" srcOrd="3" destOrd="0" presId="urn:microsoft.com/office/officeart/2005/8/layout/process2"/>
    <dgm:cxn modelId="{82D505A4-5D2E-46A5-8565-1B347C664ABC}" type="presParOf" srcId="{E56A7779-714F-4C4F-8696-46E4AD1376F8}" destId="{CD56098C-D102-4F0B-B95C-017B3CB49700}" srcOrd="0" destOrd="0" presId="urn:microsoft.com/office/officeart/2005/8/layout/process2"/>
    <dgm:cxn modelId="{0D91143C-E40D-459B-AFA8-89DC3E713802}" type="presParOf" srcId="{A1C0E431-6F18-42B6-ACEB-FCBFA2668D60}" destId="{4E5FE5C3-0D4A-4EB6-ACE0-624730295635}" srcOrd="4" destOrd="0" presId="urn:microsoft.com/office/officeart/2005/8/layout/process2"/>
    <dgm:cxn modelId="{B152FA4C-8E63-47AC-A3C3-57ED27059913}" type="presParOf" srcId="{A1C0E431-6F18-42B6-ACEB-FCBFA2668D60}" destId="{CFE665D5-65B8-4396-8573-463577392F09}" srcOrd="5" destOrd="0" presId="urn:microsoft.com/office/officeart/2005/8/layout/process2"/>
    <dgm:cxn modelId="{0213DD0A-B6B0-4550-A873-2E54342CA558}" type="presParOf" srcId="{CFE665D5-65B8-4396-8573-463577392F09}" destId="{65EE82EF-1A56-48DE-93BC-D5F40074279C}" srcOrd="0" destOrd="0" presId="urn:microsoft.com/office/officeart/2005/8/layout/process2"/>
    <dgm:cxn modelId="{94FFB795-916A-4DA0-8986-9C44E6AEE561}" type="presParOf" srcId="{A1C0E431-6F18-42B6-ACEB-FCBFA2668D60}" destId="{8BC86294-A9FF-4F5C-8501-BF5B628907DF}" srcOrd="6" destOrd="0" presId="urn:microsoft.com/office/officeart/2005/8/layout/process2"/>
    <dgm:cxn modelId="{506928D8-A211-4AC7-94C0-B626583C6EAA}" type="presParOf" srcId="{A1C0E431-6F18-42B6-ACEB-FCBFA2668D60}" destId="{13DB1F69-ABA4-4F1A-B4CD-C0186835468F}" srcOrd="7" destOrd="0" presId="urn:microsoft.com/office/officeart/2005/8/layout/process2"/>
    <dgm:cxn modelId="{AF39F5EA-3EE1-416E-986F-9A6E2CB045ED}" type="presParOf" srcId="{13DB1F69-ABA4-4F1A-B4CD-C0186835468F}" destId="{8D5F82CB-44DA-4E12-9E33-A4AFB636FBFD}" srcOrd="0" destOrd="0" presId="urn:microsoft.com/office/officeart/2005/8/layout/process2"/>
    <dgm:cxn modelId="{C47DFA9E-CC22-44F3-8286-AFEC6FD65B0C}" type="presParOf" srcId="{A1C0E431-6F18-42B6-ACEB-FCBFA2668D60}" destId="{EECB1BDB-926F-4493-8DA3-1D84E2021E3A}" srcOrd="8"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FD5AAA-C25B-4875-9631-2EAA92F9ECFF}">
      <dsp:nvSpPr>
        <dsp:cNvPr id="0" name=""/>
        <dsp:cNvSpPr/>
      </dsp:nvSpPr>
      <dsp:spPr>
        <a:xfrm>
          <a:off x="0" y="173792"/>
          <a:ext cx="4377540" cy="678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İşletmeye girmeden önce bireyin geçirdiği süreçler ve beklentiler</a:t>
          </a:r>
          <a:endParaRPr lang="en-US" sz="1600" kern="1200" dirty="0"/>
        </a:p>
      </dsp:txBody>
      <dsp:txXfrm>
        <a:off x="0" y="173792"/>
        <a:ext cx="4377540" cy="678103"/>
      </dsp:txXfrm>
    </dsp:sp>
    <dsp:sp modelId="{7F47F1E2-16A1-46C7-8F60-768EA02611FC}">
      <dsp:nvSpPr>
        <dsp:cNvPr id="0" name=""/>
        <dsp:cNvSpPr/>
      </dsp:nvSpPr>
      <dsp:spPr>
        <a:xfrm rot="6964189">
          <a:off x="1869970" y="814805"/>
          <a:ext cx="192844" cy="3051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6964189">
        <a:off x="1869970" y="814805"/>
        <a:ext cx="192844" cy="305146"/>
      </dsp:txXfrm>
    </dsp:sp>
    <dsp:sp modelId="{7FACC4C5-8C4E-4C3F-ADEA-E13E5CB05265}">
      <dsp:nvSpPr>
        <dsp:cNvPr id="0" name=""/>
        <dsp:cNvSpPr/>
      </dsp:nvSpPr>
      <dsp:spPr>
        <a:xfrm>
          <a:off x="0" y="1082862"/>
          <a:ext cx="3488031" cy="678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İşe alınma ve işletmede mevcut örgüt kültürü ile karşılaşma</a:t>
          </a:r>
          <a:endParaRPr lang="en-US" sz="1600" kern="1200" dirty="0"/>
        </a:p>
      </dsp:txBody>
      <dsp:txXfrm>
        <a:off x="0" y="1082862"/>
        <a:ext cx="3488031" cy="678103"/>
      </dsp:txXfrm>
    </dsp:sp>
    <dsp:sp modelId="{E56A7779-714F-4C4F-8696-46E4AD1376F8}">
      <dsp:nvSpPr>
        <dsp:cNvPr id="0" name=""/>
        <dsp:cNvSpPr/>
      </dsp:nvSpPr>
      <dsp:spPr>
        <a:xfrm rot="4713318">
          <a:off x="1740730" y="1736198"/>
          <a:ext cx="195597" cy="3051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4713318">
        <a:off x="1740730" y="1736198"/>
        <a:ext cx="195597" cy="305146"/>
      </dsp:txXfrm>
    </dsp:sp>
    <dsp:sp modelId="{4E5FE5C3-0D4A-4EB6-ACE0-624730295635}">
      <dsp:nvSpPr>
        <dsp:cNvPr id="0" name=""/>
        <dsp:cNvSpPr/>
      </dsp:nvSpPr>
      <dsp:spPr>
        <a:xfrm>
          <a:off x="0" y="2016577"/>
          <a:ext cx="3866087" cy="678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tr-TR" sz="1600" kern="1200" dirty="0" smtClean="0"/>
            <a:t>Bireyin, örgüt kültürüne uyum konusunu değerlendirmesi</a:t>
          </a:r>
        </a:p>
        <a:p>
          <a:pPr lvl="0" algn="l" defTabSz="533400">
            <a:lnSpc>
              <a:spcPct val="90000"/>
            </a:lnSpc>
            <a:spcBef>
              <a:spcPct val="0"/>
            </a:spcBef>
            <a:spcAft>
              <a:spcPct val="35000"/>
            </a:spcAft>
          </a:pPr>
          <a:endParaRPr lang="en-US" sz="1600" kern="1200" dirty="0"/>
        </a:p>
      </dsp:txBody>
      <dsp:txXfrm>
        <a:off x="0" y="2016577"/>
        <a:ext cx="3866087" cy="678103"/>
      </dsp:txXfrm>
    </dsp:sp>
    <dsp:sp modelId="{CFE665D5-65B8-4396-8573-463577392F09}">
      <dsp:nvSpPr>
        <dsp:cNvPr id="0" name=""/>
        <dsp:cNvSpPr/>
      </dsp:nvSpPr>
      <dsp:spPr>
        <a:xfrm rot="5803942">
          <a:off x="1749083" y="2706936"/>
          <a:ext cx="248959" cy="3051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5803942">
        <a:off x="1749083" y="2706936"/>
        <a:ext cx="248959" cy="305146"/>
      </dsp:txXfrm>
    </dsp:sp>
    <dsp:sp modelId="{8BC86294-A9FF-4F5C-8501-BF5B628907DF}">
      <dsp:nvSpPr>
        <dsp:cNvPr id="0" name=""/>
        <dsp:cNvSpPr/>
      </dsp:nvSpPr>
      <dsp:spPr>
        <a:xfrm>
          <a:off x="72019" y="3024338"/>
          <a:ext cx="3484125" cy="678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smtClean="0"/>
            <a:t>Uyum kararı ve örgüt kültürünün bir parçası olma</a:t>
          </a:r>
          <a:endParaRPr lang="en-US" sz="1500" kern="1200" dirty="0"/>
        </a:p>
      </dsp:txBody>
      <dsp:txXfrm>
        <a:off x="72019" y="3024338"/>
        <a:ext cx="3484125" cy="678103"/>
      </dsp:txXfrm>
    </dsp:sp>
    <dsp:sp modelId="{13DB1F69-ABA4-4F1A-B4CD-C0186835468F}">
      <dsp:nvSpPr>
        <dsp:cNvPr id="0" name=""/>
        <dsp:cNvSpPr/>
      </dsp:nvSpPr>
      <dsp:spPr>
        <a:xfrm rot="5065530">
          <a:off x="1763062" y="3678094"/>
          <a:ext cx="193253" cy="3051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5065530">
        <a:off x="1763062" y="3678094"/>
        <a:ext cx="193253" cy="305146"/>
      </dsp:txXfrm>
    </dsp:sp>
    <dsp:sp modelId="{EECB1BDB-926F-4493-8DA3-1D84E2021E3A}">
      <dsp:nvSpPr>
        <dsp:cNvPr id="0" name=""/>
        <dsp:cNvSpPr/>
      </dsp:nvSpPr>
      <dsp:spPr>
        <a:xfrm>
          <a:off x="0" y="3958894"/>
          <a:ext cx="3810591" cy="6781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1500" kern="1200" dirty="0" smtClean="0"/>
            <a:t>Örgütsel toplumsallaşmanın sonuçları</a:t>
          </a:r>
        </a:p>
        <a:p>
          <a:pPr lvl="0" algn="ctr" defTabSz="577850">
            <a:lnSpc>
              <a:spcPct val="90000"/>
            </a:lnSpc>
            <a:spcBef>
              <a:spcPct val="0"/>
            </a:spcBef>
            <a:spcAft>
              <a:spcPct val="35000"/>
            </a:spcAft>
          </a:pPr>
          <a:endParaRPr lang="en-US" sz="1500" kern="1200" dirty="0"/>
        </a:p>
      </dsp:txBody>
      <dsp:txXfrm>
        <a:off x="0" y="3958894"/>
        <a:ext cx="3810591" cy="678103"/>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r>
              <a:rPr lang="tr-TR" dirty="0" smtClean="0"/>
              <a:t>Örgütsel Toplumsallaşma</a:t>
            </a:r>
            <a:endParaRPr lang="tr-TR" dirty="0"/>
          </a:p>
        </p:txBody>
      </p:sp>
      <p:sp>
        <p:nvSpPr>
          <p:cNvPr id="5" name="4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1"/>
          <p:cNvSpPr>
            <a:spLocks noGrp="1"/>
          </p:cNvSpPr>
          <p:nvPr>
            <p:ph type="title"/>
          </p:nvPr>
        </p:nvSpPr>
        <p:spPr>
          <a:xfrm>
            <a:off x="468313" y="333375"/>
            <a:ext cx="8218487" cy="719138"/>
          </a:xfrm>
        </p:spPr>
        <p:txBody>
          <a:bodyPr/>
          <a:lstStyle/>
          <a:p>
            <a:pPr eaLnBrk="1" hangingPunct="1"/>
            <a:r>
              <a:rPr lang="tr-TR" smtClean="0"/>
              <a:t>Örgüt Kültürü Türleri</a:t>
            </a:r>
            <a:endParaRPr lang="en-US" smtClean="0"/>
          </a:p>
        </p:txBody>
      </p:sp>
      <p:sp>
        <p:nvSpPr>
          <p:cNvPr id="38915" name="İçerik Yer Tutucusu 2"/>
          <p:cNvSpPr>
            <a:spLocks noGrp="1"/>
          </p:cNvSpPr>
          <p:nvPr>
            <p:ph sz="quarter" idx="1"/>
          </p:nvPr>
        </p:nvSpPr>
        <p:spPr>
          <a:xfrm>
            <a:off x="468313" y="1052513"/>
            <a:ext cx="8218487" cy="5272087"/>
          </a:xfrm>
        </p:spPr>
        <p:txBody>
          <a:bodyPr/>
          <a:lstStyle/>
          <a:p>
            <a:pPr eaLnBrk="1" hangingPunct="1">
              <a:lnSpc>
                <a:spcPct val="80000"/>
              </a:lnSpc>
            </a:pPr>
            <a:r>
              <a:rPr lang="tr-TR" sz="2400" smtClean="0"/>
              <a:t>Her organizasyon bir örgüt kültürüne sahiptir.</a:t>
            </a:r>
          </a:p>
          <a:p>
            <a:pPr eaLnBrk="1" hangingPunct="1">
              <a:lnSpc>
                <a:spcPct val="80000"/>
              </a:lnSpc>
            </a:pPr>
            <a:r>
              <a:rPr lang="tr-TR" sz="2400" smtClean="0"/>
              <a:t>Farklı organizasyonların örgüt kültürleri benzer veya farklı nitelikler taşıyabilir.</a:t>
            </a:r>
          </a:p>
          <a:p>
            <a:pPr eaLnBrk="1" hangingPunct="1">
              <a:lnSpc>
                <a:spcPct val="80000"/>
              </a:lnSpc>
            </a:pPr>
            <a:r>
              <a:rPr lang="tr-TR" sz="2400" smtClean="0"/>
              <a:t>Örgüt kültürünün, işletme içindeki unsurları amaçlara dönük olarak bir arada tutma başarısı, niteliklerine bağlıdır.</a:t>
            </a:r>
          </a:p>
          <a:p>
            <a:pPr eaLnBrk="1" hangingPunct="1">
              <a:lnSpc>
                <a:spcPct val="80000"/>
              </a:lnSpc>
            </a:pPr>
            <a:r>
              <a:rPr lang="tr-TR" sz="2400" smtClean="0"/>
              <a:t>Örgüt kültürleri değişik ölçüler dikkate alınarak ayrıştırılmıştır.</a:t>
            </a:r>
          </a:p>
          <a:p>
            <a:pPr eaLnBrk="1" hangingPunct="1">
              <a:lnSpc>
                <a:spcPct val="80000"/>
              </a:lnSpc>
            </a:pPr>
            <a:r>
              <a:rPr lang="tr-TR" sz="2400" smtClean="0"/>
              <a:t>Bu ayrıştırmalar örgüt kültürü türlerini ortaya koyar ve yöneticilerin başında bulunduğu ortamı değerlendirmesi için önemli ipuçları verir.</a:t>
            </a:r>
          </a:p>
          <a:p>
            <a:pPr eaLnBrk="1" hangingPunct="1">
              <a:lnSpc>
                <a:spcPct val="80000"/>
              </a:lnSpc>
            </a:pPr>
            <a:r>
              <a:rPr lang="tr-TR" sz="2400" smtClean="0"/>
              <a:t>Örgüt kültürü güçlü ve zayıf örgüt kültürü olarak ikiye ayrılarak incelenebilir.</a:t>
            </a:r>
          </a:p>
          <a:p>
            <a:pPr eaLnBrk="1" hangingPunct="1">
              <a:lnSpc>
                <a:spcPct val="80000"/>
              </a:lnSpc>
            </a:pPr>
            <a:r>
              <a:rPr lang="tr-TR" sz="2400" smtClean="0"/>
              <a:t>Bireysel ilişkiler esas alındığında örgüt kültürü; güç kültürü, rol kültürü, iş kültürü ve bireysel kültür olarak ayrıştırılabilir.</a:t>
            </a:r>
          </a:p>
          <a:p>
            <a:pPr eaLnBrk="1" hangingPunct="1"/>
            <a:endParaRPr lang="en-US"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1"/>
          <p:cNvSpPr>
            <a:spLocks noGrp="1"/>
          </p:cNvSpPr>
          <p:nvPr>
            <p:ph type="title"/>
          </p:nvPr>
        </p:nvSpPr>
        <p:spPr/>
        <p:txBody>
          <a:bodyPr/>
          <a:lstStyle/>
          <a:p>
            <a:pPr eaLnBrk="1" hangingPunct="1"/>
            <a:r>
              <a:rPr lang="tr-TR" smtClean="0"/>
              <a:t>Güçlü Örgüt Kültürü</a:t>
            </a:r>
            <a:endParaRPr lang="en-US" smtClean="0"/>
          </a:p>
        </p:txBody>
      </p:sp>
      <p:sp>
        <p:nvSpPr>
          <p:cNvPr id="39939" name="İçerik Yer Tutucusu 2"/>
          <p:cNvSpPr>
            <a:spLocks noGrp="1"/>
          </p:cNvSpPr>
          <p:nvPr>
            <p:ph sz="quarter" idx="1"/>
          </p:nvPr>
        </p:nvSpPr>
        <p:spPr/>
        <p:txBody>
          <a:bodyPr/>
          <a:lstStyle/>
          <a:p>
            <a:pPr eaLnBrk="1" hangingPunct="1">
              <a:lnSpc>
                <a:spcPct val="80000"/>
              </a:lnSpc>
            </a:pPr>
            <a:r>
              <a:rPr lang="tr-TR" sz="2400" smtClean="0"/>
              <a:t>Örgüt kültürünün işletme çalışanları üzerinde etkili olması ve hedeflere ulaştırılması güçlü oluşuna bağlıdır.</a:t>
            </a:r>
          </a:p>
          <a:p>
            <a:pPr eaLnBrk="1" hangingPunct="1">
              <a:lnSpc>
                <a:spcPct val="80000"/>
              </a:lnSpc>
            </a:pPr>
            <a:r>
              <a:rPr lang="tr-TR" sz="2400" smtClean="0"/>
              <a:t>Güçlü kültür, işletme değerlerinin çalışanların çoğunluğu tarafından benimsendiği ve etkisinin işletmenin her noktasında hissedildiği bir örgüt kültürünü ifade eder.</a:t>
            </a:r>
          </a:p>
          <a:p>
            <a:pPr eaLnBrk="1" hangingPunct="1">
              <a:lnSpc>
                <a:spcPct val="80000"/>
              </a:lnSpc>
            </a:pPr>
            <a:r>
              <a:rPr lang="tr-TR" sz="2400" smtClean="0"/>
              <a:t>Güçlü kültüre sahip işletmelerde temel amaçlar, bu amaçlara yönelik tutum ve davranışların neler olduğu, giyim tarzı, çalışma ilişkileri, çalışma temposu, iletişim kanallarının işleyiş biçimi ve benzeri süreçler herkesçe bilinir ve olması gereken biçimde uygulanır.</a:t>
            </a:r>
          </a:p>
          <a:p>
            <a:pPr eaLnBrk="1" hangingPunct="1">
              <a:lnSpc>
                <a:spcPct val="80000"/>
              </a:lnSpc>
            </a:pPr>
            <a:r>
              <a:rPr lang="tr-TR" sz="2400" smtClean="0"/>
              <a:t>Güçlü örgüt kültürüne sahip bir işletmede çalışanların büyük bir kısmı genel değerlerle uyum içindedir.</a:t>
            </a:r>
          </a:p>
          <a:p>
            <a:pPr eaLnBrk="1" hangingPunct="1"/>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p:txBody>
          <a:bodyPr/>
          <a:lstStyle/>
          <a:p>
            <a:pPr eaLnBrk="1" hangingPunct="1"/>
            <a:r>
              <a:rPr lang="tr-TR" smtClean="0"/>
              <a:t>. Zayıf Örgüt Kültürü</a:t>
            </a:r>
            <a:endParaRPr lang="en-US" smtClean="0"/>
          </a:p>
        </p:txBody>
      </p:sp>
      <p:sp>
        <p:nvSpPr>
          <p:cNvPr id="40963" name="İçerik Yer Tutucusu 2"/>
          <p:cNvSpPr>
            <a:spLocks noGrp="1"/>
          </p:cNvSpPr>
          <p:nvPr>
            <p:ph sz="quarter" idx="1"/>
          </p:nvPr>
        </p:nvSpPr>
        <p:spPr/>
        <p:txBody>
          <a:bodyPr/>
          <a:lstStyle/>
          <a:p>
            <a:pPr eaLnBrk="1" hangingPunct="1">
              <a:lnSpc>
                <a:spcPct val="80000"/>
              </a:lnSpc>
            </a:pPr>
            <a:r>
              <a:rPr lang="tr-TR" sz="2400" smtClean="0"/>
              <a:t>Zayıf örgüt kültürü, genel değerlerin ve davranış biçiminin belirginleşmediği kültür tipidir.</a:t>
            </a:r>
          </a:p>
          <a:p>
            <a:pPr eaLnBrk="1" hangingPunct="1">
              <a:lnSpc>
                <a:spcPct val="80000"/>
              </a:lnSpc>
            </a:pPr>
            <a:r>
              <a:rPr lang="tr-TR" sz="2400" smtClean="0"/>
              <a:t>Çalışanlar üzerinde yeterince etkili değildir. Bu nedenle işletmede çoğunluğun benimsediği bir kültürden söz edilmesi mümkün değildir.</a:t>
            </a:r>
          </a:p>
          <a:p>
            <a:pPr eaLnBrk="1" hangingPunct="1">
              <a:lnSpc>
                <a:spcPct val="80000"/>
              </a:lnSpc>
            </a:pPr>
            <a:r>
              <a:rPr lang="tr-TR" sz="2400" smtClean="0"/>
              <a:t>Zayıf örgüt kültürüne sahip bir işletmede, işe yönelik tutum ve davranışlar, çalışma ilişkileri, işletmenin amaçları ile ilgili görüşler ve benzeri unsurların bütünleşik bir görünümü yoktur.</a:t>
            </a:r>
          </a:p>
          <a:p>
            <a:pPr eaLnBrk="1" hangingPunct="1">
              <a:lnSpc>
                <a:spcPct val="80000"/>
              </a:lnSpc>
            </a:pPr>
            <a:r>
              <a:rPr lang="tr-TR" sz="2400" smtClean="0"/>
              <a:t>Zayıf örgüt kültürü, örgütsel toplumsallaşma sürecini olumsuz etkiler. Bireylerin kültürü öğrenmesi, benimsemesi ve işletmeye uyum sağlaması güçleşir. Bireysel yaklaşımlar öne çıkınca, işletmenin amaçlarına katkı derecesi düşer.</a:t>
            </a:r>
          </a:p>
          <a:p>
            <a:pPr eaLnBrk="1" hangingPunct="1"/>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Başlık 1"/>
          <p:cNvSpPr>
            <a:spLocks noGrp="1"/>
          </p:cNvSpPr>
          <p:nvPr>
            <p:ph type="title"/>
          </p:nvPr>
        </p:nvSpPr>
        <p:spPr>
          <a:xfrm>
            <a:off x="468313" y="404813"/>
            <a:ext cx="8218487" cy="863600"/>
          </a:xfrm>
        </p:spPr>
        <p:txBody>
          <a:bodyPr/>
          <a:lstStyle/>
          <a:p>
            <a:pPr eaLnBrk="1" hangingPunct="1"/>
            <a:r>
              <a:rPr lang="tr-TR" sz="3600" b="1" smtClean="0"/>
              <a:t>Bireylerarası İlişkilere Göre Örgüt Kültürü</a:t>
            </a:r>
            <a:endParaRPr lang="en-US" sz="3600" b="1" smtClean="0"/>
          </a:p>
        </p:txBody>
      </p:sp>
      <p:sp>
        <p:nvSpPr>
          <p:cNvPr id="41987" name="İçerik Yer Tutucusu 2"/>
          <p:cNvSpPr>
            <a:spLocks noGrp="1"/>
          </p:cNvSpPr>
          <p:nvPr>
            <p:ph sz="quarter" idx="1"/>
          </p:nvPr>
        </p:nvSpPr>
        <p:spPr>
          <a:xfrm>
            <a:off x="241300" y="1460500"/>
            <a:ext cx="8445500" cy="4864100"/>
          </a:xfrm>
        </p:spPr>
        <p:txBody>
          <a:bodyPr/>
          <a:lstStyle/>
          <a:p>
            <a:pPr eaLnBrk="1" hangingPunct="1"/>
            <a:r>
              <a:rPr lang="tr-TR" smtClean="0"/>
              <a:t>Güç kültürü; küçük işletmelerde görülen örgüt kültürüdür. </a:t>
            </a:r>
          </a:p>
          <a:p>
            <a:pPr eaLnBrk="1" hangingPunct="1"/>
            <a:r>
              <a:rPr lang="tr-TR" smtClean="0"/>
              <a:t>Güç, işletme sahibi ya da üst yönetimin elindedir. </a:t>
            </a:r>
          </a:p>
          <a:p>
            <a:pPr eaLnBrk="1" hangingPunct="1"/>
            <a:r>
              <a:rPr lang="tr-TR" smtClean="0"/>
              <a:t>Bireyler bu gücün etkisinde, merkeze bağlı ve onun denetimi altındadır. </a:t>
            </a:r>
          </a:p>
          <a:p>
            <a:pPr eaLnBrk="1" hangingPunct="1"/>
            <a:r>
              <a:rPr lang="tr-TR" smtClean="0"/>
              <a:t>Bu kültür tipi, çoğunlukla güçlü örgüt kültürü olarak görülür.</a:t>
            </a:r>
          </a:p>
          <a:p>
            <a:pPr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Başlık 1"/>
          <p:cNvSpPr>
            <a:spLocks noGrp="1"/>
          </p:cNvSpPr>
          <p:nvPr>
            <p:ph type="title"/>
          </p:nvPr>
        </p:nvSpPr>
        <p:spPr>
          <a:xfrm>
            <a:off x="539750" y="476250"/>
            <a:ext cx="8218488" cy="708025"/>
          </a:xfrm>
        </p:spPr>
        <p:txBody>
          <a:bodyPr/>
          <a:lstStyle/>
          <a:p>
            <a:pPr eaLnBrk="1" hangingPunct="1"/>
            <a:r>
              <a:rPr lang="tr-TR" sz="2800" b="1" smtClean="0"/>
              <a:t>Bireylerarası İlişkilere Göre Örgüt Kültürü</a:t>
            </a:r>
            <a:endParaRPr lang="en-US" sz="2800" b="1" smtClean="0"/>
          </a:p>
        </p:txBody>
      </p:sp>
      <p:sp>
        <p:nvSpPr>
          <p:cNvPr id="43011" name="İçerik Yer Tutucusu 2"/>
          <p:cNvSpPr>
            <a:spLocks noGrp="1"/>
          </p:cNvSpPr>
          <p:nvPr>
            <p:ph sz="quarter" idx="1"/>
          </p:nvPr>
        </p:nvSpPr>
        <p:spPr>
          <a:xfrm>
            <a:off x="250825" y="1268413"/>
            <a:ext cx="8435975" cy="5056187"/>
          </a:xfrm>
        </p:spPr>
        <p:txBody>
          <a:bodyPr/>
          <a:lstStyle/>
          <a:p>
            <a:pPr eaLnBrk="1" hangingPunct="1"/>
            <a:r>
              <a:rPr lang="tr-TR" sz="2400" smtClean="0">
                <a:solidFill>
                  <a:srgbClr val="C00000"/>
                </a:solidFill>
              </a:rPr>
              <a:t>Rol Kültürü; </a:t>
            </a:r>
            <a:r>
              <a:rPr lang="tr-TR" sz="2400" smtClean="0"/>
              <a:t>klasik organizasyonlarda yaygındır. </a:t>
            </a:r>
          </a:p>
          <a:p>
            <a:pPr eaLnBrk="1" hangingPunct="1"/>
            <a:r>
              <a:rPr lang="tr-TR" sz="2400" smtClean="0"/>
              <a:t>Örgütsel rol ve iş tanımları önem kazanır.</a:t>
            </a:r>
          </a:p>
          <a:p>
            <a:pPr eaLnBrk="1" hangingPunct="1"/>
            <a:r>
              <a:rPr lang="tr-TR" sz="2400" smtClean="0"/>
              <a:t>Güç kaynağı örgütsel pozisyondur.</a:t>
            </a:r>
          </a:p>
          <a:p>
            <a:pPr eaLnBrk="1" hangingPunct="1"/>
            <a:r>
              <a:rPr lang="tr-TR" sz="2400" smtClean="0"/>
              <a:t>Bireysel güç kazanılmasına izin verilmez.</a:t>
            </a:r>
          </a:p>
          <a:p>
            <a:pPr eaLnBrk="1" hangingPunct="1"/>
            <a:r>
              <a:rPr lang="tr-TR" sz="2400" smtClean="0">
                <a:solidFill>
                  <a:srgbClr val="C00000"/>
                </a:solidFill>
              </a:rPr>
              <a:t>İş Kültürü; </a:t>
            </a:r>
            <a:r>
              <a:rPr lang="tr-TR" sz="2400" smtClean="0"/>
              <a:t>karmaşık faaliyet yapısına sahip işletmelerin örgüt kültürüdür.</a:t>
            </a:r>
          </a:p>
          <a:p>
            <a:pPr eaLnBrk="1" hangingPunct="1"/>
            <a:r>
              <a:rPr lang="tr-TR" sz="2400" smtClean="0"/>
              <a:t>Birden fazla ürün ya da proje faaliyetlerinin olduğu işletmelerde görülür.</a:t>
            </a:r>
          </a:p>
          <a:p>
            <a:pPr eaLnBrk="1" hangingPunct="1"/>
            <a:r>
              <a:rPr lang="tr-TR" sz="2400" smtClean="0"/>
              <a:t>Takım çalışması ve takım ilişkileri temeldir.</a:t>
            </a:r>
          </a:p>
          <a:p>
            <a:pPr eaLnBrk="1" hangingPunct="1"/>
            <a:r>
              <a:rPr lang="tr-TR" sz="2400" smtClean="0"/>
              <a:t>Statü ve bireysel farklılıklar önemli değildir.</a:t>
            </a:r>
          </a:p>
          <a:p>
            <a:pPr eaLnBrk="1" hangingPunct="1"/>
            <a:r>
              <a:rPr lang="tr-TR" sz="2400" smtClean="0"/>
              <a:t>Grup etkinliği sağlanarak, örgütsel amaçlara ulaşılmaya çalışılır.</a:t>
            </a:r>
            <a:endParaRPr lang="en-US" sz="2400" smtClean="0"/>
          </a:p>
        </p:txBody>
      </p:sp>
    </p:spTree>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Başlık 1"/>
          <p:cNvSpPr>
            <a:spLocks noGrp="1"/>
          </p:cNvSpPr>
          <p:nvPr>
            <p:ph type="title"/>
          </p:nvPr>
        </p:nvSpPr>
        <p:spPr>
          <a:xfrm>
            <a:off x="468313" y="404813"/>
            <a:ext cx="8218487" cy="720725"/>
          </a:xfrm>
        </p:spPr>
        <p:txBody>
          <a:bodyPr/>
          <a:lstStyle/>
          <a:p>
            <a:pPr eaLnBrk="1" hangingPunct="1"/>
            <a:r>
              <a:rPr lang="tr-TR" sz="3200" smtClean="0"/>
              <a:t>Bireylerarası İlişkilere Göre Örgüt Kültürü</a:t>
            </a:r>
            <a:endParaRPr lang="en-US" sz="3200" smtClean="0"/>
          </a:p>
        </p:txBody>
      </p:sp>
      <p:sp>
        <p:nvSpPr>
          <p:cNvPr id="44035" name="İçerik Yer Tutucusu 2"/>
          <p:cNvSpPr>
            <a:spLocks noGrp="1"/>
          </p:cNvSpPr>
          <p:nvPr>
            <p:ph sz="quarter" idx="1"/>
          </p:nvPr>
        </p:nvSpPr>
        <p:spPr>
          <a:xfrm>
            <a:off x="468313" y="1268413"/>
            <a:ext cx="8218487" cy="5056187"/>
          </a:xfrm>
        </p:spPr>
        <p:txBody>
          <a:bodyPr/>
          <a:lstStyle/>
          <a:p>
            <a:pPr eaLnBrk="1" hangingPunct="1"/>
            <a:r>
              <a:rPr lang="tr-TR" smtClean="0"/>
              <a:t>Bireysel kültür; organizasyonlardan ziyade bireylerin sahip olduğu kültür tipidir.</a:t>
            </a:r>
          </a:p>
          <a:p>
            <a:pPr eaLnBrk="1" hangingPunct="1"/>
            <a:r>
              <a:rPr lang="tr-TR" smtClean="0"/>
              <a:t>Odak noktası bireyin kendisi ve bireysel amaçlardır.</a:t>
            </a:r>
          </a:p>
          <a:p>
            <a:pPr eaLnBrk="1" hangingPunct="1"/>
            <a:endParaRPr lang="en-US" smtClean="0"/>
          </a:p>
        </p:txBody>
      </p:sp>
    </p:spTree>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Başlık 1"/>
          <p:cNvSpPr>
            <a:spLocks noGrp="1"/>
          </p:cNvSpPr>
          <p:nvPr>
            <p:ph type="title"/>
          </p:nvPr>
        </p:nvSpPr>
        <p:spPr>
          <a:xfrm>
            <a:off x="468313" y="333375"/>
            <a:ext cx="8218487" cy="792163"/>
          </a:xfrm>
        </p:spPr>
        <p:txBody>
          <a:bodyPr/>
          <a:lstStyle/>
          <a:p>
            <a:pPr eaLnBrk="1" hangingPunct="1"/>
            <a:r>
              <a:rPr lang="tr-TR" sz="2800" b="1" smtClean="0"/>
              <a:t>Örgüt Kültürünün Oluşumunu Etkileyen Unsurlar</a:t>
            </a:r>
            <a:endParaRPr lang="en-US" sz="2800" b="1" smtClean="0"/>
          </a:p>
        </p:txBody>
      </p:sp>
      <p:sp>
        <p:nvSpPr>
          <p:cNvPr id="45059" name="İçerik Yer Tutucusu 2"/>
          <p:cNvSpPr>
            <a:spLocks noGrp="1"/>
          </p:cNvSpPr>
          <p:nvPr>
            <p:ph sz="quarter" idx="1"/>
          </p:nvPr>
        </p:nvSpPr>
        <p:spPr>
          <a:xfrm>
            <a:off x="250825" y="1125538"/>
            <a:ext cx="8435975" cy="5199062"/>
          </a:xfrm>
        </p:spPr>
        <p:txBody>
          <a:bodyPr/>
          <a:lstStyle/>
          <a:p>
            <a:pPr eaLnBrk="1" hangingPunct="1">
              <a:lnSpc>
                <a:spcPct val="80000"/>
              </a:lnSpc>
            </a:pPr>
            <a:r>
              <a:rPr lang="tr-TR" sz="2800" smtClean="0"/>
              <a:t>Organizasyonlar birer açık sistemdir. Dış çevreden sürekli girdi alıp, çıktılarını dış çevreye verirler.</a:t>
            </a:r>
          </a:p>
          <a:p>
            <a:pPr eaLnBrk="1" hangingPunct="1">
              <a:lnSpc>
                <a:spcPct val="80000"/>
              </a:lnSpc>
            </a:pPr>
            <a:r>
              <a:rPr lang="tr-TR" sz="2800" smtClean="0"/>
              <a:t>Dış çevre ile etkileşim işletmenin iç yapısına yansır. Örgüt kültürünün oluşumunda da, dış çevre unsurlarının değişik boyutlarda etkileri görülür.</a:t>
            </a:r>
          </a:p>
          <a:p>
            <a:pPr eaLnBrk="1" hangingPunct="1">
              <a:lnSpc>
                <a:spcPct val="80000"/>
              </a:lnSpc>
            </a:pPr>
            <a:r>
              <a:rPr lang="tr-TR" sz="2800" smtClean="0"/>
              <a:t>Örgüt kültürü, işletmenin iç çevre unsurları ile iç içedir. Dolayısıyla, iç çevre de örgüt kültürünü şekillendiren etkiye sahiptir.</a:t>
            </a:r>
          </a:p>
          <a:p>
            <a:pPr eaLnBrk="1" hangingPunct="1">
              <a:lnSpc>
                <a:spcPct val="80000"/>
              </a:lnSpc>
            </a:pPr>
            <a:r>
              <a:rPr lang="tr-TR" sz="2800" smtClean="0"/>
              <a:t>İşletmelerin sahip olduğu örgüt kültürlerinin benzerlik ve farklılıkları, iç ve dış çevre koşullarının benzer ve farklı yönleri oluşundan kaynaklanır.</a:t>
            </a:r>
          </a:p>
        </p:txBody>
      </p:sp>
    </p:spTree>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Başlık 1"/>
          <p:cNvSpPr>
            <a:spLocks noGrp="1"/>
          </p:cNvSpPr>
          <p:nvPr>
            <p:ph type="title"/>
          </p:nvPr>
        </p:nvSpPr>
        <p:spPr>
          <a:xfrm>
            <a:off x="468313" y="476250"/>
            <a:ext cx="8218487" cy="865188"/>
          </a:xfrm>
        </p:spPr>
        <p:txBody>
          <a:bodyPr/>
          <a:lstStyle/>
          <a:p>
            <a:pPr eaLnBrk="1" hangingPunct="1"/>
            <a:r>
              <a:rPr lang="tr-TR" sz="3200" b="1" smtClean="0"/>
              <a:t>Örgüt Kültürünü Etkileyen İç Çevre Unsurları</a:t>
            </a:r>
            <a:endParaRPr lang="en-US" sz="3200" b="1" smtClean="0"/>
          </a:p>
        </p:txBody>
      </p:sp>
      <p:sp>
        <p:nvSpPr>
          <p:cNvPr id="46083" name="İçerik Yer Tutucusu 2"/>
          <p:cNvSpPr>
            <a:spLocks noGrp="1"/>
          </p:cNvSpPr>
          <p:nvPr>
            <p:ph sz="quarter" idx="1"/>
          </p:nvPr>
        </p:nvSpPr>
        <p:spPr>
          <a:xfrm>
            <a:off x="250825" y="1341438"/>
            <a:ext cx="8435975" cy="4983162"/>
          </a:xfrm>
        </p:spPr>
        <p:txBody>
          <a:bodyPr/>
          <a:lstStyle/>
          <a:p>
            <a:pPr eaLnBrk="1" hangingPunct="1">
              <a:lnSpc>
                <a:spcPct val="80000"/>
              </a:lnSpc>
            </a:pPr>
            <a:r>
              <a:rPr lang="tr-TR" sz="2400" smtClean="0"/>
              <a:t>İç çevre ve örgüt kültürünün birbirinin içinde değerlendirilmesi gerekir. Bir anlamda iç çevre, örgüt kültürünün kendisidir.</a:t>
            </a:r>
          </a:p>
          <a:p>
            <a:pPr eaLnBrk="1" hangingPunct="1">
              <a:lnSpc>
                <a:spcPct val="80000"/>
              </a:lnSpc>
              <a:buFont typeface="Wingdings" pitchFamily="2" charset="2"/>
              <a:buNone/>
            </a:pPr>
            <a:endParaRPr lang="tr-TR" sz="2400" smtClean="0"/>
          </a:p>
          <a:p>
            <a:pPr eaLnBrk="1" hangingPunct="1">
              <a:lnSpc>
                <a:spcPct val="80000"/>
              </a:lnSpc>
            </a:pPr>
            <a:r>
              <a:rPr lang="tr-TR" sz="2400" smtClean="0"/>
              <a:t>Örgüt kültürünün oluşumunu, türünü, gücünü en fazla etkileyen iç çevre unsurları: Üretim konusu ve faaliyet alanı, yöneticiler ve yönetim biçimi, işletme sahipleri, alt kültürler, üretim tipi ve teknolojisi olarak sıralanabilir. Bunların her birinin örgüt kültürünü etkileme boyutları işletmeye göre değişir. Örneğin, yöneticiler ve yönetim biçimi, örgüt kültürünün güçlü ve zayıf olma özelliğini de etkiler.</a:t>
            </a:r>
          </a:p>
          <a:p>
            <a:pPr eaLnBrk="1" hangingPunct="1"/>
            <a:endParaRPr lang="en-US" smtClean="0"/>
          </a:p>
        </p:txBody>
      </p:sp>
    </p:spTree>
  </p:cSld>
  <p:clrMapOvr>
    <a:masterClrMapping/>
  </p:clrMapOvr>
  <p:transition spd="slow">
    <p:blinds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Başlık 1"/>
          <p:cNvSpPr>
            <a:spLocks noGrp="1"/>
          </p:cNvSpPr>
          <p:nvPr>
            <p:ph type="title"/>
          </p:nvPr>
        </p:nvSpPr>
        <p:spPr>
          <a:xfrm>
            <a:off x="539750" y="704850"/>
            <a:ext cx="8147050" cy="420688"/>
          </a:xfrm>
        </p:spPr>
        <p:txBody>
          <a:bodyPr/>
          <a:lstStyle/>
          <a:p>
            <a:pPr eaLnBrk="1" hangingPunct="1"/>
            <a:r>
              <a:rPr lang="tr-TR" sz="3200" b="1" smtClean="0"/>
              <a:t>Örgüt Kültürünü Etkileyen Dış Çevre Unsurları</a:t>
            </a:r>
            <a:endParaRPr lang="en-US" sz="3200" smtClean="0"/>
          </a:p>
        </p:txBody>
      </p:sp>
      <p:sp>
        <p:nvSpPr>
          <p:cNvPr id="47107" name="İçerik Yer Tutucusu 2"/>
          <p:cNvSpPr>
            <a:spLocks noGrp="1"/>
          </p:cNvSpPr>
          <p:nvPr>
            <p:ph sz="quarter" idx="1"/>
          </p:nvPr>
        </p:nvSpPr>
        <p:spPr>
          <a:xfrm>
            <a:off x="250825" y="1125538"/>
            <a:ext cx="8435975" cy="5199062"/>
          </a:xfrm>
        </p:spPr>
        <p:txBody>
          <a:bodyPr/>
          <a:lstStyle/>
          <a:p>
            <a:pPr eaLnBrk="1" hangingPunct="1">
              <a:lnSpc>
                <a:spcPct val="80000"/>
              </a:lnSpc>
            </a:pPr>
            <a:r>
              <a:rPr lang="tr-TR" sz="2400" smtClean="0"/>
              <a:t>Dış çevrenin örgüt kültürü üzerindeki etkisi, işletmeye göre farklı boyutlarda ortaya çıkar.</a:t>
            </a:r>
          </a:p>
          <a:p>
            <a:pPr eaLnBrk="1" hangingPunct="1">
              <a:lnSpc>
                <a:spcPct val="80000"/>
              </a:lnSpc>
            </a:pPr>
            <a:r>
              <a:rPr lang="tr-TR" sz="2400" smtClean="0"/>
              <a:t>Dış çevreyle ilişkileri yoğun olan işletmelerde bu etki daha fazla, faaliyetlerinin daha çok içe dönük olarak sürdürüldüğü işletmelerde ise daha düşüktür.</a:t>
            </a:r>
          </a:p>
          <a:p>
            <a:pPr eaLnBrk="1" hangingPunct="1">
              <a:lnSpc>
                <a:spcPct val="80000"/>
              </a:lnSpc>
            </a:pPr>
            <a:r>
              <a:rPr lang="tr-TR" sz="2400" smtClean="0"/>
              <a:t>Örgüt kültürünü etkileyen dış çevre unsurları: Toplum kültürü, devlet yapısı, tüketiciler, rakip işletmeler olarak sıralanabilir. Bunların arasında, her nitelikteki işletmenin örgüt kültürünün oluşumunda önemli bir payı olan dış çevre unsuru, toplumsal kültürdür.</a:t>
            </a:r>
          </a:p>
          <a:p>
            <a:pPr eaLnBrk="1" hangingPunct="1"/>
            <a:endParaRPr lang="en-US" smtClean="0"/>
          </a:p>
        </p:txBody>
      </p:sp>
    </p:spTree>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1"/>
          <p:cNvSpPr>
            <a:spLocks noGrp="1"/>
          </p:cNvSpPr>
          <p:nvPr>
            <p:ph type="title"/>
          </p:nvPr>
        </p:nvSpPr>
        <p:spPr>
          <a:xfrm>
            <a:off x="539750" y="476250"/>
            <a:ext cx="8147050" cy="792163"/>
          </a:xfrm>
        </p:spPr>
        <p:txBody>
          <a:bodyPr/>
          <a:lstStyle/>
          <a:p>
            <a:pPr eaLnBrk="1" hangingPunct="1"/>
            <a:r>
              <a:rPr lang="tr-TR" smtClean="0"/>
              <a:t>Örgütsel Toplumsallaşma</a:t>
            </a:r>
            <a:endParaRPr lang="en-US" smtClean="0"/>
          </a:p>
        </p:txBody>
      </p:sp>
      <p:sp>
        <p:nvSpPr>
          <p:cNvPr id="30723" name="İçerik Yer Tutucusu 2"/>
          <p:cNvSpPr>
            <a:spLocks noGrp="1"/>
          </p:cNvSpPr>
          <p:nvPr>
            <p:ph sz="quarter" idx="1"/>
          </p:nvPr>
        </p:nvSpPr>
        <p:spPr>
          <a:xfrm>
            <a:off x="468313" y="1268413"/>
            <a:ext cx="8218487" cy="5056187"/>
          </a:xfrm>
        </p:spPr>
        <p:txBody>
          <a:bodyPr/>
          <a:lstStyle/>
          <a:p>
            <a:pPr eaLnBrk="1" hangingPunct="1">
              <a:lnSpc>
                <a:spcPct val="80000"/>
              </a:lnSpc>
            </a:pPr>
            <a:r>
              <a:rPr lang="tr-TR" sz="2400" smtClean="0"/>
              <a:t>İşletmelerin hedeflerine ulaşabilmesi, faaliyetleri, donanımı, yöneticileri ve diğer unsurlarıyla bir bütün oluşturması gerekir. Bu ortamın sağlanmasında temel koşul, öncelikle insanların işletmeyi iyi tanımasıdır. Diğer tüm unsurları amaçlara yöneltecek olan insan unsuru, özellikle de yöneticilerdir. Bu nedenle, insanların işletmeye girişinden başlanarak bir öğrenme sürecinden geçmesi gerekir.</a:t>
            </a:r>
          </a:p>
          <a:p>
            <a:pPr eaLnBrk="1" hangingPunct="1">
              <a:lnSpc>
                <a:spcPct val="80000"/>
              </a:lnSpc>
            </a:pPr>
            <a:r>
              <a:rPr lang="tr-TR" sz="2400" smtClean="0"/>
              <a:t>Bir organizasyonun üyelerinin ya da çalışanlarının, içinde bulundukları ortamın kültürünü öğrenip başkalarına aktarması süreci örgütsel toplumsallaşma ya da toplumsallaşma süreci olarak nitelenir. Bu sürecin amacı bireylerin bulundukları ortama uyum sağlamasıdır.</a:t>
            </a:r>
          </a:p>
          <a:p>
            <a:pPr eaLnBrk="1" hangingPunct="1"/>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a:xfrm>
            <a:off x="468313" y="404813"/>
            <a:ext cx="8218487" cy="863600"/>
          </a:xfrm>
        </p:spPr>
        <p:txBody>
          <a:bodyPr/>
          <a:lstStyle/>
          <a:p>
            <a:pPr eaLnBrk="1" hangingPunct="1"/>
            <a:r>
              <a:rPr lang="tr-TR" smtClean="0"/>
              <a:t>Örgütsel Toplumsallaşma</a:t>
            </a:r>
            <a:endParaRPr lang="en-US" smtClean="0"/>
          </a:p>
        </p:txBody>
      </p:sp>
      <p:sp>
        <p:nvSpPr>
          <p:cNvPr id="31747" name="İçerik Yer Tutucusu 2"/>
          <p:cNvSpPr>
            <a:spLocks noGrp="1"/>
          </p:cNvSpPr>
          <p:nvPr>
            <p:ph sz="quarter" idx="1"/>
          </p:nvPr>
        </p:nvSpPr>
        <p:spPr>
          <a:xfrm>
            <a:off x="395288" y="1341438"/>
            <a:ext cx="8291512" cy="4983162"/>
          </a:xfrm>
        </p:spPr>
        <p:txBody>
          <a:bodyPr/>
          <a:lstStyle/>
          <a:p>
            <a:pPr eaLnBrk="1" hangingPunct="1">
              <a:lnSpc>
                <a:spcPct val="90000"/>
              </a:lnSpc>
            </a:pPr>
            <a:r>
              <a:rPr lang="tr-TR" sz="2400" smtClean="0"/>
              <a:t>Toplumsallaşma genel olarak, bireyin toplum içinde geçerli değer, norm, inanç ve davranış kalıplarını öğrenerek, sosyal bir varlık durumuna gelmesi sürecidir.</a:t>
            </a:r>
          </a:p>
          <a:p>
            <a:pPr eaLnBrk="1" hangingPunct="1">
              <a:lnSpc>
                <a:spcPct val="90000"/>
              </a:lnSpc>
            </a:pPr>
            <a:r>
              <a:rPr lang="tr-TR" sz="2400" smtClean="0"/>
              <a:t>Örgütsel toplumsallaşma süreci sonunda birey, organizasyonu tanıyan uyumlu bir parçası durumuna gelir.</a:t>
            </a:r>
          </a:p>
          <a:p>
            <a:pPr eaLnBrk="1" hangingPunct="1">
              <a:lnSpc>
                <a:spcPct val="90000"/>
              </a:lnSpc>
            </a:pPr>
            <a:r>
              <a:rPr lang="tr-TR" sz="2400" smtClean="0"/>
              <a:t>Örgütsel toplumsallaşma süreci, bireyin işletmeye girişinden önce başlar, örgüt kültürünün bir parçası olarak ve öğrendiklerini diğer bireylere aktarmasıyla sürer.</a:t>
            </a:r>
          </a:p>
          <a:p>
            <a:pPr eaLnBrk="1" hangingPunct="1"/>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Başlık 1"/>
          <p:cNvSpPr>
            <a:spLocks noGrp="1"/>
          </p:cNvSpPr>
          <p:nvPr>
            <p:ph type="title"/>
          </p:nvPr>
        </p:nvSpPr>
        <p:spPr>
          <a:xfrm>
            <a:off x="468313" y="476250"/>
            <a:ext cx="8218487" cy="504825"/>
          </a:xfrm>
        </p:spPr>
        <p:txBody>
          <a:bodyPr>
            <a:normAutofit fontScale="90000"/>
          </a:bodyPr>
          <a:lstStyle/>
          <a:p>
            <a:pPr eaLnBrk="1" hangingPunct="1"/>
            <a:r>
              <a:rPr lang="tr-TR" sz="3200" b="1" smtClean="0"/>
              <a:t>Örgütsel Toplumsallaşma Süreci</a:t>
            </a:r>
            <a:endParaRPr lang="en-US" sz="3200" b="1" smtClean="0"/>
          </a:p>
        </p:txBody>
      </p:sp>
      <p:sp>
        <p:nvSpPr>
          <p:cNvPr id="32771" name="Rectangle 4"/>
          <p:cNvSpPr>
            <a:spLocks noGrp="1" noChangeArrowheads="1"/>
          </p:cNvSpPr>
          <p:nvPr>
            <p:ph sz="quarter" idx="1"/>
          </p:nvPr>
        </p:nvSpPr>
        <p:spPr>
          <a:xfrm>
            <a:off x="179388" y="908050"/>
            <a:ext cx="8507412" cy="5416550"/>
          </a:xfrm>
          <a:ln w="19050">
            <a:solidFill>
              <a:schemeClr val="tx1"/>
            </a:solidFill>
          </a:ln>
        </p:spPr>
        <p:txBody>
          <a:bodyPr wrap="none" anchor="ctr"/>
          <a:lstStyle/>
          <a:p>
            <a:pPr eaLnBrk="1" hangingPunct="1"/>
            <a:endParaRPr lang="tr-TR" smtClean="0"/>
          </a:p>
          <a:p>
            <a:pPr eaLnBrk="1" hangingPunct="1"/>
            <a:endParaRPr lang="en-US" smtClean="0"/>
          </a:p>
        </p:txBody>
      </p:sp>
      <p:graphicFrame>
        <p:nvGraphicFramePr>
          <p:cNvPr id="6" name="Diyagram 5"/>
          <p:cNvGraphicFramePr/>
          <p:nvPr/>
        </p:nvGraphicFramePr>
        <p:xfrm>
          <a:off x="467544" y="1412776"/>
          <a:ext cx="8136904"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Çentikli Sağ Ok 6"/>
          <p:cNvSpPr/>
          <p:nvPr/>
        </p:nvSpPr>
        <p:spPr>
          <a:xfrm>
            <a:off x="2916238" y="2276475"/>
            <a:ext cx="2808287" cy="7302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Çentikli Sağ Ok 7"/>
          <p:cNvSpPr/>
          <p:nvPr/>
        </p:nvSpPr>
        <p:spPr>
          <a:xfrm>
            <a:off x="3924300" y="2890838"/>
            <a:ext cx="1497013" cy="7143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Çentikli Sağ Ok 8"/>
          <p:cNvSpPr/>
          <p:nvPr/>
        </p:nvSpPr>
        <p:spPr>
          <a:xfrm>
            <a:off x="4246563" y="3716338"/>
            <a:ext cx="1368425" cy="4603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Çentikli Sağ Ok 9"/>
          <p:cNvSpPr/>
          <p:nvPr/>
        </p:nvSpPr>
        <p:spPr>
          <a:xfrm>
            <a:off x="2771775" y="4365625"/>
            <a:ext cx="2952750" cy="7143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Yuvarlatılmış Dikdörtgen 10"/>
          <p:cNvSpPr/>
          <p:nvPr/>
        </p:nvSpPr>
        <p:spPr>
          <a:xfrm>
            <a:off x="5749925" y="1708150"/>
            <a:ext cx="2870200" cy="7207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400" dirty="0"/>
              <a:t>İşletemeye ve işe uygun seçim</a:t>
            </a:r>
            <a:endParaRPr lang="en-US" sz="1400" dirty="0"/>
          </a:p>
        </p:txBody>
      </p:sp>
      <p:sp>
        <p:nvSpPr>
          <p:cNvPr id="12" name="Yuvarlatılmış Dikdörtgen 11"/>
          <p:cNvSpPr/>
          <p:nvPr/>
        </p:nvSpPr>
        <p:spPr>
          <a:xfrm>
            <a:off x="5503863" y="2601913"/>
            <a:ext cx="3028950" cy="720725"/>
          </a:xfrm>
          <a:prstGeom prst="roundRect">
            <a:avLst>
              <a:gd name="adj" fmla="val 191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defRPr/>
            </a:pPr>
            <a:r>
              <a:rPr lang="tr-TR" sz="1400" dirty="0"/>
              <a:t>Bireysel değerler ile işletme değerlerinin birey tarafından karşılaştırılması</a:t>
            </a:r>
          </a:p>
        </p:txBody>
      </p:sp>
      <p:sp>
        <p:nvSpPr>
          <p:cNvPr id="15" name="Yuvarlatılmış Dikdörtgen 14"/>
          <p:cNvSpPr/>
          <p:nvPr/>
        </p:nvSpPr>
        <p:spPr>
          <a:xfrm>
            <a:off x="5662613" y="3540125"/>
            <a:ext cx="2870200" cy="647700"/>
          </a:xfrm>
          <a:prstGeom prst="roundRect">
            <a:avLst>
              <a:gd name="adj" fmla="val 735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defRPr/>
            </a:pPr>
            <a:r>
              <a:rPr lang="tr-TR" sz="1400" dirty="0"/>
              <a:t>Bireysel değerler ile örgütsel değerlerin  karşılaştırılması</a:t>
            </a:r>
          </a:p>
        </p:txBody>
      </p:sp>
      <p:sp>
        <p:nvSpPr>
          <p:cNvPr id="16" name="Yuvarlatılmış Dikdörtgen 15"/>
          <p:cNvSpPr/>
          <p:nvPr/>
        </p:nvSpPr>
        <p:spPr>
          <a:xfrm>
            <a:off x="5867400" y="4400550"/>
            <a:ext cx="2305050" cy="828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defRPr/>
            </a:pPr>
            <a:r>
              <a:rPr lang="tr-TR" sz="1400" dirty="0"/>
              <a:t>Çatışma ve işletmeden ayrılma</a:t>
            </a:r>
          </a:p>
        </p:txBody>
      </p:sp>
    </p:spTree>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p:cNvSpPr>
            <a:spLocks noGrp="1"/>
          </p:cNvSpPr>
          <p:nvPr>
            <p:ph type="title"/>
          </p:nvPr>
        </p:nvSpPr>
        <p:spPr>
          <a:xfrm>
            <a:off x="539750" y="404813"/>
            <a:ext cx="8147050" cy="647700"/>
          </a:xfrm>
        </p:spPr>
        <p:txBody>
          <a:bodyPr/>
          <a:lstStyle/>
          <a:p>
            <a:pPr eaLnBrk="1" hangingPunct="1"/>
            <a:r>
              <a:rPr lang="tr-TR" sz="3200" b="1" smtClean="0"/>
              <a:t>Örgütsel Toplumsallaşma Süreci</a:t>
            </a:r>
            <a:endParaRPr lang="en-US" sz="3200" b="1" smtClean="0"/>
          </a:p>
        </p:txBody>
      </p:sp>
      <p:sp>
        <p:nvSpPr>
          <p:cNvPr id="33795" name="İçerik Yer Tutucusu 2"/>
          <p:cNvSpPr>
            <a:spLocks noGrp="1"/>
          </p:cNvSpPr>
          <p:nvPr>
            <p:ph sz="quarter" idx="1"/>
          </p:nvPr>
        </p:nvSpPr>
        <p:spPr>
          <a:xfrm>
            <a:off x="323850" y="1268413"/>
            <a:ext cx="8362950" cy="5329237"/>
          </a:xfrm>
        </p:spPr>
        <p:txBody>
          <a:bodyPr>
            <a:normAutofit lnSpcReduction="10000"/>
          </a:bodyPr>
          <a:lstStyle/>
          <a:p>
            <a:pPr eaLnBrk="1" hangingPunct="1">
              <a:lnSpc>
                <a:spcPct val="80000"/>
              </a:lnSpc>
            </a:pPr>
            <a:r>
              <a:rPr lang="tr-TR" sz="2400" smtClean="0"/>
              <a:t>Örgütsel toplumsallaşma sürecinin ilk aşaması, bireyin işletmeye girmeden önce geçirdiği süreçleri, değerlerini ve beklentilerini kapsar. Bunlar bireyin işletme ile ilişkilerini öncelikle etkileyecek olan unsurladır.</a:t>
            </a:r>
          </a:p>
          <a:p>
            <a:pPr eaLnBrk="1" hangingPunct="1">
              <a:lnSpc>
                <a:spcPct val="80000"/>
              </a:lnSpc>
            </a:pPr>
            <a:r>
              <a:rPr lang="tr-TR" sz="2400" smtClean="0"/>
              <a:t>İşe ve işletmeye uygun görünenler, işe alınır. Örgütsel toplumsallaşma sürecinin işletme içindeki aşamaları böylece başlar. Birey işe başlayınca örgüt kültürünün hem görünen hem de görünmeyen unsurları ile karşılaşır.</a:t>
            </a:r>
          </a:p>
          <a:p>
            <a:pPr eaLnBrk="1" hangingPunct="1">
              <a:lnSpc>
                <a:spcPct val="80000"/>
              </a:lnSpc>
            </a:pPr>
            <a:r>
              <a:rPr lang="tr-TR" sz="2400" smtClean="0"/>
              <a:t>Örgütsel toplumsallaşma sürecinin sonraki aşamasında birey, örgüt kültürü ile kendi bireysel değer ve davranışlarını bağdaştırma çabasına girer. Örgütsel değerler ile bireysel değerler karşılaştırılır. Bu aşamada birey için iki sonuç ortaya çıkabilir: Birey örgüt kültürüne uyum sağlayamayarak uyum sağlayamamasına ve işletmeden ayrılmasına neden olabilir. Ya da birey kendini örgüt kültürünün bir parçası olarak algılayıp genel yaklaşıma uygun bir davranış içine girer.</a:t>
            </a:r>
          </a:p>
          <a:p>
            <a:pPr eaLnBrk="1" hangingPunct="1"/>
            <a:endParaRPr 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a:xfrm>
            <a:off x="468313" y="260350"/>
            <a:ext cx="8301037" cy="720725"/>
          </a:xfrm>
        </p:spPr>
        <p:txBody>
          <a:bodyPr>
            <a:normAutofit fontScale="90000"/>
          </a:bodyPr>
          <a:lstStyle/>
          <a:p>
            <a:pPr eaLnBrk="1" hangingPunct="1"/>
            <a:r>
              <a:rPr lang="tr-TR" sz="3600" b="1" smtClean="0"/>
              <a:t>Örgütsel Toplumsallaşmanın Sonuçları</a:t>
            </a:r>
            <a:endParaRPr lang="en-US" sz="3600" b="1" smtClean="0"/>
          </a:p>
        </p:txBody>
      </p:sp>
      <p:sp>
        <p:nvSpPr>
          <p:cNvPr id="34819" name="İçerik Yer Tutucusu 2"/>
          <p:cNvSpPr>
            <a:spLocks noGrp="1"/>
          </p:cNvSpPr>
          <p:nvPr>
            <p:ph sz="quarter" idx="1"/>
          </p:nvPr>
        </p:nvSpPr>
        <p:spPr>
          <a:xfrm>
            <a:off x="323850" y="1125538"/>
            <a:ext cx="8362950" cy="5199062"/>
          </a:xfrm>
        </p:spPr>
        <p:txBody>
          <a:bodyPr/>
          <a:lstStyle/>
          <a:p>
            <a:pPr eaLnBrk="1" hangingPunct="1">
              <a:lnSpc>
                <a:spcPct val="90000"/>
              </a:lnSpc>
            </a:pPr>
            <a:r>
              <a:rPr lang="tr-TR" smtClean="0"/>
              <a:t>Birey önce toplumun, sonra aile gibi ya da bir işletme gibi değişik organizasyonların üyesidir.</a:t>
            </a:r>
          </a:p>
          <a:p>
            <a:pPr eaLnBrk="1" hangingPunct="1">
              <a:lnSpc>
                <a:spcPct val="90000"/>
              </a:lnSpc>
            </a:pPr>
            <a:r>
              <a:rPr lang="tr-TR" smtClean="0"/>
              <a:t>Bunların her biri için toplumsallaşma süreci işler ve uyumlu sonuçlanması beklenir.</a:t>
            </a:r>
          </a:p>
          <a:p>
            <a:pPr eaLnBrk="1" hangingPunct="1">
              <a:lnSpc>
                <a:spcPct val="90000"/>
              </a:lnSpc>
            </a:pPr>
            <a:r>
              <a:rPr lang="tr-TR" smtClean="0"/>
              <a:t>Ancak buna karşıt bir sonuç yani başarısız bir toplumsallaşma süreci de ortaya çıkabilir.</a:t>
            </a:r>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a:xfrm>
            <a:off x="395288" y="404813"/>
            <a:ext cx="8291512" cy="936625"/>
          </a:xfrm>
        </p:spPr>
        <p:txBody>
          <a:bodyPr>
            <a:normAutofit fontScale="90000"/>
          </a:bodyPr>
          <a:lstStyle/>
          <a:p>
            <a:pPr eaLnBrk="1" hangingPunct="1"/>
            <a:r>
              <a:rPr lang="tr-TR" sz="2800" b="1" smtClean="0"/>
              <a:t>Başarılı Bir Örgütsel Toplumsallaşmanın Sonuçları</a:t>
            </a:r>
            <a:endParaRPr lang="en-US" sz="2800" b="1" smtClean="0"/>
          </a:p>
        </p:txBody>
      </p:sp>
      <p:sp>
        <p:nvSpPr>
          <p:cNvPr id="35843" name="İçerik Yer Tutucusu 2"/>
          <p:cNvSpPr>
            <a:spLocks noGrp="1"/>
          </p:cNvSpPr>
          <p:nvPr>
            <p:ph sz="quarter" idx="1"/>
          </p:nvPr>
        </p:nvSpPr>
        <p:spPr>
          <a:xfrm>
            <a:off x="250825" y="1412875"/>
            <a:ext cx="8435975" cy="4911725"/>
          </a:xfrm>
        </p:spPr>
        <p:txBody>
          <a:bodyPr/>
          <a:lstStyle/>
          <a:p>
            <a:pPr eaLnBrk="1" hangingPunct="1">
              <a:lnSpc>
                <a:spcPct val="90000"/>
              </a:lnSpc>
            </a:pPr>
            <a:r>
              <a:rPr lang="tr-TR" smtClean="0"/>
              <a:t>Örgüt değerlerinin benimsenmesi</a:t>
            </a:r>
          </a:p>
          <a:p>
            <a:pPr eaLnBrk="1" hangingPunct="1">
              <a:lnSpc>
                <a:spcPct val="90000"/>
              </a:lnSpc>
            </a:pPr>
            <a:r>
              <a:rPr lang="tr-TR" smtClean="0"/>
              <a:t>İş doyumu</a:t>
            </a:r>
          </a:p>
          <a:p>
            <a:pPr eaLnBrk="1" hangingPunct="1">
              <a:lnSpc>
                <a:spcPct val="90000"/>
              </a:lnSpc>
            </a:pPr>
            <a:r>
              <a:rPr lang="tr-TR" smtClean="0"/>
              <a:t>Açıkça belirlenmiş roller</a:t>
            </a:r>
          </a:p>
          <a:p>
            <a:pPr eaLnBrk="1" hangingPunct="1">
              <a:lnSpc>
                <a:spcPct val="90000"/>
              </a:lnSpc>
            </a:pPr>
            <a:r>
              <a:rPr lang="tr-TR" smtClean="0"/>
              <a:t>Yüksek düzeyde motivasyon</a:t>
            </a:r>
          </a:p>
          <a:p>
            <a:pPr eaLnBrk="1" hangingPunct="1">
              <a:lnSpc>
                <a:spcPct val="90000"/>
              </a:lnSpc>
            </a:pPr>
            <a:r>
              <a:rPr lang="tr-TR" smtClean="0"/>
              <a:t>Yüksek çalışma temposu</a:t>
            </a:r>
          </a:p>
          <a:p>
            <a:pPr eaLnBrk="1" hangingPunct="1">
              <a:lnSpc>
                <a:spcPct val="90000"/>
              </a:lnSpc>
            </a:pPr>
            <a:r>
              <a:rPr lang="tr-TR" smtClean="0"/>
              <a:t>İşletmenin amaçlarına gönüllü katkı</a:t>
            </a:r>
          </a:p>
          <a:p>
            <a:pPr eaLnBrk="1" hangingPunct="1">
              <a:lnSpc>
                <a:spcPct val="90000"/>
              </a:lnSpc>
            </a:pPr>
            <a:r>
              <a:rPr lang="tr-TR" smtClean="0"/>
              <a:t>Yüksek verimlilik</a:t>
            </a:r>
          </a:p>
          <a:p>
            <a:pPr eaLnBrk="1" hangingPunct="1">
              <a:lnSpc>
                <a:spcPct val="90000"/>
              </a:lnSpc>
            </a:pPr>
            <a:r>
              <a:rPr lang="tr-TR" smtClean="0"/>
              <a:t>Genel ortama uyum</a:t>
            </a:r>
          </a:p>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p:cNvSpPr>
            <a:spLocks noGrp="1"/>
          </p:cNvSpPr>
          <p:nvPr>
            <p:ph type="title"/>
          </p:nvPr>
        </p:nvSpPr>
        <p:spPr>
          <a:xfrm>
            <a:off x="323850" y="333375"/>
            <a:ext cx="8362950" cy="647700"/>
          </a:xfrm>
        </p:spPr>
        <p:txBody>
          <a:bodyPr/>
          <a:lstStyle/>
          <a:p>
            <a:pPr eaLnBrk="1" hangingPunct="1"/>
            <a:r>
              <a:rPr lang="tr-TR" sz="2800" b="1" smtClean="0"/>
              <a:t>Başarılı Bir Örgütsel Toplumsallaşmanın Sonuçları</a:t>
            </a:r>
            <a:endParaRPr lang="en-US" sz="2800" b="1" smtClean="0"/>
          </a:p>
        </p:txBody>
      </p:sp>
      <p:sp>
        <p:nvSpPr>
          <p:cNvPr id="36867" name="İçerik Yer Tutucusu 2"/>
          <p:cNvSpPr>
            <a:spLocks noGrp="1"/>
          </p:cNvSpPr>
          <p:nvPr>
            <p:ph sz="quarter" idx="1"/>
          </p:nvPr>
        </p:nvSpPr>
        <p:spPr>
          <a:xfrm>
            <a:off x="323850" y="1125538"/>
            <a:ext cx="8362950" cy="5199062"/>
          </a:xfrm>
        </p:spPr>
        <p:txBody>
          <a:bodyPr/>
          <a:lstStyle/>
          <a:p>
            <a:pPr eaLnBrk="1" hangingPunct="1">
              <a:lnSpc>
                <a:spcPct val="80000"/>
              </a:lnSpc>
            </a:pPr>
            <a:r>
              <a:rPr lang="tr-TR" sz="2800" smtClean="0"/>
              <a:t>Örgütsel toplumsallaşmanı başarılı olması, bireyin örgüt kültürüne uyumu olarak ifade edilebilir.</a:t>
            </a:r>
          </a:p>
          <a:p>
            <a:pPr eaLnBrk="1" hangingPunct="1">
              <a:lnSpc>
                <a:spcPct val="80000"/>
              </a:lnSpc>
            </a:pPr>
            <a:r>
              <a:rPr lang="tr-TR" sz="2800" smtClean="0"/>
              <a:t>Örgüt kültürünün içerdiği unsurların doğru anlaşılması ve bunlara uyum sağlanmasında, en büyük katkı bireyin kendisinden gelir.</a:t>
            </a:r>
          </a:p>
          <a:p>
            <a:pPr eaLnBrk="1" hangingPunct="1">
              <a:lnSpc>
                <a:spcPct val="80000"/>
              </a:lnSpc>
            </a:pPr>
            <a:r>
              <a:rPr lang="tr-TR" sz="2800" smtClean="0"/>
              <a:t>Örgütsel toplumsallaşma sürecinin başarısında, bireyin kendisi dışında çeşitli çevre unsurları da etkilidir. Bireyin bağlı bulunduğu yöneticiler, işletmeye ve örgüt kültürüne uyum sağlamsında çok önemli bir rol oynar.</a:t>
            </a:r>
          </a:p>
          <a:p>
            <a:pPr eaLnBrk="1" hangingPunct="1">
              <a:lnSpc>
                <a:spcPct val="80000"/>
              </a:lnSpc>
            </a:pPr>
            <a:r>
              <a:rPr lang="tr-TR" sz="2800" smtClean="0"/>
              <a:t>Yöneticiler dışında, işe girişinde yakın çalışma ilişkisinde olduğu aynı düzeydeki meslektaşları da, bireyin ortama yönelik değerlendirmelerinde etkilidir.</a:t>
            </a:r>
          </a:p>
          <a:p>
            <a:pPr eaLnBrk="1" hangingPunct="1">
              <a:lnSpc>
                <a:spcPct val="80000"/>
              </a:lnSpc>
            </a:pPr>
            <a:endParaRPr lang="tr-TR"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a:xfrm>
            <a:off x="468313" y="333375"/>
            <a:ext cx="8218487" cy="719138"/>
          </a:xfrm>
        </p:spPr>
        <p:txBody>
          <a:bodyPr/>
          <a:lstStyle/>
          <a:p>
            <a:pPr eaLnBrk="1" hangingPunct="1"/>
            <a:r>
              <a:rPr lang="tr-TR" sz="2800" b="1" smtClean="0"/>
              <a:t>Başarısız Bir Örgütsel Toplumsallaşmanın Sonuçları</a:t>
            </a:r>
            <a:endParaRPr lang="en-US" sz="2800" b="1" smtClean="0"/>
          </a:p>
        </p:txBody>
      </p:sp>
      <p:sp>
        <p:nvSpPr>
          <p:cNvPr id="37891" name="İçerik Yer Tutucusu 2"/>
          <p:cNvSpPr>
            <a:spLocks noGrp="1"/>
          </p:cNvSpPr>
          <p:nvPr>
            <p:ph sz="quarter" idx="1"/>
          </p:nvPr>
        </p:nvSpPr>
        <p:spPr>
          <a:xfrm>
            <a:off x="250825" y="1125538"/>
            <a:ext cx="8435975" cy="5199062"/>
          </a:xfrm>
        </p:spPr>
        <p:txBody>
          <a:bodyPr/>
          <a:lstStyle/>
          <a:p>
            <a:pPr eaLnBrk="1" hangingPunct="1">
              <a:lnSpc>
                <a:spcPct val="90000"/>
              </a:lnSpc>
            </a:pPr>
            <a:r>
              <a:rPr lang="tr-TR" smtClean="0"/>
              <a:t>Örgütsel değerlere ters düşme ve çatışma</a:t>
            </a:r>
          </a:p>
          <a:p>
            <a:pPr eaLnBrk="1" hangingPunct="1">
              <a:lnSpc>
                <a:spcPct val="90000"/>
              </a:lnSpc>
            </a:pPr>
            <a:r>
              <a:rPr lang="tr-TR" smtClean="0"/>
              <a:t>Düşük iş doyumu</a:t>
            </a:r>
          </a:p>
          <a:p>
            <a:pPr eaLnBrk="1" hangingPunct="1">
              <a:lnSpc>
                <a:spcPct val="90000"/>
              </a:lnSpc>
            </a:pPr>
            <a:r>
              <a:rPr lang="tr-TR" smtClean="0"/>
              <a:t>Düşük ya da olumsuz motivasyon</a:t>
            </a:r>
          </a:p>
          <a:p>
            <a:pPr eaLnBrk="1" hangingPunct="1">
              <a:lnSpc>
                <a:spcPct val="90000"/>
              </a:lnSpc>
            </a:pPr>
            <a:r>
              <a:rPr lang="tr-TR" smtClean="0"/>
              <a:t>Düşük çalışma temposu</a:t>
            </a:r>
          </a:p>
          <a:p>
            <a:pPr eaLnBrk="1" hangingPunct="1">
              <a:lnSpc>
                <a:spcPct val="90000"/>
              </a:lnSpc>
            </a:pPr>
            <a:r>
              <a:rPr lang="tr-TR" smtClean="0"/>
              <a:t>İşletmenin hedeflerine düşük katkı</a:t>
            </a:r>
          </a:p>
          <a:p>
            <a:pPr eaLnBrk="1" hangingPunct="1">
              <a:lnSpc>
                <a:spcPct val="90000"/>
              </a:lnSpc>
            </a:pPr>
            <a:r>
              <a:rPr lang="tr-TR" smtClean="0"/>
              <a:t>İşe devamsızlık</a:t>
            </a:r>
          </a:p>
          <a:p>
            <a:pPr eaLnBrk="1" hangingPunct="1">
              <a:lnSpc>
                <a:spcPct val="90000"/>
              </a:lnSpc>
            </a:pPr>
            <a:r>
              <a:rPr lang="tr-TR" smtClean="0"/>
              <a:t>Düşük verimlilik</a:t>
            </a:r>
          </a:p>
          <a:p>
            <a:pPr eaLnBrk="1" hangingPunct="1">
              <a:lnSpc>
                <a:spcPct val="90000"/>
              </a:lnSpc>
            </a:pPr>
            <a:r>
              <a:rPr lang="tr-TR" smtClean="0"/>
              <a:t>Genel uyumsuzluk</a:t>
            </a:r>
          </a:p>
          <a:p>
            <a:pPr eaLnBrk="1" hangingPunct="1"/>
            <a:endParaRPr lang="en-US" smtClean="0"/>
          </a:p>
        </p:txBody>
      </p:sp>
    </p:spTree>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1229</Words>
  <Application>Microsoft Office PowerPoint</Application>
  <PresentationFormat>Ekran Gösterisi (4:3)</PresentationFormat>
  <Paragraphs>98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Cumba</vt:lpstr>
      <vt:lpstr>Örgütsel Toplumsallaşma</vt:lpstr>
      <vt:lpstr>Örgütsel Toplumsallaşma</vt:lpstr>
      <vt:lpstr>Örgütsel Toplumsallaşma</vt:lpstr>
      <vt:lpstr>Örgütsel Toplumsallaşma Süreci</vt:lpstr>
      <vt:lpstr>Örgütsel Toplumsallaşma Süreci</vt:lpstr>
      <vt:lpstr>Örgütsel Toplumsallaşmanın Sonuçları</vt:lpstr>
      <vt:lpstr>Başarılı Bir Örgütsel Toplumsallaşmanın Sonuçları</vt:lpstr>
      <vt:lpstr>Başarılı Bir Örgütsel Toplumsallaşmanın Sonuçları</vt:lpstr>
      <vt:lpstr>Başarısız Bir Örgütsel Toplumsallaşmanın Sonuçları</vt:lpstr>
      <vt:lpstr>Örgüt Kültürü Türleri</vt:lpstr>
      <vt:lpstr>Güçlü Örgüt Kültürü</vt:lpstr>
      <vt:lpstr>. Zayıf Örgüt Kültürü</vt:lpstr>
      <vt:lpstr>Bireylerarası İlişkilere Göre Örgüt Kültürü</vt:lpstr>
      <vt:lpstr>Bireylerarası İlişkilere Göre Örgüt Kültürü</vt:lpstr>
      <vt:lpstr>Bireylerarası İlişkilere Göre Örgüt Kültürü</vt:lpstr>
      <vt:lpstr>Örgüt Kültürünün Oluşumunu Etkileyen Unsurlar</vt:lpstr>
      <vt:lpstr>Örgüt Kültürünü Etkileyen İç Çevre Unsurları</vt:lpstr>
      <vt:lpstr>Örgüt Kültürünü Etkileyen Dış Çevre Unsurları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Toplumsallaşma</dc:title>
  <dc:creator>irem yilmaz</dc:creator>
  <cp:lastModifiedBy>iremyilmaz</cp:lastModifiedBy>
  <cp:revision>1</cp:revision>
  <dcterms:created xsi:type="dcterms:W3CDTF">2018-04-04T19:26:53Z</dcterms:created>
  <dcterms:modified xsi:type="dcterms:W3CDTF">2018-04-04T19:28:00Z</dcterms:modified>
</cp:coreProperties>
</file>