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6"/>
  </p:handoutMasterIdLst>
  <p:sldIdLst>
    <p:sldId id="256" r:id="rId2"/>
    <p:sldId id="261" r:id="rId3"/>
    <p:sldId id="266" r:id="rId4"/>
    <p:sldId id="267" r:id="rId5"/>
    <p:sldId id="271" r:id="rId6"/>
    <p:sldId id="272" r:id="rId7"/>
    <p:sldId id="273" r:id="rId8"/>
    <p:sldId id="270" r:id="rId9"/>
    <p:sldId id="269" r:id="rId10"/>
    <p:sldId id="263" r:id="rId11"/>
    <p:sldId id="262" r:id="rId12"/>
    <p:sldId id="274" r:id="rId13"/>
    <p:sldId id="264" r:id="rId14"/>
    <p:sldId id="257" r:id="rId15"/>
    <p:sldId id="265" r:id="rId16"/>
    <p:sldId id="258" r:id="rId17"/>
    <p:sldId id="259" r:id="rId18"/>
    <p:sldId id="260" r:id="rId19"/>
    <p:sldId id="268" r:id="rId20"/>
    <p:sldId id="276" r:id="rId21"/>
    <p:sldId id="275" r:id="rId22"/>
    <p:sldId id="279" r:id="rId23"/>
    <p:sldId id="277" r:id="rId24"/>
    <p:sldId id="278"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0" d="100"/>
          <a:sy n="100" d="100"/>
        </p:scale>
        <p:origin x="-29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6C146C7-7340-4F40-B9EC-E53B9159C094}" type="datetimeFigureOut">
              <a:rPr lang="tr-TR" smtClean="0"/>
              <a:pPr/>
              <a:t>16/03/2015</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3CFF5EC-C97F-4E8A-8EDC-8EF77F06BA02}"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B0449279-0C14-4F8F-B4B9-08FA65FB862C}" type="datetimeFigureOut">
              <a:rPr lang="tr-TR" smtClean="0"/>
              <a:pPr/>
              <a:t>16/03/2015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F69C072-6A78-4EDB-8351-E1153115841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0449279-0C14-4F8F-B4B9-08FA65FB862C}" type="datetimeFigureOut">
              <a:rPr lang="tr-TR" smtClean="0"/>
              <a:pPr/>
              <a:t>16/03/2015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F69C072-6A78-4EDB-8351-E1153115841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0449279-0C14-4F8F-B4B9-08FA65FB862C}" type="datetimeFigureOut">
              <a:rPr lang="tr-TR" smtClean="0"/>
              <a:pPr/>
              <a:t>16/03/2015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F69C072-6A78-4EDB-8351-E1153115841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0449279-0C14-4F8F-B4B9-08FA65FB862C}" type="datetimeFigureOut">
              <a:rPr lang="tr-TR" smtClean="0"/>
              <a:pPr/>
              <a:t>16/03/2015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F69C072-6A78-4EDB-8351-E1153115841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B0449279-0C14-4F8F-B4B9-08FA65FB862C}" type="datetimeFigureOut">
              <a:rPr lang="tr-TR" smtClean="0"/>
              <a:pPr/>
              <a:t>16/03/2015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F69C072-6A78-4EDB-8351-E1153115841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B0449279-0C14-4F8F-B4B9-08FA65FB862C}" type="datetimeFigureOut">
              <a:rPr lang="tr-TR" smtClean="0"/>
              <a:pPr/>
              <a:t>16/03/2015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F69C072-6A78-4EDB-8351-E1153115841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B0449279-0C14-4F8F-B4B9-08FA65FB862C}" type="datetimeFigureOut">
              <a:rPr lang="tr-TR" smtClean="0"/>
              <a:pPr/>
              <a:t>16/03/2015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6F69C072-6A78-4EDB-8351-E1153115841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B0449279-0C14-4F8F-B4B9-08FA65FB862C}" type="datetimeFigureOut">
              <a:rPr lang="tr-TR" smtClean="0"/>
              <a:pPr/>
              <a:t>16/03/2015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6F69C072-6A78-4EDB-8351-E1153115841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B0449279-0C14-4F8F-B4B9-08FA65FB862C}" type="datetimeFigureOut">
              <a:rPr lang="tr-TR" smtClean="0"/>
              <a:pPr/>
              <a:t>16/03/2015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6F69C072-6A78-4EDB-8351-E1153115841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0449279-0C14-4F8F-B4B9-08FA65FB862C}" type="datetimeFigureOut">
              <a:rPr lang="tr-TR" smtClean="0"/>
              <a:pPr/>
              <a:t>16/03/2015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F69C072-6A78-4EDB-8351-E1153115841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0449279-0C14-4F8F-B4B9-08FA65FB862C}" type="datetimeFigureOut">
              <a:rPr lang="tr-TR" smtClean="0"/>
              <a:pPr/>
              <a:t>16/03/2015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F69C072-6A78-4EDB-8351-E1153115841C}"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449279-0C14-4F8F-B4B9-08FA65FB862C}" type="datetimeFigureOut">
              <a:rPr lang="tr-TR" smtClean="0"/>
              <a:pPr/>
              <a:t>16/03/2015</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69C072-6A78-4EDB-8351-E1153115841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dirty="0" smtClean="0"/>
              <a:t>Referans Değerler </a:t>
            </a:r>
            <a:br>
              <a:rPr lang="tr-TR" dirty="0" smtClean="0"/>
            </a:br>
            <a:r>
              <a:rPr lang="tr-TR" dirty="0" smtClean="0"/>
              <a:t>(Eski kullanımıyla </a:t>
            </a:r>
            <a:br>
              <a:rPr lang="tr-TR" dirty="0" smtClean="0"/>
            </a:br>
            <a:r>
              <a:rPr lang="tr-TR" dirty="0" smtClean="0"/>
              <a:t>Normal Değerler )</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Başlık"/>
          <p:cNvSpPr>
            <a:spLocks noGrp="1"/>
          </p:cNvSpPr>
          <p:nvPr>
            <p:ph type="title"/>
          </p:nvPr>
        </p:nvSpPr>
        <p:spPr/>
        <p:txBody>
          <a:bodyPr/>
          <a:lstStyle/>
          <a:p>
            <a:r>
              <a:rPr lang="tr-TR" dirty="0" smtClean="0"/>
              <a:t>Eleme Kriterleri</a:t>
            </a:r>
            <a:endParaRPr lang="tr-TR" dirty="0"/>
          </a:p>
        </p:txBody>
      </p:sp>
      <p:sp>
        <p:nvSpPr>
          <p:cNvPr id="3" name="2 İçerik Yer Tutucusu"/>
          <p:cNvSpPr>
            <a:spLocks noGrp="1"/>
          </p:cNvSpPr>
          <p:nvPr>
            <p:ph idx="4294967295"/>
          </p:nvPr>
        </p:nvSpPr>
        <p:spPr>
          <a:xfrm>
            <a:off x="914400" y="1019175"/>
            <a:ext cx="8229600" cy="5794375"/>
          </a:xfrm>
        </p:spPr>
        <p:txBody>
          <a:bodyPr>
            <a:normAutofit fontScale="55000" lnSpcReduction="20000"/>
          </a:bodyPr>
          <a:lstStyle/>
          <a:p>
            <a:pPr lvl="2">
              <a:buNone/>
            </a:pPr>
            <a:r>
              <a:rPr lang="tr-TR" sz="5100" dirty="0" smtClean="0"/>
              <a:t> 				</a:t>
            </a:r>
            <a:endParaRPr lang="tr-TR" sz="5100" dirty="0"/>
          </a:p>
          <a:p>
            <a:r>
              <a:rPr lang="tr-TR" dirty="0" smtClean="0"/>
              <a:t>Alkol kullanımı </a:t>
            </a:r>
            <a:endParaRPr lang="tr-TR" dirty="0"/>
          </a:p>
          <a:p>
            <a:r>
              <a:rPr lang="tr-TR" dirty="0" smtClean="0"/>
              <a:t>Anormal Kan basıncı</a:t>
            </a:r>
            <a:endParaRPr lang="tr-TR" dirty="0"/>
          </a:p>
          <a:p>
            <a:r>
              <a:rPr lang="tr-TR" dirty="0" smtClean="0"/>
              <a:t>Sık kan </a:t>
            </a:r>
            <a:r>
              <a:rPr lang="tr-TR" dirty="0" err="1" smtClean="0"/>
              <a:t>verern</a:t>
            </a:r>
            <a:r>
              <a:rPr lang="tr-TR" dirty="0" smtClean="0"/>
              <a:t> bireyler</a:t>
            </a:r>
            <a:endParaRPr lang="tr-TR" dirty="0"/>
          </a:p>
          <a:p>
            <a:r>
              <a:rPr lang="tr-TR" dirty="0" smtClean="0"/>
              <a:t>İlaç  Alışkanlık/bağımlılığı</a:t>
            </a:r>
            <a:endParaRPr lang="tr-TR" dirty="0"/>
          </a:p>
          <a:p>
            <a:r>
              <a:rPr lang="tr-TR" dirty="0" smtClean="0"/>
              <a:t>Özel reçeteli </a:t>
            </a:r>
          </a:p>
          <a:p>
            <a:r>
              <a:rPr lang="tr-TR" dirty="0" err="1" smtClean="0"/>
              <a:t>Laçların</a:t>
            </a:r>
            <a:r>
              <a:rPr lang="tr-TR" dirty="0" smtClean="0"/>
              <a:t> kullanımı</a:t>
            </a:r>
            <a:endParaRPr lang="tr-TR" dirty="0"/>
          </a:p>
          <a:p>
            <a:r>
              <a:rPr lang="tr-TR" dirty="0" smtClean="0"/>
              <a:t>Çevresel faktörler</a:t>
            </a:r>
            <a:endParaRPr lang="tr-TR" dirty="0"/>
          </a:p>
          <a:p>
            <a:r>
              <a:rPr lang="tr-TR" dirty="0" smtClean="0"/>
              <a:t>Açlık/ tokluk</a:t>
            </a:r>
            <a:endParaRPr lang="tr-TR" dirty="0"/>
          </a:p>
          <a:p>
            <a:r>
              <a:rPr lang="tr-TR" dirty="0" smtClean="0"/>
              <a:t>Genetik faktörler</a:t>
            </a:r>
            <a:endParaRPr lang="tr-TR" dirty="0"/>
          </a:p>
          <a:p>
            <a:r>
              <a:rPr lang="tr-TR" dirty="0" smtClean="0"/>
              <a:t>Hastanede yatma</a:t>
            </a:r>
            <a:endParaRPr lang="tr-TR" dirty="0"/>
          </a:p>
          <a:p>
            <a:r>
              <a:rPr lang="tr-TR" dirty="0" smtClean="0"/>
              <a:t>Son zamanlarda geçirilen Hastalık</a:t>
            </a:r>
            <a:endParaRPr lang="tr-TR" dirty="0"/>
          </a:p>
          <a:p>
            <a:r>
              <a:rPr lang="tr-TR" dirty="0"/>
              <a:t>E</a:t>
            </a:r>
            <a:r>
              <a:rPr lang="tr-TR" dirty="0" smtClean="0"/>
              <a:t>mzirme</a:t>
            </a:r>
            <a:endParaRPr lang="tr-TR" dirty="0"/>
          </a:p>
          <a:p>
            <a:r>
              <a:rPr lang="tr-TR" dirty="0" smtClean="0"/>
              <a:t>Aşırı  kilolu olma</a:t>
            </a:r>
            <a:endParaRPr lang="tr-TR" dirty="0"/>
          </a:p>
          <a:p>
            <a:r>
              <a:rPr lang="tr-TR" dirty="0" smtClean="0"/>
              <a:t>Doğum kontrol hapı kullanımı</a:t>
            </a:r>
            <a:endParaRPr lang="tr-TR" dirty="0"/>
          </a:p>
          <a:p>
            <a:r>
              <a:rPr lang="tr-TR" dirty="0" smtClean="0"/>
              <a:t>Gebelik</a:t>
            </a:r>
            <a:endParaRPr lang="tr-TR" dirty="0"/>
          </a:p>
          <a:p>
            <a:r>
              <a:rPr lang="tr-TR" dirty="0" smtClean="0"/>
              <a:t>Yakın zamanda geçirilen cerrahi işlem</a:t>
            </a:r>
            <a:endParaRPr lang="tr-TR" dirty="0"/>
          </a:p>
          <a:p>
            <a:r>
              <a:rPr lang="tr-TR" dirty="0" smtClean="0"/>
              <a:t>Sigara kullanımı</a:t>
            </a:r>
            <a:endParaRPr lang="tr-TR" dirty="0"/>
          </a:p>
          <a:p>
            <a:r>
              <a:rPr lang="tr-TR" dirty="0" smtClean="0"/>
              <a:t>Kan transfüzyonu almak</a:t>
            </a:r>
            <a:endParaRPr lang="tr-TR" dirty="0"/>
          </a:p>
          <a:p>
            <a:r>
              <a:rPr lang="tr-TR" dirty="0" smtClean="0"/>
              <a:t>Aşırı Vitamin kullanımı</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100" dirty="0" smtClean="0"/>
              <a:t>Etki Olabilecek faktörler (Gruplama gerektirebilir)</a:t>
            </a:r>
            <a:r>
              <a:rPr lang="en-US" dirty="0" smtClean="0"/>
              <a:t/>
            </a:r>
            <a:br>
              <a:rPr lang="en-US" dirty="0" smtClean="0"/>
            </a:br>
            <a:endParaRPr lang="tr-TR" dirty="0"/>
          </a:p>
        </p:txBody>
      </p:sp>
      <p:sp>
        <p:nvSpPr>
          <p:cNvPr id="3" name="2 İçerik Yer Tutucusu"/>
          <p:cNvSpPr>
            <a:spLocks noGrp="1"/>
          </p:cNvSpPr>
          <p:nvPr>
            <p:ph idx="1"/>
          </p:nvPr>
        </p:nvSpPr>
        <p:spPr>
          <a:xfrm>
            <a:off x="457200" y="1124744"/>
            <a:ext cx="8229600" cy="5001419"/>
          </a:xfrm>
        </p:spPr>
        <p:txBody>
          <a:bodyPr>
            <a:normAutofit fontScale="62500" lnSpcReduction="20000"/>
          </a:bodyPr>
          <a:lstStyle/>
          <a:p>
            <a:r>
              <a:rPr lang="tr-TR" dirty="0" smtClean="0"/>
              <a:t>Yaş</a:t>
            </a:r>
            <a:endParaRPr lang="tr-TR" dirty="0"/>
          </a:p>
          <a:p>
            <a:r>
              <a:rPr lang="tr-TR" dirty="0" smtClean="0"/>
              <a:t>Kan grubu</a:t>
            </a:r>
            <a:endParaRPr lang="tr-TR" dirty="0"/>
          </a:p>
          <a:p>
            <a:r>
              <a:rPr lang="tr-TR" dirty="0" smtClean="0"/>
              <a:t>Gün içi dalgalanmalar</a:t>
            </a:r>
            <a:endParaRPr lang="tr-TR" dirty="0"/>
          </a:p>
          <a:p>
            <a:r>
              <a:rPr lang="tr-TR" dirty="0" err="1"/>
              <a:t>Diet</a:t>
            </a:r>
            <a:endParaRPr lang="tr-TR" dirty="0"/>
          </a:p>
          <a:p>
            <a:r>
              <a:rPr lang="tr-TR" dirty="0" smtClean="0"/>
              <a:t>Etnik yapı</a:t>
            </a:r>
            <a:endParaRPr lang="tr-TR" dirty="0"/>
          </a:p>
          <a:p>
            <a:r>
              <a:rPr lang="tr-TR" dirty="0" smtClean="0"/>
              <a:t>Egzersiz</a:t>
            </a:r>
            <a:endParaRPr lang="tr-TR" dirty="0"/>
          </a:p>
          <a:p>
            <a:r>
              <a:rPr lang="tr-TR" dirty="0" smtClean="0"/>
              <a:t>Açlık/ tokluk</a:t>
            </a:r>
            <a:endParaRPr lang="tr-TR" dirty="0"/>
          </a:p>
          <a:p>
            <a:r>
              <a:rPr lang="tr-TR" dirty="0" smtClean="0"/>
              <a:t>Coğrafi yerleşim</a:t>
            </a:r>
            <a:endParaRPr lang="tr-TR" dirty="0"/>
          </a:p>
          <a:p>
            <a:r>
              <a:rPr lang="tr-TR" dirty="0" smtClean="0"/>
              <a:t>Örnek alınırkenki </a:t>
            </a:r>
            <a:r>
              <a:rPr lang="tr-TR" dirty="0" err="1" smtClean="0"/>
              <a:t>postür</a:t>
            </a:r>
            <a:endParaRPr lang="tr-TR" dirty="0"/>
          </a:p>
          <a:p>
            <a:r>
              <a:rPr lang="tr-TR" dirty="0" smtClean="0"/>
              <a:t>Irk</a:t>
            </a:r>
            <a:endParaRPr lang="tr-TR" dirty="0"/>
          </a:p>
          <a:p>
            <a:r>
              <a:rPr lang="tr-TR" dirty="0" smtClean="0"/>
              <a:t>Cinsiyet</a:t>
            </a:r>
            <a:endParaRPr lang="tr-TR" dirty="0"/>
          </a:p>
          <a:p>
            <a:r>
              <a:rPr lang="tr-TR" dirty="0" err="1" smtClean="0"/>
              <a:t>Menstruel</a:t>
            </a:r>
            <a:r>
              <a:rPr lang="tr-TR" dirty="0" smtClean="0"/>
              <a:t> </a:t>
            </a:r>
            <a:r>
              <a:rPr lang="tr-TR" dirty="0" err="1" smtClean="0"/>
              <a:t>siklusun</a:t>
            </a:r>
            <a:r>
              <a:rPr lang="tr-TR" dirty="0" smtClean="0"/>
              <a:t> devresi</a:t>
            </a:r>
            <a:endParaRPr lang="tr-TR" dirty="0"/>
          </a:p>
          <a:p>
            <a:r>
              <a:rPr lang="tr-TR" dirty="0" smtClean="0"/>
              <a:t>Gebelik, gebeliğin farklı evreleri</a:t>
            </a:r>
            <a:endParaRPr lang="tr-TR" dirty="0"/>
          </a:p>
          <a:p>
            <a:r>
              <a:rPr lang="tr-TR" dirty="0" smtClean="0"/>
              <a:t>Örneğin hangi saatte alındığı</a:t>
            </a:r>
            <a:endParaRPr lang="en-US" dirty="0"/>
          </a:p>
          <a:p>
            <a:r>
              <a:rPr lang="tr-TR" dirty="0" err="1" smtClean="0"/>
              <a:t>Sigarar</a:t>
            </a:r>
            <a:r>
              <a:rPr lang="tr-TR" dirty="0" smtClean="0"/>
              <a:t> kullanımı</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Dikkat gerektiren noktalar</a:t>
            </a: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t>Ölçüm sonuçları, ölçüm öncesi (</a:t>
            </a:r>
            <a:r>
              <a:rPr lang="tr-TR" dirty="0" err="1" smtClean="0"/>
              <a:t>preanalitik</a:t>
            </a:r>
            <a:r>
              <a:rPr lang="tr-TR" dirty="0" smtClean="0"/>
              <a:t>) ve ölçüm sırasındaki(analitik) değişkenlerden etkilendiği için bu değişkenlerin kontrol altında tutularak bir standardizasyonun sağlanması gerekir.  </a:t>
            </a:r>
          </a:p>
          <a:p>
            <a:r>
              <a:rPr lang="tr-TR" dirty="0" smtClean="0"/>
              <a:t>Örneğin kullanılacak örnek tipi kan ise </a:t>
            </a:r>
            <a:r>
              <a:rPr lang="tr-TR" dirty="0" err="1" smtClean="0"/>
              <a:t>arteriyal</a:t>
            </a:r>
            <a:r>
              <a:rPr lang="tr-TR" dirty="0" smtClean="0"/>
              <a:t>/</a:t>
            </a:r>
            <a:r>
              <a:rPr lang="tr-TR" dirty="0" err="1" smtClean="0"/>
              <a:t>venöz</a:t>
            </a:r>
            <a:r>
              <a:rPr lang="tr-TR" dirty="0" smtClean="0"/>
              <a:t> ya da </a:t>
            </a:r>
            <a:r>
              <a:rPr lang="tr-TR" dirty="0" err="1" smtClean="0"/>
              <a:t>kapiller</a:t>
            </a:r>
            <a:r>
              <a:rPr lang="tr-TR" dirty="0" smtClean="0"/>
              <a:t> kan örneği olması, </a:t>
            </a:r>
            <a:r>
              <a:rPr lang="tr-TR" dirty="0" err="1" smtClean="0"/>
              <a:t>antikoagulan</a:t>
            </a:r>
            <a:r>
              <a:rPr lang="tr-TR" dirty="0" smtClean="0"/>
              <a:t> kullanımı, kullanıldıysa  hangi </a:t>
            </a:r>
            <a:r>
              <a:rPr lang="tr-TR" dirty="0" err="1" smtClean="0"/>
              <a:t>antikoagulanın</a:t>
            </a:r>
            <a:r>
              <a:rPr lang="tr-TR" dirty="0" smtClean="0"/>
              <a:t> seçildiği, kaçıncı sırada alınan örneğin bu test için kullanıldığı önem taşıyan faktörlerdir (Ör: </a:t>
            </a:r>
            <a:r>
              <a:rPr lang="tr-TR" dirty="0" err="1" smtClean="0"/>
              <a:t>koagülasyon</a:t>
            </a:r>
            <a:r>
              <a:rPr lang="tr-TR" dirty="0" smtClean="0"/>
              <a:t> testleri için ilk tüplerin kullanılması doku faktörü </a:t>
            </a:r>
            <a:r>
              <a:rPr lang="tr-TR" dirty="0" err="1" smtClean="0"/>
              <a:t>kontaminasyonu</a:t>
            </a:r>
            <a:r>
              <a:rPr lang="tr-TR" dirty="0" smtClean="0"/>
              <a:t>  ve buna bağlı hatalı ölçüm riski taşır).</a:t>
            </a:r>
          </a:p>
          <a:p>
            <a:r>
              <a:rPr lang="tr-TR" dirty="0" smtClean="0"/>
              <a:t>Referans bireylerine ve onlardan alınan  örneklere uygulanan işlemler hastalara uygulananlar ile tamamen  aynı olmalıdır.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Tablo"/>
          <p:cNvGraphicFramePr>
            <a:graphicFrameLocks noGrp="1"/>
          </p:cNvGraphicFramePr>
          <p:nvPr/>
        </p:nvGraphicFramePr>
        <p:xfrm>
          <a:off x="539552" y="1340768"/>
          <a:ext cx="8352927" cy="4680520"/>
        </p:xfrm>
        <a:graphic>
          <a:graphicData uri="http://schemas.openxmlformats.org/drawingml/2006/table">
            <a:tbl>
              <a:tblPr firstRow="1" bandRow="1">
                <a:tableStyleId>{5C22544A-7EE6-4342-B048-85BDC9FD1C3A}</a:tableStyleId>
              </a:tblPr>
              <a:tblGrid>
                <a:gridCol w="2784309"/>
                <a:gridCol w="2784309"/>
                <a:gridCol w="2784309"/>
              </a:tblGrid>
              <a:tr h="675789">
                <a:tc>
                  <a:txBody>
                    <a:bodyPr/>
                    <a:lstStyle/>
                    <a:p>
                      <a:r>
                        <a:rPr lang="tr-TR" dirty="0" smtClean="0"/>
                        <a:t>Kişinin Hazırlanması </a:t>
                      </a:r>
                      <a:endParaRPr lang="tr-TR" dirty="0"/>
                    </a:p>
                  </a:txBody>
                  <a:tcPr/>
                </a:tc>
                <a:tc>
                  <a:txBody>
                    <a:bodyPr/>
                    <a:lstStyle/>
                    <a:p>
                      <a:r>
                        <a:rPr lang="tr-TR" dirty="0" smtClean="0"/>
                        <a:t>Örnek toplama</a:t>
                      </a:r>
                      <a:endParaRPr lang="tr-TR" dirty="0"/>
                    </a:p>
                  </a:txBody>
                  <a:tcPr/>
                </a:tc>
                <a:tc>
                  <a:txBody>
                    <a:bodyPr/>
                    <a:lstStyle/>
                    <a:p>
                      <a:r>
                        <a:rPr lang="tr-TR" dirty="0" smtClean="0"/>
                        <a:t>Örnek</a:t>
                      </a:r>
                      <a:r>
                        <a:rPr lang="tr-TR" baseline="0" dirty="0" smtClean="0"/>
                        <a:t> saklama</a:t>
                      </a:r>
                      <a:endParaRPr lang="tr-TR" dirty="0"/>
                    </a:p>
                  </a:txBody>
                  <a:tcPr/>
                </a:tc>
              </a:tr>
              <a:tr h="4004731">
                <a:tc>
                  <a:txBody>
                    <a:bodyPr/>
                    <a:lstStyle/>
                    <a:p>
                      <a:r>
                        <a:rPr lang="tr-TR" dirty="0" smtClean="0"/>
                        <a:t>Önceki diyet</a:t>
                      </a:r>
                    </a:p>
                    <a:p>
                      <a:r>
                        <a:rPr lang="tr-TR" dirty="0" smtClean="0"/>
                        <a:t>Açlık/ tokluk</a:t>
                      </a:r>
                    </a:p>
                    <a:p>
                      <a:r>
                        <a:rPr lang="tr-TR" dirty="0" smtClean="0"/>
                        <a:t>Kullanılan ilaçlar</a:t>
                      </a:r>
                    </a:p>
                    <a:p>
                      <a:r>
                        <a:rPr lang="tr-TR" dirty="0" smtClean="0"/>
                        <a:t>İlaç bağımlılığı</a:t>
                      </a:r>
                    </a:p>
                    <a:p>
                      <a:r>
                        <a:rPr lang="tr-TR" dirty="0" smtClean="0"/>
                        <a:t>Biyolojik ritimlerle </a:t>
                      </a:r>
                      <a:r>
                        <a:rPr lang="tr-TR" dirty="0" err="1" smtClean="0"/>
                        <a:t>ilşkisi</a:t>
                      </a:r>
                      <a:endParaRPr lang="tr-TR" dirty="0" smtClean="0"/>
                    </a:p>
                    <a:p>
                      <a:r>
                        <a:rPr lang="tr-TR" dirty="0" smtClean="0"/>
                        <a:t>Fiziksel aktivite</a:t>
                      </a:r>
                    </a:p>
                    <a:p>
                      <a:r>
                        <a:rPr lang="tr-TR" dirty="0" smtClean="0"/>
                        <a:t>Örneklemeden önce dinlenme</a:t>
                      </a:r>
                    </a:p>
                    <a:p>
                      <a:r>
                        <a:rPr lang="tr-TR" dirty="0" err="1" smtClean="0"/>
                        <a:t>Sres</a:t>
                      </a:r>
                      <a:endParaRPr lang="tr-TR" dirty="0"/>
                    </a:p>
                  </a:txBody>
                  <a:tcPr/>
                </a:tc>
                <a:tc>
                  <a:txBody>
                    <a:bodyPr/>
                    <a:lstStyle/>
                    <a:p>
                      <a:r>
                        <a:rPr lang="tr-TR" dirty="0" smtClean="0"/>
                        <a:t>Çevre koşulları</a:t>
                      </a:r>
                    </a:p>
                    <a:p>
                      <a:r>
                        <a:rPr lang="tr-TR" dirty="0" smtClean="0"/>
                        <a:t>Örnekleme zamanı</a:t>
                      </a:r>
                    </a:p>
                    <a:p>
                      <a:r>
                        <a:rPr lang="tr-TR" dirty="0" smtClean="0"/>
                        <a:t>Vücut </a:t>
                      </a:r>
                      <a:r>
                        <a:rPr lang="tr-TR" dirty="0" err="1" smtClean="0"/>
                        <a:t>postürü</a:t>
                      </a:r>
                      <a:endParaRPr lang="tr-TR" dirty="0" smtClean="0"/>
                    </a:p>
                    <a:p>
                      <a:r>
                        <a:rPr lang="tr-TR" dirty="0" smtClean="0"/>
                        <a:t>Örneğin tipi</a:t>
                      </a:r>
                    </a:p>
                    <a:p>
                      <a:r>
                        <a:rPr lang="tr-TR" dirty="0" smtClean="0"/>
                        <a:t>Örnek</a:t>
                      </a:r>
                      <a:r>
                        <a:rPr lang="tr-TR" baseline="0" dirty="0" smtClean="0"/>
                        <a:t> alınan bölge/yer</a:t>
                      </a:r>
                    </a:p>
                    <a:p>
                      <a:r>
                        <a:rPr lang="tr-TR" baseline="0" dirty="0" smtClean="0"/>
                        <a:t>Örnekleme yerinin hazırlanması</a:t>
                      </a:r>
                    </a:p>
                    <a:p>
                      <a:r>
                        <a:rPr lang="tr-TR" baseline="0" dirty="0" smtClean="0"/>
                        <a:t>Kullanılan teknik</a:t>
                      </a:r>
                    </a:p>
                    <a:p>
                      <a:r>
                        <a:rPr lang="tr-TR" baseline="0" dirty="0" smtClean="0"/>
                        <a:t>Kullanılan ekipman</a:t>
                      </a:r>
                      <a:endParaRPr lang="tr-TR" dirty="0"/>
                    </a:p>
                  </a:txBody>
                  <a:tcPr/>
                </a:tc>
                <a:tc>
                  <a:txBody>
                    <a:bodyPr/>
                    <a:lstStyle/>
                    <a:p>
                      <a:r>
                        <a:rPr lang="tr-TR" dirty="0" smtClean="0"/>
                        <a:t>Transfer</a:t>
                      </a:r>
                    </a:p>
                    <a:p>
                      <a:r>
                        <a:rPr lang="tr-TR" dirty="0" smtClean="0"/>
                        <a:t> Pıhtılaşma</a:t>
                      </a:r>
                    </a:p>
                    <a:p>
                      <a:r>
                        <a:rPr lang="tr-TR" dirty="0" smtClean="0"/>
                        <a:t>Serum/plazmanın ayrılması</a:t>
                      </a:r>
                    </a:p>
                    <a:p>
                      <a:r>
                        <a:rPr lang="tr-TR" dirty="0" smtClean="0"/>
                        <a:t>Örneğin saklanması</a:t>
                      </a:r>
                    </a:p>
                    <a:p>
                      <a:r>
                        <a:rPr lang="tr-TR" dirty="0" smtClean="0"/>
                        <a:t>Örneğin ölçüm için hazırlanması </a:t>
                      </a:r>
                    </a:p>
                    <a:p>
                      <a:r>
                        <a:rPr lang="tr-TR" dirty="0" smtClean="0"/>
                        <a:t> </a:t>
                      </a:r>
                      <a:endParaRPr lang="tr-TR" dirty="0"/>
                    </a:p>
                  </a:txBody>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7504" y="116632"/>
            <a:ext cx="8589640" cy="1143000"/>
          </a:xfrm>
        </p:spPr>
        <p:txBody>
          <a:bodyPr>
            <a:normAutofit/>
          </a:bodyPr>
          <a:lstStyle/>
          <a:p>
            <a:r>
              <a:rPr lang="tr-TR" sz="3200" dirty="0" smtClean="0"/>
              <a:t>Referans Değerlerin  hesaplanmasında izlenen yol </a:t>
            </a:r>
            <a:endParaRPr lang="tr-TR" sz="3200"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395536" y="980728"/>
            <a:ext cx="8229600" cy="4312792"/>
          </a:xfrm>
          <a:prstGeom prst="rect">
            <a:avLst/>
          </a:prstGeom>
          <a:noFill/>
          <a:ln w="9525">
            <a:noFill/>
            <a:miter lim="800000"/>
            <a:headEnd/>
            <a:tailEnd/>
          </a:ln>
        </p:spPr>
      </p:pic>
      <p:sp>
        <p:nvSpPr>
          <p:cNvPr id="4" name="3 Dikdörtgen"/>
          <p:cNvSpPr/>
          <p:nvPr/>
        </p:nvSpPr>
        <p:spPr>
          <a:xfrm>
            <a:off x="179512" y="5517232"/>
            <a:ext cx="4572000" cy="923330"/>
          </a:xfrm>
          <a:prstGeom prst="rect">
            <a:avLst/>
          </a:prstGeom>
        </p:spPr>
        <p:txBody>
          <a:bodyPr>
            <a:spAutoFit/>
          </a:bodyPr>
          <a:lstStyle/>
          <a:p>
            <a:r>
              <a:rPr lang="tr-TR" dirty="0" smtClean="0"/>
              <a:t>Veri dağılımını  normalleştirmek için  logaritmik, trigonometrik dönüşümler  karekök alma gibi   yöntemler  kullanılabilir. </a:t>
            </a:r>
            <a:endParaRPr lang="tr-TR" dirty="0"/>
          </a:p>
        </p:txBody>
      </p:sp>
      <p:sp>
        <p:nvSpPr>
          <p:cNvPr id="5" name="4 Dikdörtgen"/>
          <p:cNvSpPr/>
          <p:nvPr/>
        </p:nvSpPr>
        <p:spPr>
          <a:xfrm>
            <a:off x="4788024" y="5517232"/>
            <a:ext cx="4032448" cy="923330"/>
          </a:xfrm>
          <a:prstGeom prst="rect">
            <a:avLst/>
          </a:prstGeom>
        </p:spPr>
        <p:txBody>
          <a:bodyPr wrap="square">
            <a:spAutoFit/>
          </a:bodyPr>
          <a:lstStyle/>
          <a:p>
            <a:r>
              <a:rPr lang="tr-TR" dirty="0" smtClean="0"/>
              <a:t>Normal dağılım gösteren verilerde parametrik testler kullanılır </a:t>
            </a:r>
          </a:p>
          <a:p>
            <a:r>
              <a:rPr lang="tr-TR" dirty="0" smtClean="0"/>
              <a:t>Örneğin ortalama +/- 2SD</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0" y="0"/>
            <a:ext cx="4516676" cy="2708920"/>
          </a:xfrm>
          <a:prstGeom prst="rect">
            <a:avLst/>
          </a:prstGeom>
          <a:noFill/>
          <a:ln w="9525">
            <a:noFill/>
            <a:miter lim="800000"/>
            <a:headEnd/>
            <a:tailEnd/>
          </a:ln>
        </p:spPr>
      </p:pic>
      <p:pic>
        <p:nvPicPr>
          <p:cNvPr id="6147" name="Picture 3"/>
          <p:cNvPicPr>
            <a:picLocks noChangeAspect="1" noChangeArrowheads="1"/>
          </p:cNvPicPr>
          <p:nvPr/>
        </p:nvPicPr>
        <p:blipFill>
          <a:blip r:embed="rId3" cstate="print"/>
          <a:srcRect/>
          <a:stretch>
            <a:fillRect/>
          </a:stretch>
        </p:blipFill>
        <p:spPr bwMode="auto">
          <a:xfrm>
            <a:off x="179512" y="4581128"/>
            <a:ext cx="3963612" cy="2160240"/>
          </a:xfrm>
          <a:prstGeom prst="rect">
            <a:avLst/>
          </a:prstGeom>
          <a:noFill/>
          <a:ln w="9525">
            <a:noFill/>
            <a:miter lim="800000"/>
            <a:headEnd/>
            <a:tailEnd/>
          </a:ln>
        </p:spPr>
      </p:pic>
      <p:pic>
        <p:nvPicPr>
          <p:cNvPr id="6148" name="Picture 4"/>
          <p:cNvPicPr>
            <a:picLocks noChangeAspect="1" noChangeArrowheads="1"/>
          </p:cNvPicPr>
          <p:nvPr/>
        </p:nvPicPr>
        <p:blipFill>
          <a:blip r:embed="rId4" cstate="print"/>
          <a:srcRect/>
          <a:stretch>
            <a:fillRect/>
          </a:stretch>
        </p:blipFill>
        <p:spPr bwMode="auto">
          <a:xfrm>
            <a:off x="4644008" y="116632"/>
            <a:ext cx="4176464" cy="2349855"/>
          </a:xfrm>
          <a:prstGeom prst="rect">
            <a:avLst/>
          </a:prstGeom>
          <a:noFill/>
          <a:ln w="9525">
            <a:noFill/>
            <a:miter lim="800000"/>
            <a:headEnd/>
            <a:tailEnd/>
          </a:ln>
        </p:spPr>
      </p:pic>
      <p:pic>
        <p:nvPicPr>
          <p:cNvPr id="6149" name="Picture 5"/>
          <p:cNvPicPr>
            <a:picLocks noChangeAspect="1" noChangeArrowheads="1"/>
          </p:cNvPicPr>
          <p:nvPr/>
        </p:nvPicPr>
        <p:blipFill>
          <a:blip r:embed="rId5" cstate="print"/>
          <a:srcRect/>
          <a:stretch>
            <a:fillRect/>
          </a:stretch>
        </p:blipFill>
        <p:spPr bwMode="auto">
          <a:xfrm>
            <a:off x="4860032" y="2276872"/>
            <a:ext cx="3975270" cy="2375917"/>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2050" name="Picture 2"/>
          <p:cNvPicPr>
            <a:picLocks noGrp="1" noChangeAspect="1" noChangeArrowheads="1"/>
          </p:cNvPicPr>
          <p:nvPr>
            <p:ph idx="1"/>
          </p:nvPr>
        </p:nvPicPr>
        <p:blipFill>
          <a:blip r:embed="rId2" cstate="print">
            <a:lum bright="-12000" contrast="10000"/>
          </a:blip>
          <a:srcRect/>
          <a:stretch>
            <a:fillRect/>
          </a:stretch>
        </p:blipFill>
        <p:spPr bwMode="auto">
          <a:xfrm>
            <a:off x="611560" y="442714"/>
            <a:ext cx="7063713" cy="6415286"/>
          </a:xfrm>
          <a:prstGeom prst="rect">
            <a:avLst/>
          </a:prstGeom>
          <a:noFill/>
          <a:ln w="9525">
            <a:noFill/>
            <a:miter lim="800000"/>
            <a:headEnd/>
            <a:tailEnd/>
          </a:ln>
        </p:spPr>
      </p:pic>
      <p:sp>
        <p:nvSpPr>
          <p:cNvPr id="4" name="3 Metin kutusu"/>
          <p:cNvSpPr txBox="1"/>
          <p:nvPr/>
        </p:nvSpPr>
        <p:spPr>
          <a:xfrm>
            <a:off x="2627784" y="836712"/>
            <a:ext cx="1152128" cy="430887"/>
          </a:xfrm>
          <a:prstGeom prst="rect">
            <a:avLst/>
          </a:prstGeom>
          <a:solidFill>
            <a:schemeClr val="bg1"/>
          </a:solidFill>
        </p:spPr>
        <p:txBody>
          <a:bodyPr wrap="square" rtlCol="0">
            <a:spAutoFit/>
          </a:bodyPr>
          <a:lstStyle/>
          <a:p>
            <a:r>
              <a:rPr lang="tr-TR" sz="1100" b="1" dirty="0" smtClean="0"/>
              <a:t>Hamile olmayan erişkin</a:t>
            </a:r>
            <a:endParaRPr lang="tr-TR" sz="1100" b="1" dirty="0"/>
          </a:p>
        </p:txBody>
      </p:sp>
      <p:sp>
        <p:nvSpPr>
          <p:cNvPr id="5" name="4 Metin kutusu"/>
          <p:cNvSpPr txBox="1"/>
          <p:nvPr/>
        </p:nvSpPr>
        <p:spPr>
          <a:xfrm>
            <a:off x="3851920" y="837873"/>
            <a:ext cx="792088" cy="430887"/>
          </a:xfrm>
          <a:prstGeom prst="rect">
            <a:avLst/>
          </a:prstGeom>
          <a:solidFill>
            <a:schemeClr val="bg1"/>
          </a:solidFill>
        </p:spPr>
        <p:txBody>
          <a:bodyPr wrap="square" rtlCol="0">
            <a:spAutoFit/>
          </a:bodyPr>
          <a:lstStyle/>
          <a:p>
            <a:r>
              <a:rPr lang="tr-TR" sz="1100" b="1" dirty="0" smtClean="0"/>
              <a:t>İlk 3 ay</a:t>
            </a:r>
          </a:p>
          <a:p>
            <a:endParaRPr lang="tr-TR" sz="1100" b="1" dirty="0"/>
          </a:p>
        </p:txBody>
      </p:sp>
      <p:sp>
        <p:nvSpPr>
          <p:cNvPr id="6" name="5 Metin kutusu"/>
          <p:cNvSpPr txBox="1"/>
          <p:nvPr/>
        </p:nvSpPr>
        <p:spPr>
          <a:xfrm>
            <a:off x="4716016" y="836712"/>
            <a:ext cx="792088" cy="430887"/>
          </a:xfrm>
          <a:prstGeom prst="rect">
            <a:avLst/>
          </a:prstGeom>
          <a:solidFill>
            <a:schemeClr val="bg1"/>
          </a:solidFill>
        </p:spPr>
        <p:txBody>
          <a:bodyPr wrap="square" rtlCol="0">
            <a:spAutoFit/>
          </a:bodyPr>
          <a:lstStyle/>
          <a:p>
            <a:r>
              <a:rPr lang="tr-TR" sz="1100" b="1" dirty="0" smtClean="0"/>
              <a:t>3- 6 ay </a:t>
            </a:r>
          </a:p>
          <a:p>
            <a:endParaRPr lang="tr-TR" sz="1100" b="1" dirty="0"/>
          </a:p>
        </p:txBody>
      </p:sp>
      <p:sp>
        <p:nvSpPr>
          <p:cNvPr id="7" name="6 Metin kutusu"/>
          <p:cNvSpPr txBox="1"/>
          <p:nvPr/>
        </p:nvSpPr>
        <p:spPr>
          <a:xfrm>
            <a:off x="5652120" y="836712"/>
            <a:ext cx="792088" cy="430887"/>
          </a:xfrm>
          <a:prstGeom prst="rect">
            <a:avLst/>
          </a:prstGeom>
          <a:solidFill>
            <a:schemeClr val="bg1"/>
          </a:solidFill>
        </p:spPr>
        <p:txBody>
          <a:bodyPr wrap="square" rtlCol="0">
            <a:spAutoFit/>
          </a:bodyPr>
          <a:lstStyle/>
          <a:p>
            <a:r>
              <a:rPr lang="tr-TR" sz="1100" b="1" dirty="0" smtClean="0"/>
              <a:t>6-9 ay </a:t>
            </a:r>
          </a:p>
          <a:p>
            <a:endParaRPr lang="tr-TR" sz="1100" b="1" dirty="0"/>
          </a:p>
        </p:txBody>
      </p:sp>
      <p:sp>
        <p:nvSpPr>
          <p:cNvPr id="8" name="7 Metin kutusu"/>
          <p:cNvSpPr txBox="1"/>
          <p:nvPr/>
        </p:nvSpPr>
        <p:spPr>
          <a:xfrm>
            <a:off x="6588224" y="836712"/>
            <a:ext cx="792088" cy="600164"/>
          </a:xfrm>
          <a:prstGeom prst="rect">
            <a:avLst/>
          </a:prstGeom>
          <a:solidFill>
            <a:schemeClr val="bg1"/>
          </a:solidFill>
        </p:spPr>
        <p:txBody>
          <a:bodyPr wrap="square" rtlCol="0">
            <a:spAutoFit/>
          </a:bodyPr>
          <a:lstStyle/>
          <a:p>
            <a:r>
              <a:rPr lang="tr-TR" sz="1100" b="1" dirty="0" smtClean="0"/>
              <a:t>Kaynak numarası</a:t>
            </a:r>
          </a:p>
          <a:p>
            <a:endParaRPr lang="tr-TR" sz="1100" b="1" dirty="0"/>
          </a:p>
        </p:txBody>
      </p:sp>
      <p:sp>
        <p:nvSpPr>
          <p:cNvPr id="9" name="8 Metin kutusu"/>
          <p:cNvSpPr txBox="1"/>
          <p:nvPr/>
        </p:nvSpPr>
        <p:spPr>
          <a:xfrm>
            <a:off x="611560" y="332656"/>
            <a:ext cx="7056784" cy="369332"/>
          </a:xfrm>
          <a:prstGeom prst="rect">
            <a:avLst/>
          </a:prstGeom>
          <a:solidFill>
            <a:schemeClr val="bg1"/>
          </a:solidFill>
        </p:spPr>
        <p:txBody>
          <a:bodyPr wrap="square" rtlCol="0">
            <a:spAutoFit/>
          </a:bodyPr>
          <a:lstStyle/>
          <a:p>
            <a:r>
              <a:rPr lang="tr-TR" dirty="0" smtClean="0"/>
              <a:t>Gebelikte referans değerler </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1043608" y="343781"/>
            <a:ext cx="6912768" cy="6514219"/>
          </a:xfrm>
          <a:prstGeom prst="rect">
            <a:avLst/>
          </a:prstGeom>
          <a:noFill/>
          <a:ln w="9525">
            <a:noFill/>
            <a:miter lim="800000"/>
            <a:headEnd/>
            <a:tailEnd/>
          </a:ln>
        </p:spPr>
      </p:pic>
      <p:sp>
        <p:nvSpPr>
          <p:cNvPr id="5" name="4 Metin kutusu"/>
          <p:cNvSpPr txBox="1"/>
          <p:nvPr/>
        </p:nvSpPr>
        <p:spPr>
          <a:xfrm>
            <a:off x="2627784" y="980728"/>
            <a:ext cx="792088" cy="307777"/>
          </a:xfrm>
          <a:prstGeom prst="rect">
            <a:avLst/>
          </a:prstGeom>
          <a:solidFill>
            <a:schemeClr val="bg1">
              <a:lumMod val="85000"/>
            </a:schemeClr>
          </a:solidFill>
        </p:spPr>
        <p:txBody>
          <a:bodyPr wrap="square" rtlCol="0">
            <a:spAutoFit/>
          </a:bodyPr>
          <a:lstStyle/>
          <a:p>
            <a:r>
              <a:rPr lang="tr-TR" sz="1400" dirty="0" smtClean="0"/>
              <a:t>Cinsiyet</a:t>
            </a:r>
            <a:endParaRPr lang="tr-TR" sz="1400" dirty="0"/>
          </a:p>
        </p:txBody>
      </p:sp>
      <p:sp>
        <p:nvSpPr>
          <p:cNvPr id="6" name="5 Metin kutusu"/>
          <p:cNvSpPr txBox="1"/>
          <p:nvPr/>
        </p:nvSpPr>
        <p:spPr>
          <a:xfrm>
            <a:off x="3563888" y="1032991"/>
            <a:ext cx="792088" cy="307777"/>
          </a:xfrm>
          <a:prstGeom prst="rect">
            <a:avLst/>
          </a:prstGeom>
          <a:solidFill>
            <a:schemeClr val="bg1">
              <a:lumMod val="85000"/>
            </a:schemeClr>
          </a:solidFill>
        </p:spPr>
        <p:txBody>
          <a:bodyPr wrap="square" rtlCol="0">
            <a:spAutoFit/>
          </a:bodyPr>
          <a:lstStyle/>
          <a:p>
            <a:r>
              <a:rPr lang="tr-TR" sz="1400" dirty="0" smtClean="0"/>
              <a:t>Yaş</a:t>
            </a:r>
            <a:endParaRPr lang="tr-TR" sz="1400" dirty="0"/>
          </a:p>
        </p:txBody>
      </p:sp>
      <p:sp>
        <p:nvSpPr>
          <p:cNvPr id="7" name="6 Metin kutusu"/>
          <p:cNvSpPr txBox="1"/>
          <p:nvPr/>
        </p:nvSpPr>
        <p:spPr>
          <a:xfrm>
            <a:off x="4788024" y="980728"/>
            <a:ext cx="1080120" cy="523220"/>
          </a:xfrm>
          <a:prstGeom prst="rect">
            <a:avLst/>
          </a:prstGeom>
          <a:solidFill>
            <a:schemeClr val="bg1">
              <a:lumMod val="85000"/>
            </a:schemeClr>
          </a:solidFill>
        </p:spPr>
        <p:txBody>
          <a:bodyPr wrap="square" rtlCol="0">
            <a:spAutoFit/>
          </a:bodyPr>
          <a:lstStyle/>
          <a:p>
            <a:r>
              <a:rPr lang="tr-TR" sz="1400" dirty="0" smtClean="0"/>
              <a:t>Referans Değer </a:t>
            </a:r>
            <a:endParaRPr lang="tr-TR" sz="1400" dirty="0"/>
          </a:p>
        </p:txBody>
      </p:sp>
      <p:sp>
        <p:nvSpPr>
          <p:cNvPr id="8" name="7 Metin kutusu"/>
          <p:cNvSpPr txBox="1"/>
          <p:nvPr/>
        </p:nvSpPr>
        <p:spPr>
          <a:xfrm>
            <a:off x="5940152" y="980728"/>
            <a:ext cx="1080120" cy="523220"/>
          </a:xfrm>
          <a:prstGeom prst="rect">
            <a:avLst/>
          </a:prstGeom>
          <a:solidFill>
            <a:schemeClr val="bg1">
              <a:lumMod val="85000"/>
            </a:schemeClr>
          </a:solidFill>
        </p:spPr>
        <p:txBody>
          <a:bodyPr wrap="square" rtlCol="0">
            <a:spAutoFit/>
          </a:bodyPr>
          <a:lstStyle/>
          <a:p>
            <a:r>
              <a:rPr lang="tr-TR" sz="1400" dirty="0" smtClean="0"/>
              <a:t>Kritik Değer  Düşük</a:t>
            </a:r>
            <a:endParaRPr lang="tr-TR" sz="1400" dirty="0"/>
          </a:p>
        </p:txBody>
      </p:sp>
      <p:sp>
        <p:nvSpPr>
          <p:cNvPr id="9" name="8 Metin kutusu"/>
          <p:cNvSpPr txBox="1"/>
          <p:nvPr/>
        </p:nvSpPr>
        <p:spPr>
          <a:xfrm>
            <a:off x="7020272" y="980728"/>
            <a:ext cx="1080120" cy="523220"/>
          </a:xfrm>
          <a:prstGeom prst="rect">
            <a:avLst/>
          </a:prstGeom>
          <a:solidFill>
            <a:schemeClr val="bg1">
              <a:lumMod val="85000"/>
            </a:schemeClr>
          </a:solidFill>
        </p:spPr>
        <p:txBody>
          <a:bodyPr wrap="square" rtlCol="0">
            <a:spAutoFit/>
          </a:bodyPr>
          <a:lstStyle/>
          <a:p>
            <a:r>
              <a:rPr lang="tr-TR" sz="1400" dirty="0" smtClean="0"/>
              <a:t>Kritik Değer  Yüksek</a:t>
            </a:r>
            <a:endParaRPr lang="tr-TR"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899592" y="0"/>
            <a:ext cx="7272808" cy="6526234"/>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o"/>
          <p:cNvGraphicFramePr>
            <a:graphicFrameLocks noGrp="1"/>
          </p:cNvGraphicFramePr>
          <p:nvPr/>
        </p:nvGraphicFramePr>
        <p:xfrm>
          <a:off x="107504" y="1124744"/>
          <a:ext cx="9036496" cy="5400596"/>
        </p:xfrm>
        <a:graphic>
          <a:graphicData uri="http://schemas.openxmlformats.org/drawingml/2006/table">
            <a:tbl>
              <a:tblPr/>
              <a:tblGrid>
                <a:gridCol w="2671899"/>
                <a:gridCol w="3008275"/>
                <a:gridCol w="3356322"/>
              </a:tblGrid>
              <a:tr h="371551">
                <a:tc gridSpan="3">
                  <a:txBody>
                    <a:bodyPr/>
                    <a:lstStyle/>
                    <a:p>
                      <a:pPr algn="just">
                        <a:spcAft>
                          <a:spcPts val="0"/>
                        </a:spcAft>
                      </a:pPr>
                      <a:r>
                        <a:rPr lang="tr-TR" sz="1600" dirty="0">
                          <a:latin typeface="Cambria"/>
                          <a:ea typeface="Cambria"/>
                          <a:cs typeface="Times New Roman"/>
                        </a:rPr>
                        <a:t>Tablo...: Hematolojik testler için önerilen  kritik değerler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tr-TR"/>
                    </a:p>
                  </a:txBody>
                  <a:tcPr/>
                </a:tc>
                <a:tc hMerge="1">
                  <a:txBody>
                    <a:bodyPr/>
                    <a:lstStyle/>
                    <a:p>
                      <a:endParaRPr lang="tr-TR"/>
                    </a:p>
                  </a:txBody>
                  <a:tcPr/>
                </a:tc>
              </a:tr>
              <a:tr h="558783">
                <a:tc>
                  <a:txBody>
                    <a:bodyPr/>
                    <a:lstStyle/>
                    <a:p>
                      <a:pPr>
                        <a:spcAft>
                          <a:spcPts val="0"/>
                        </a:spcAft>
                      </a:pPr>
                      <a:r>
                        <a:rPr lang="tr-TR" sz="1600">
                          <a:latin typeface="Cambria"/>
                          <a:ea typeface="Cambria"/>
                          <a:cs typeface="Times New Roman"/>
                        </a:rPr>
                        <a:t>Lökosit Sayısı</a:t>
                      </a: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spcAft>
                          <a:spcPts val="0"/>
                        </a:spcAft>
                      </a:pPr>
                      <a:r>
                        <a:rPr lang="tr-TR" sz="1600">
                          <a:latin typeface="Cambria"/>
                          <a:ea typeface="Cambria"/>
                          <a:cs typeface="Times New Roman"/>
                        </a:rPr>
                        <a:t>&lt;1,5 veya   &gt;50 x10</a:t>
                      </a:r>
                      <a:r>
                        <a:rPr lang="tr-TR" sz="1600" baseline="30000">
                          <a:latin typeface="Cambria"/>
                          <a:ea typeface="Cambria"/>
                          <a:cs typeface="Times New Roman"/>
                        </a:rPr>
                        <a:t>3</a:t>
                      </a:r>
                      <a:r>
                        <a:rPr lang="tr-TR" sz="1600">
                          <a:latin typeface="Cambria"/>
                          <a:ea typeface="Cambria"/>
                          <a:cs typeface="Times New Roman"/>
                        </a:rPr>
                        <a:t>/</a:t>
                      </a:r>
                      <a:r>
                        <a:rPr lang="tr-TR" sz="1600">
                          <a:latin typeface="Symbol"/>
                          <a:ea typeface="Cambria"/>
                          <a:cs typeface="Times New Roman"/>
                        </a:rPr>
                        <a:t>m</a:t>
                      </a:r>
                      <a:r>
                        <a:rPr lang="tr-TR" sz="1600">
                          <a:latin typeface="Cambria"/>
                          <a:ea typeface="Cambria"/>
                          <a:cs typeface="Times New Roman"/>
                        </a:rPr>
                        <a:t>L</a:t>
                      </a:r>
                    </a:p>
                  </a:txBody>
                  <a:tcPr marL="68580" marR="68580" marT="0" marB="0">
                    <a:lnL>
                      <a:noFill/>
                    </a:lnL>
                    <a:lnR>
                      <a:noFill/>
                    </a:lnR>
                    <a:lnT>
                      <a:noFill/>
                    </a:lnT>
                    <a:lnB>
                      <a:noFill/>
                    </a:lnB>
                  </a:tcPr>
                </a:tc>
                <a:tc>
                  <a:txBody>
                    <a:bodyPr/>
                    <a:lstStyle/>
                    <a:p>
                      <a:pPr algn="just">
                        <a:spcAft>
                          <a:spcPts val="0"/>
                        </a:spcAft>
                      </a:pPr>
                      <a:r>
                        <a:rPr lang="tr-TR" sz="1600">
                          <a:latin typeface="Cambria"/>
                          <a:ea typeface="Cambria"/>
                          <a:cs typeface="Times New Roman"/>
                        </a:rPr>
                        <a:t>İlk ortaya çıktığında, sonraki 5 gün</a:t>
                      </a: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558783">
                <a:tc>
                  <a:txBody>
                    <a:bodyPr/>
                    <a:lstStyle/>
                    <a:p>
                      <a:pPr>
                        <a:spcAft>
                          <a:spcPts val="0"/>
                        </a:spcAft>
                      </a:pPr>
                      <a:r>
                        <a:rPr lang="tr-TR" sz="1600">
                          <a:latin typeface="Cambria"/>
                          <a:ea typeface="Cambria"/>
                          <a:cs typeface="Times New Roman"/>
                        </a:rPr>
                        <a:t>Lokosit Sayısı</a:t>
                      </a: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spcAft>
                          <a:spcPts val="0"/>
                        </a:spcAft>
                      </a:pPr>
                      <a:r>
                        <a:rPr lang="tr-TR" sz="1600">
                          <a:latin typeface="Cambria"/>
                          <a:ea typeface="Cambria"/>
                          <a:cs typeface="Times New Roman"/>
                        </a:rPr>
                        <a:t>&lt;0,7 veya  &gt;50 x10</a:t>
                      </a:r>
                      <a:r>
                        <a:rPr lang="tr-TR" sz="1600" baseline="30000">
                          <a:latin typeface="Cambria"/>
                          <a:ea typeface="Cambria"/>
                          <a:cs typeface="Times New Roman"/>
                        </a:rPr>
                        <a:t>3</a:t>
                      </a:r>
                      <a:r>
                        <a:rPr lang="tr-TR" sz="1600">
                          <a:latin typeface="Cambria"/>
                          <a:ea typeface="Cambria"/>
                          <a:cs typeface="Times New Roman"/>
                        </a:rPr>
                        <a:t>/</a:t>
                      </a:r>
                      <a:r>
                        <a:rPr lang="tr-TR" sz="1600">
                          <a:latin typeface="Symbol"/>
                          <a:ea typeface="Cambria"/>
                          <a:cs typeface="Times New Roman"/>
                        </a:rPr>
                        <a:t>m</a:t>
                      </a:r>
                      <a:r>
                        <a:rPr lang="tr-TR" sz="1600">
                          <a:latin typeface="Cambria"/>
                          <a:ea typeface="Cambria"/>
                          <a:cs typeface="Times New Roman"/>
                        </a:rPr>
                        <a:t>L</a:t>
                      </a:r>
                    </a:p>
                  </a:txBody>
                  <a:tcPr marL="68580" marR="68580" marT="0" marB="0">
                    <a:lnL>
                      <a:noFill/>
                    </a:lnL>
                    <a:lnR>
                      <a:noFill/>
                    </a:lnR>
                    <a:lnT>
                      <a:noFill/>
                    </a:lnT>
                    <a:lnB>
                      <a:noFill/>
                    </a:lnB>
                  </a:tcPr>
                </a:tc>
                <a:tc>
                  <a:txBody>
                    <a:bodyPr/>
                    <a:lstStyle/>
                    <a:p>
                      <a:pPr algn="just">
                        <a:spcAft>
                          <a:spcPts val="0"/>
                        </a:spcAft>
                      </a:pPr>
                      <a:r>
                        <a:rPr lang="tr-TR" sz="1600">
                          <a:latin typeface="Cambria"/>
                          <a:ea typeface="Cambria"/>
                          <a:cs typeface="Times New Roman"/>
                        </a:rPr>
                        <a:t>İlk ortaya çıktığında, sonraki 5 gün</a:t>
                      </a: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558783">
                <a:tc>
                  <a:txBody>
                    <a:bodyPr/>
                    <a:lstStyle/>
                    <a:p>
                      <a:pPr>
                        <a:spcAft>
                          <a:spcPts val="0"/>
                        </a:spcAft>
                      </a:pPr>
                      <a:r>
                        <a:rPr lang="tr-TR" sz="1600">
                          <a:latin typeface="Cambria"/>
                          <a:ea typeface="Cambria"/>
                          <a:cs typeface="Times New Roman"/>
                        </a:rPr>
                        <a:t>Hemoglobin</a:t>
                      </a: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spcAft>
                          <a:spcPts val="0"/>
                        </a:spcAft>
                      </a:pPr>
                      <a:r>
                        <a:rPr lang="tr-TR" sz="1600" dirty="0">
                          <a:latin typeface="Cambria"/>
                          <a:ea typeface="Cambria"/>
                          <a:cs typeface="Times New Roman"/>
                        </a:rPr>
                        <a:t>&lt;6,5 mg/</a:t>
                      </a:r>
                      <a:r>
                        <a:rPr lang="tr-TR" sz="1600" dirty="0" err="1">
                          <a:latin typeface="Cambria"/>
                          <a:ea typeface="Cambria"/>
                          <a:cs typeface="Times New Roman"/>
                        </a:rPr>
                        <a:t>dL</a:t>
                      </a:r>
                      <a:endParaRPr lang="tr-TR" sz="1600" dirty="0">
                        <a:latin typeface="Cambria"/>
                        <a:ea typeface="Cambria"/>
                        <a:cs typeface="Times New Roman"/>
                      </a:endParaRPr>
                    </a:p>
                  </a:txBody>
                  <a:tcPr marL="68580" marR="68580" marT="0" marB="0">
                    <a:lnL>
                      <a:noFill/>
                    </a:lnL>
                    <a:lnR>
                      <a:noFill/>
                    </a:lnR>
                    <a:lnT>
                      <a:noFill/>
                    </a:lnT>
                    <a:lnB>
                      <a:noFill/>
                    </a:lnB>
                  </a:tcPr>
                </a:tc>
                <a:tc>
                  <a:txBody>
                    <a:bodyPr/>
                    <a:lstStyle/>
                    <a:p>
                      <a:pPr algn="just">
                        <a:spcAft>
                          <a:spcPts val="0"/>
                        </a:spcAft>
                      </a:pPr>
                      <a:r>
                        <a:rPr lang="tr-TR" sz="1600">
                          <a:latin typeface="Cambria"/>
                          <a:ea typeface="Cambria"/>
                          <a:cs typeface="Times New Roman"/>
                        </a:rPr>
                        <a:t>İlk ortaya çıktığında, sonraki 5 gün</a:t>
                      </a: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558783">
                <a:tc>
                  <a:txBody>
                    <a:bodyPr/>
                    <a:lstStyle/>
                    <a:p>
                      <a:pPr>
                        <a:spcAft>
                          <a:spcPts val="0"/>
                        </a:spcAft>
                      </a:pPr>
                      <a:r>
                        <a:rPr lang="tr-TR" sz="1600">
                          <a:latin typeface="Cambria"/>
                          <a:ea typeface="Cambria"/>
                          <a:cs typeface="Times New Roman"/>
                        </a:rPr>
                        <a:t>Hematokrit </a:t>
                      </a: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spcAft>
                          <a:spcPts val="0"/>
                        </a:spcAft>
                      </a:pPr>
                      <a:r>
                        <a:rPr lang="tr-TR" sz="1600" dirty="0">
                          <a:latin typeface="Cambria"/>
                          <a:ea typeface="Cambria"/>
                          <a:cs typeface="Times New Roman"/>
                        </a:rPr>
                        <a:t>&lt;%20  veya &gt;%60</a:t>
                      </a:r>
                    </a:p>
                  </a:txBody>
                  <a:tcPr marL="68580" marR="68580" marT="0" marB="0">
                    <a:lnL>
                      <a:noFill/>
                    </a:lnL>
                    <a:lnR>
                      <a:noFill/>
                    </a:lnR>
                    <a:lnT>
                      <a:noFill/>
                    </a:lnT>
                    <a:lnB>
                      <a:noFill/>
                    </a:lnB>
                  </a:tcPr>
                </a:tc>
                <a:tc>
                  <a:txBody>
                    <a:bodyPr/>
                    <a:lstStyle/>
                    <a:p>
                      <a:pPr algn="just">
                        <a:spcAft>
                          <a:spcPts val="0"/>
                        </a:spcAft>
                      </a:pPr>
                      <a:r>
                        <a:rPr lang="tr-TR" sz="1600">
                          <a:latin typeface="Cambria"/>
                          <a:ea typeface="Cambria"/>
                          <a:cs typeface="Times New Roman"/>
                        </a:rPr>
                        <a:t>İlk ortaya çıktığında, sonraki 5 gün</a:t>
                      </a: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558783">
                <a:tc>
                  <a:txBody>
                    <a:bodyPr/>
                    <a:lstStyle/>
                    <a:p>
                      <a:pPr>
                        <a:spcAft>
                          <a:spcPts val="0"/>
                        </a:spcAft>
                      </a:pPr>
                      <a:r>
                        <a:rPr lang="tr-TR" sz="1600">
                          <a:latin typeface="Cambria"/>
                          <a:ea typeface="Cambria"/>
                          <a:cs typeface="Times New Roman"/>
                        </a:rPr>
                        <a:t>Hematokrit &lt;7gun yenidoğan</a:t>
                      </a: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spcAft>
                          <a:spcPts val="0"/>
                        </a:spcAft>
                      </a:pPr>
                      <a:r>
                        <a:rPr lang="tr-TR" sz="1600" dirty="0">
                          <a:latin typeface="Cambria"/>
                          <a:ea typeface="Cambria"/>
                          <a:cs typeface="Times New Roman"/>
                        </a:rPr>
                        <a:t>&gt;%70</a:t>
                      </a:r>
                    </a:p>
                  </a:txBody>
                  <a:tcPr marL="68580" marR="68580" marT="0" marB="0">
                    <a:lnL>
                      <a:noFill/>
                    </a:lnL>
                    <a:lnR>
                      <a:noFill/>
                    </a:lnR>
                    <a:lnT>
                      <a:noFill/>
                    </a:lnT>
                    <a:lnB>
                      <a:noFill/>
                    </a:lnB>
                  </a:tcPr>
                </a:tc>
                <a:tc>
                  <a:txBody>
                    <a:bodyPr/>
                    <a:lstStyle/>
                    <a:p>
                      <a:pPr algn="just">
                        <a:spcAft>
                          <a:spcPts val="0"/>
                        </a:spcAft>
                      </a:pPr>
                      <a:r>
                        <a:rPr lang="tr-TR" sz="1600">
                          <a:latin typeface="Cambria"/>
                          <a:ea typeface="Cambria"/>
                          <a:cs typeface="Times New Roman"/>
                        </a:rPr>
                        <a:t>İlk ortaya çıktığında, sonraki 5 gün</a:t>
                      </a: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558783">
                <a:tc>
                  <a:txBody>
                    <a:bodyPr/>
                    <a:lstStyle/>
                    <a:p>
                      <a:pPr>
                        <a:spcAft>
                          <a:spcPts val="0"/>
                        </a:spcAft>
                      </a:pPr>
                      <a:r>
                        <a:rPr lang="tr-TR" sz="1600">
                          <a:latin typeface="Cambria"/>
                          <a:ea typeface="Cambria"/>
                          <a:cs typeface="Times New Roman"/>
                        </a:rPr>
                        <a:t>Trombosit</a:t>
                      </a: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spcAft>
                          <a:spcPts val="0"/>
                        </a:spcAft>
                      </a:pPr>
                      <a:r>
                        <a:rPr lang="tr-TR" sz="1600" dirty="0">
                          <a:latin typeface="Cambria"/>
                          <a:ea typeface="Cambria"/>
                          <a:cs typeface="Times New Roman"/>
                        </a:rPr>
                        <a:t>&lt;50 veya &gt; 1000 x10</a:t>
                      </a:r>
                      <a:r>
                        <a:rPr lang="tr-TR" sz="1600" baseline="30000" dirty="0">
                          <a:latin typeface="Cambria"/>
                          <a:ea typeface="Cambria"/>
                          <a:cs typeface="Times New Roman"/>
                        </a:rPr>
                        <a:t>3</a:t>
                      </a:r>
                      <a:r>
                        <a:rPr lang="tr-TR" sz="1600" dirty="0">
                          <a:latin typeface="Cambria"/>
                          <a:ea typeface="Cambria"/>
                          <a:cs typeface="Times New Roman"/>
                        </a:rPr>
                        <a:t>/</a:t>
                      </a:r>
                      <a:r>
                        <a:rPr lang="tr-TR" sz="1600" dirty="0">
                          <a:latin typeface="Symbol"/>
                          <a:ea typeface="Cambria"/>
                          <a:cs typeface="Times New Roman"/>
                        </a:rPr>
                        <a:t>m</a:t>
                      </a:r>
                      <a:r>
                        <a:rPr lang="tr-TR" sz="1600" dirty="0">
                          <a:latin typeface="Cambria"/>
                          <a:ea typeface="Cambria"/>
                          <a:cs typeface="Times New Roman"/>
                        </a:rPr>
                        <a:t>L</a:t>
                      </a:r>
                    </a:p>
                  </a:txBody>
                  <a:tcPr marL="68580" marR="68580" marT="0" marB="0">
                    <a:lnL>
                      <a:noFill/>
                    </a:lnL>
                    <a:lnR>
                      <a:noFill/>
                    </a:lnR>
                    <a:lnT>
                      <a:noFill/>
                    </a:lnT>
                    <a:lnB>
                      <a:noFill/>
                    </a:lnB>
                  </a:tcPr>
                </a:tc>
                <a:tc>
                  <a:txBody>
                    <a:bodyPr/>
                    <a:lstStyle/>
                    <a:p>
                      <a:pPr algn="just">
                        <a:spcAft>
                          <a:spcPts val="0"/>
                        </a:spcAft>
                      </a:pPr>
                      <a:r>
                        <a:rPr lang="tr-TR" sz="1600">
                          <a:latin typeface="Cambria"/>
                          <a:ea typeface="Cambria"/>
                          <a:cs typeface="Times New Roman"/>
                        </a:rPr>
                        <a:t>İlk ortaya çıktığında, sonraki 5 gün</a:t>
                      </a: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558783">
                <a:tc>
                  <a:txBody>
                    <a:bodyPr/>
                    <a:lstStyle/>
                    <a:p>
                      <a:pPr>
                        <a:spcAft>
                          <a:spcPts val="0"/>
                        </a:spcAft>
                      </a:pPr>
                      <a:r>
                        <a:rPr lang="tr-TR" sz="1600">
                          <a:latin typeface="Cambria"/>
                          <a:ea typeface="Cambria"/>
                          <a:cs typeface="Times New Roman"/>
                        </a:rPr>
                        <a:t>Trombosit</a:t>
                      </a: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spcAft>
                          <a:spcPts val="0"/>
                        </a:spcAft>
                      </a:pPr>
                      <a:r>
                        <a:rPr lang="tr-TR" sz="1600">
                          <a:latin typeface="Cambria"/>
                          <a:ea typeface="Cambria"/>
                          <a:cs typeface="Times New Roman"/>
                        </a:rPr>
                        <a:t>&lt;10 veya &gt; 1000 x10</a:t>
                      </a:r>
                      <a:r>
                        <a:rPr lang="tr-TR" sz="1600" baseline="30000">
                          <a:latin typeface="Cambria"/>
                          <a:ea typeface="Cambria"/>
                          <a:cs typeface="Times New Roman"/>
                        </a:rPr>
                        <a:t>3</a:t>
                      </a:r>
                      <a:r>
                        <a:rPr lang="tr-TR" sz="1600">
                          <a:latin typeface="Cambria"/>
                          <a:ea typeface="Cambria"/>
                          <a:cs typeface="Times New Roman"/>
                        </a:rPr>
                        <a:t>/</a:t>
                      </a:r>
                      <a:r>
                        <a:rPr lang="tr-TR" sz="1600">
                          <a:latin typeface="Symbol"/>
                          <a:ea typeface="Cambria"/>
                          <a:cs typeface="Times New Roman"/>
                        </a:rPr>
                        <a:t>m</a:t>
                      </a:r>
                      <a:r>
                        <a:rPr lang="tr-TR" sz="1600">
                          <a:latin typeface="Cambria"/>
                          <a:ea typeface="Cambria"/>
                          <a:cs typeface="Times New Roman"/>
                        </a:rPr>
                        <a:t>L</a:t>
                      </a:r>
                    </a:p>
                  </a:txBody>
                  <a:tcPr marL="68580" marR="68580" marT="0" marB="0">
                    <a:lnL>
                      <a:noFill/>
                    </a:lnL>
                    <a:lnR>
                      <a:noFill/>
                    </a:lnR>
                    <a:lnT>
                      <a:noFill/>
                    </a:lnT>
                    <a:lnB>
                      <a:noFill/>
                    </a:lnB>
                  </a:tcPr>
                </a:tc>
                <a:tc>
                  <a:txBody>
                    <a:bodyPr/>
                    <a:lstStyle/>
                    <a:p>
                      <a:pPr algn="just">
                        <a:spcAft>
                          <a:spcPts val="0"/>
                        </a:spcAft>
                      </a:pPr>
                      <a:r>
                        <a:rPr lang="tr-TR" sz="1600">
                          <a:latin typeface="Cambria"/>
                          <a:ea typeface="Cambria"/>
                          <a:cs typeface="Times New Roman"/>
                        </a:rPr>
                        <a:t>İlk ortaya çıktığında, sonraki 5 gün</a:t>
                      </a: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279391">
                <a:tc>
                  <a:txBody>
                    <a:bodyPr/>
                    <a:lstStyle/>
                    <a:p>
                      <a:pPr>
                        <a:spcAft>
                          <a:spcPts val="0"/>
                        </a:spcAft>
                      </a:pPr>
                      <a:r>
                        <a:rPr lang="tr-TR" sz="1600">
                          <a:latin typeface="Cambria"/>
                          <a:ea typeface="Cambria"/>
                          <a:cs typeface="Times New Roman"/>
                        </a:rPr>
                        <a:t>PTT</a:t>
                      </a: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spcAft>
                          <a:spcPts val="0"/>
                        </a:spcAft>
                      </a:pPr>
                      <a:r>
                        <a:rPr lang="tr-TR" sz="1600">
                          <a:latin typeface="Cambria"/>
                          <a:ea typeface="Cambria"/>
                          <a:cs typeface="Times New Roman"/>
                        </a:rPr>
                        <a:t>&gt;120sn</a:t>
                      </a:r>
                    </a:p>
                  </a:txBody>
                  <a:tcPr marL="68580" marR="68580" marT="0" marB="0">
                    <a:lnL>
                      <a:noFill/>
                    </a:lnL>
                    <a:lnR>
                      <a:noFill/>
                    </a:lnR>
                    <a:lnT>
                      <a:noFill/>
                    </a:lnT>
                    <a:lnB>
                      <a:noFill/>
                    </a:lnB>
                  </a:tcPr>
                </a:tc>
                <a:tc>
                  <a:txBody>
                    <a:bodyPr/>
                    <a:lstStyle/>
                    <a:p>
                      <a:pPr algn="just">
                        <a:spcAft>
                          <a:spcPts val="0"/>
                        </a:spcAft>
                      </a:pPr>
                      <a:r>
                        <a:rPr lang="tr-TR" sz="1600">
                          <a:latin typeface="Cambria"/>
                          <a:ea typeface="Cambria"/>
                          <a:cs typeface="Times New Roman"/>
                        </a:rPr>
                        <a:t> Her  ölçüldüğünde </a:t>
                      </a: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279391">
                <a:tc>
                  <a:txBody>
                    <a:bodyPr/>
                    <a:lstStyle/>
                    <a:p>
                      <a:pPr>
                        <a:spcAft>
                          <a:spcPts val="0"/>
                        </a:spcAft>
                      </a:pPr>
                      <a:r>
                        <a:rPr lang="tr-TR" sz="1600">
                          <a:latin typeface="Cambria"/>
                          <a:ea typeface="Cambria"/>
                          <a:cs typeface="Times New Roman"/>
                        </a:rPr>
                        <a:t>INR</a:t>
                      </a: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spcAft>
                          <a:spcPts val="0"/>
                        </a:spcAft>
                      </a:pPr>
                      <a:r>
                        <a:rPr lang="tr-TR" sz="1600">
                          <a:latin typeface="Cambria"/>
                          <a:ea typeface="Cambria"/>
                          <a:cs typeface="Times New Roman"/>
                        </a:rPr>
                        <a:t>&gt;4</a:t>
                      </a:r>
                    </a:p>
                  </a:txBody>
                  <a:tcPr marL="68580" marR="68580" marT="0" marB="0">
                    <a:lnL>
                      <a:noFill/>
                    </a:lnL>
                    <a:lnR>
                      <a:noFill/>
                    </a:lnR>
                    <a:lnT>
                      <a:noFill/>
                    </a:lnT>
                    <a:lnB>
                      <a:noFill/>
                    </a:lnB>
                  </a:tcPr>
                </a:tc>
                <a:tc>
                  <a:txBody>
                    <a:bodyPr/>
                    <a:lstStyle/>
                    <a:p>
                      <a:pPr algn="just">
                        <a:spcAft>
                          <a:spcPts val="0"/>
                        </a:spcAft>
                      </a:pPr>
                      <a:r>
                        <a:rPr lang="tr-TR" sz="1600">
                          <a:latin typeface="Cambria"/>
                          <a:ea typeface="Cambria"/>
                          <a:cs typeface="Times New Roman"/>
                        </a:rPr>
                        <a:t>Her  ölçüldüğünde</a:t>
                      </a: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279391">
                <a:tc>
                  <a:txBody>
                    <a:bodyPr/>
                    <a:lstStyle/>
                    <a:p>
                      <a:pPr>
                        <a:spcAft>
                          <a:spcPts val="0"/>
                        </a:spcAft>
                      </a:pPr>
                      <a:r>
                        <a:rPr lang="tr-TR" sz="1600">
                          <a:latin typeface="Cambria"/>
                          <a:ea typeface="Cambria"/>
                          <a:cs typeface="Times New Roman"/>
                        </a:rPr>
                        <a:t>Fibrinojen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r>
                        <a:rPr lang="tr-TR" sz="1600">
                          <a:latin typeface="Cambria"/>
                          <a:ea typeface="Cambria"/>
                          <a:cs typeface="Times New Roman"/>
                        </a:rPr>
                        <a:t>&lt;100mg/dL</a:t>
                      </a: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just">
                        <a:spcAft>
                          <a:spcPts val="0"/>
                        </a:spcAft>
                      </a:pPr>
                      <a:r>
                        <a:rPr lang="tr-TR" sz="1600">
                          <a:latin typeface="Cambria"/>
                          <a:ea typeface="Cambria"/>
                          <a:cs typeface="Times New Roman"/>
                        </a:rPr>
                        <a:t>Her  ölçüldüğünde</a:t>
                      </a: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279391">
                <a:tc gridSpan="3">
                  <a:txBody>
                    <a:bodyPr/>
                    <a:lstStyle/>
                    <a:p>
                      <a:pPr algn="just">
                        <a:spcAft>
                          <a:spcPts val="0"/>
                        </a:spcAft>
                      </a:pPr>
                      <a:endParaRPr lang="tr-TR" sz="1600" dirty="0">
                        <a:latin typeface="Cambria"/>
                        <a:ea typeface="Cambri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r>
            </a:tbl>
          </a:graphicData>
        </a:graphic>
      </p:graphicFrame>
      <p:sp>
        <p:nvSpPr>
          <p:cNvPr id="3" name="2 Başlık"/>
          <p:cNvSpPr>
            <a:spLocks noGrp="1"/>
          </p:cNvSpPr>
          <p:nvPr>
            <p:ph type="title"/>
          </p:nvPr>
        </p:nvSpPr>
        <p:spPr>
          <a:xfrm>
            <a:off x="457200" y="44624"/>
            <a:ext cx="8229600" cy="1143000"/>
          </a:xfrm>
        </p:spPr>
        <p:txBody>
          <a:bodyPr/>
          <a:lstStyle/>
          <a:p>
            <a:r>
              <a:rPr lang="tr-TR" dirty="0" smtClean="0">
                <a:latin typeface="Cambria"/>
                <a:ea typeface="Cambria"/>
                <a:cs typeface="Times New Roman"/>
              </a:rPr>
              <a:t>Kritik Değerler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tr-TR" dirty="0" smtClean="0"/>
              <a:t>Test sonuçlarının Karşılaştırılması </a:t>
            </a:r>
            <a:endParaRPr lang="tr-TR" dirty="0"/>
          </a:p>
        </p:txBody>
      </p:sp>
      <p:pic>
        <p:nvPicPr>
          <p:cNvPr id="5122" name="Picture 2"/>
          <p:cNvPicPr>
            <a:picLocks noGrp="1" noChangeAspect="1" noChangeArrowheads="1"/>
          </p:cNvPicPr>
          <p:nvPr>
            <p:ph idx="1"/>
          </p:nvPr>
        </p:nvPicPr>
        <p:blipFill>
          <a:blip r:embed="rId2" cstate="print"/>
          <a:stretch>
            <a:fillRect/>
          </a:stretch>
        </p:blipFill>
        <p:spPr bwMode="auto">
          <a:xfrm>
            <a:off x="323528" y="1268760"/>
            <a:ext cx="4400550" cy="1990725"/>
          </a:xfrm>
          <a:prstGeom prst="rect">
            <a:avLst/>
          </a:prstGeom>
          <a:noFill/>
          <a:ln w="9525">
            <a:noFill/>
            <a:miter lim="800000"/>
            <a:headEnd/>
            <a:tailEnd/>
          </a:ln>
        </p:spPr>
      </p:pic>
      <p:pic>
        <p:nvPicPr>
          <p:cNvPr id="5124" name="Picture 4"/>
          <p:cNvPicPr>
            <a:picLocks noChangeAspect="1" noChangeArrowheads="1"/>
          </p:cNvPicPr>
          <p:nvPr/>
        </p:nvPicPr>
        <p:blipFill>
          <a:blip r:embed="rId3" cstate="print"/>
          <a:srcRect/>
          <a:stretch>
            <a:fillRect/>
          </a:stretch>
        </p:blipFill>
        <p:spPr bwMode="auto">
          <a:xfrm>
            <a:off x="4427984" y="3284984"/>
            <a:ext cx="4333875" cy="1657350"/>
          </a:xfrm>
          <a:prstGeom prst="rect">
            <a:avLst/>
          </a:prstGeom>
          <a:noFill/>
          <a:ln w="9525">
            <a:noFill/>
            <a:miter lim="800000"/>
            <a:headEnd/>
            <a:tailEnd/>
          </a:ln>
        </p:spPr>
      </p:pic>
      <p:pic>
        <p:nvPicPr>
          <p:cNvPr id="5125" name="Picture 5"/>
          <p:cNvPicPr>
            <a:picLocks noChangeAspect="1" noChangeArrowheads="1"/>
          </p:cNvPicPr>
          <p:nvPr/>
        </p:nvPicPr>
        <p:blipFill>
          <a:blip r:embed="rId4" cstate="print"/>
          <a:srcRect/>
          <a:stretch>
            <a:fillRect/>
          </a:stretch>
        </p:blipFill>
        <p:spPr bwMode="auto">
          <a:xfrm>
            <a:off x="0" y="4667250"/>
            <a:ext cx="4248150" cy="2190750"/>
          </a:xfrm>
          <a:prstGeom prst="rect">
            <a:avLst/>
          </a:prstGeom>
          <a:noFill/>
          <a:ln w="9525">
            <a:noFill/>
            <a:miter lim="800000"/>
            <a:headEnd/>
            <a:tailEnd/>
          </a:ln>
        </p:spPr>
      </p:pic>
      <p:sp>
        <p:nvSpPr>
          <p:cNvPr id="6" name="5 Metin kutusu"/>
          <p:cNvSpPr txBox="1"/>
          <p:nvPr/>
        </p:nvSpPr>
        <p:spPr>
          <a:xfrm>
            <a:off x="2267744" y="1340768"/>
            <a:ext cx="936104" cy="369332"/>
          </a:xfrm>
          <a:prstGeom prst="rect">
            <a:avLst/>
          </a:prstGeom>
          <a:solidFill>
            <a:schemeClr val="bg1"/>
          </a:solidFill>
        </p:spPr>
        <p:txBody>
          <a:bodyPr wrap="square" rtlCol="0">
            <a:spAutoFit/>
          </a:bodyPr>
          <a:lstStyle/>
          <a:p>
            <a:r>
              <a:rPr lang="tr-TR" dirty="0" smtClean="0"/>
              <a:t>Sağlıklı </a:t>
            </a:r>
            <a:endParaRPr lang="tr-TR" dirty="0"/>
          </a:p>
        </p:txBody>
      </p:sp>
      <p:sp>
        <p:nvSpPr>
          <p:cNvPr id="7" name="6 Metin kutusu"/>
          <p:cNvSpPr txBox="1"/>
          <p:nvPr/>
        </p:nvSpPr>
        <p:spPr>
          <a:xfrm>
            <a:off x="3707904" y="1484784"/>
            <a:ext cx="936104" cy="369332"/>
          </a:xfrm>
          <a:prstGeom prst="rect">
            <a:avLst/>
          </a:prstGeom>
          <a:solidFill>
            <a:schemeClr val="bg1"/>
          </a:solidFill>
        </p:spPr>
        <p:txBody>
          <a:bodyPr wrap="square" rtlCol="0">
            <a:spAutoFit/>
          </a:bodyPr>
          <a:lstStyle/>
          <a:p>
            <a:r>
              <a:rPr lang="tr-TR" dirty="0" smtClean="0"/>
              <a:t>Hasta  </a:t>
            </a:r>
            <a:endParaRPr lang="tr-TR" dirty="0"/>
          </a:p>
        </p:txBody>
      </p:sp>
      <p:sp>
        <p:nvSpPr>
          <p:cNvPr id="8" name="7 Metin kutusu"/>
          <p:cNvSpPr txBox="1"/>
          <p:nvPr/>
        </p:nvSpPr>
        <p:spPr>
          <a:xfrm>
            <a:off x="7956376" y="3356992"/>
            <a:ext cx="936104" cy="369332"/>
          </a:xfrm>
          <a:prstGeom prst="rect">
            <a:avLst/>
          </a:prstGeom>
          <a:solidFill>
            <a:schemeClr val="bg1"/>
          </a:solidFill>
        </p:spPr>
        <p:txBody>
          <a:bodyPr wrap="square" rtlCol="0">
            <a:spAutoFit/>
          </a:bodyPr>
          <a:lstStyle/>
          <a:p>
            <a:r>
              <a:rPr lang="tr-TR" dirty="0" smtClean="0"/>
              <a:t>Hasta  </a:t>
            </a:r>
            <a:endParaRPr lang="tr-TR" dirty="0"/>
          </a:p>
        </p:txBody>
      </p:sp>
      <p:sp>
        <p:nvSpPr>
          <p:cNvPr id="9" name="8 Metin kutusu"/>
          <p:cNvSpPr txBox="1"/>
          <p:nvPr/>
        </p:nvSpPr>
        <p:spPr>
          <a:xfrm>
            <a:off x="3491880" y="5085184"/>
            <a:ext cx="936104" cy="369332"/>
          </a:xfrm>
          <a:prstGeom prst="rect">
            <a:avLst/>
          </a:prstGeom>
          <a:solidFill>
            <a:schemeClr val="bg1"/>
          </a:solidFill>
        </p:spPr>
        <p:txBody>
          <a:bodyPr wrap="square" rtlCol="0">
            <a:spAutoFit/>
          </a:bodyPr>
          <a:lstStyle/>
          <a:p>
            <a:r>
              <a:rPr lang="tr-TR" dirty="0" smtClean="0"/>
              <a:t>Hasta  </a:t>
            </a:r>
            <a:endParaRPr lang="tr-TR" dirty="0"/>
          </a:p>
        </p:txBody>
      </p:sp>
      <p:sp>
        <p:nvSpPr>
          <p:cNvPr id="10" name="9 Metin kutusu"/>
          <p:cNvSpPr txBox="1"/>
          <p:nvPr/>
        </p:nvSpPr>
        <p:spPr>
          <a:xfrm>
            <a:off x="5148064" y="3429000"/>
            <a:ext cx="936104" cy="369332"/>
          </a:xfrm>
          <a:prstGeom prst="rect">
            <a:avLst/>
          </a:prstGeom>
          <a:solidFill>
            <a:schemeClr val="bg1"/>
          </a:solidFill>
        </p:spPr>
        <p:txBody>
          <a:bodyPr wrap="square" rtlCol="0">
            <a:spAutoFit/>
          </a:bodyPr>
          <a:lstStyle/>
          <a:p>
            <a:r>
              <a:rPr lang="tr-TR" dirty="0" smtClean="0"/>
              <a:t>Sağlıklı </a:t>
            </a:r>
            <a:endParaRPr lang="tr-TR" dirty="0"/>
          </a:p>
        </p:txBody>
      </p:sp>
      <p:sp>
        <p:nvSpPr>
          <p:cNvPr id="11" name="10 Metin kutusu"/>
          <p:cNvSpPr txBox="1"/>
          <p:nvPr/>
        </p:nvSpPr>
        <p:spPr>
          <a:xfrm>
            <a:off x="2339752" y="4725144"/>
            <a:ext cx="936104" cy="369332"/>
          </a:xfrm>
          <a:prstGeom prst="rect">
            <a:avLst/>
          </a:prstGeom>
          <a:solidFill>
            <a:schemeClr val="bg1"/>
          </a:solidFill>
        </p:spPr>
        <p:txBody>
          <a:bodyPr wrap="square" rtlCol="0">
            <a:spAutoFit/>
          </a:bodyPr>
          <a:lstStyle/>
          <a:p>
            <a:r>
              <a:rPr lang="tr-TR" dirty="0" smtClean="0"/>
              <a:t>Sağlıklı </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Gebelikte görülen temel </a:t>
            </a:r>
            <a:r>
              <a:rPr lang="tr-TR" dirty="0" err="1" smtClean="0"/>
              <a:t>değişklikler</a:t>
            </a:r>
            <a:endParaRPr lang="tr-TR" dirty="0"/>
          </a:p>
        </p:txBody>
      </p:sp>
      <p:sp>
        <p:nvSpPr>
          <p:cNvPr id="3" name="2 İçerik Yer Tutucusu"/>
          <p:cNvSpPr>
            <a:spLocks noGrp="1"/>
          </p:cNvSpPr>
          <p:nvPr>
            <p:ph idx="1"/>
          </p:nvPr>
        </p:nvSpPr>
        <p:spPr/>
        <p:txBody>
          <a:bodyPr>
            <a:normAutofit fontScale="92500" lnSpcReduction="20000"/>
          </a:bodyPr>
          <a:lstStyle/>
          <a:p>
            <a:pPr>
              <a:buNone/>
            </a:pPr>
            <a:r>
              <a:rPr lang="tr-TR" dirty="0" smtClean="0"/>
              <a:t> Hemoglobin ve </a:t>
            </a:r>
            <a:r>
              <a:rPr lang="tr-TR" dirty="0" err="1" smtClean="0"/>
              <a:t>hematokrit</a:t>
            </a:r>
            <a:r>
              <a:rPr lang="tr-TR" dirty="0" smtClean="0"/>
              <a:t> değerlerinin azalması(fizyolojik  veya </a:t>
            </a:r>
            <a:r>
              <a:rPr lang="tr-TR" dirty="0" err="1" smtClean="0"/>
              <a:t>dilüsyonel</a:t>
            </a:r>
            <a:r>
              <a:rPr lang="tr-TR" dirty="0" smtClean="0"/>
              <a:t> anemi), </a:t>
            </a:r>
            <a:r>
              <a:rPr lang="tr-TR" dirty="0" err="1" smtClean="0"/>
              <a:t>nötrofil</a:t>
            </a:r>
            <a:r>
              <a:rPr lang="tr-TR" dirty="0" smtClean="0"/>
              <a:t> sayısında gebelik boyunca görülen artış, ılımlı </a:t>
            </a:r>
            <a:r>
              <a:rPr lang="tr-TR" dirty="0" err="1" smtClean="0"/>
              <a:t>trombositopeni</a:t>
            </a:r>
            <a:r>
              <a:rPr lang="tr-TR" dirty="0" smtClean="0"/>
              <a:t>, </a:t>
            </a:r>
            <a:r>
              <a:rPr lang="tr-TR" dirty="0" err="1" smtClean="0"/>
              <a:t>prokoagulan</a:t>
            </a:r>
            <a:r>
              <a:rPr lang="tr-TR" dirty="0" smtClean="0"/>
              <a:t> faktörlerde artış ve </a:t>
            </a:r>
            <a:r>
              <a:rPr lang="tr-TR" dirty="0" err="1" smtClean="0"/>
              <a:t>fibrinolizde</a:t>
            </a:r>
            <a:r>
              <a:rPr lang="tr-TR" dirty="0" smtClean="0"/>
              <a:t> azalma olarak özetlenebilir</a:t>
            </a:r>
          </a:p>
          <a:p>
            <a:pPr>
              <a:buNone/>
            </a:pPr>
            <a:r>
              <a:rPr lang="tr-TR" sz="2200" dirty="0" smtClean="0"/>
              <a:t>Dünya sağlık örgütü,  gebelerde  hemoglobin değerlerinin &lt;110g/L den veya </a:t>
            </a:r>
            <a:r>
              <a:rPr lang="tr-TR" sz="2200" dirty="0" err="1" smtClean="0"/>
              <a:t>hematokritin</a:t>
            </a:r>
            <a:r>
              <a:rPr lang="tr-TR" sz="2200" dirty="0" smtClean="0"/>
              <a:t> %33 ten düşük olmasını anemi; hemoglobinin 70g/L den düşük olmasını ileri derecede anemi olarak tanımlamaktadır </a:t>
            </a:r>
          </a:p>
          <a:p>
            <a:pPr>
              <a:buNone/>
            </a:pPr>
            <a:r>
              <a:rPr lang="tr-TR" sz="2200" dirty="0" smtClean="0"/>
              <a:t> </a:t>
            </a:r>
            <a:r>
              <a:rPr lang="tr-TR" sz="2400" dirty="0" err="1" smtClean="0"/>
              <a:t>Trombosit</a:t>
            </a:r>
            <a:r>
              <a:rPr lang="tr-TR" sz="2400" dirty="0" smtClean="0"/>
              <a:t> değerlerindeki belirgin azalma bir gebelik komplikasyonu (ör </a:t>
            </a:r>
            <a:r>
              <a:rPr lang="tr-TR" sz="2400" dirty="0" err="1" smtClean="0"/>
              <a:t>preeklampsi</a:t>
            </a:r>
            <a:r>
              <a:rPr lang="tr-TR" sz="2400" dirty="0" smtClean="0"/>
              <a:t>), veya hastalık (ör: </a:t>
            </a:r>
            <a:r>
              <a:rPr lang="tr-TR" sz="2400" dirty="0" err="1" smtClean="0"/>
              <a:t>idiopatik</a:t>
            </a:r>
            <a:r>
              <a:rPr lang="tr-TR" sz="2400" dirty="0" smtClean="0"/>
              <a:t> </a:t>
            </a:r>
            <a:r>
              <a:rPr lang="tr-TR" sz="2400" dirty="0" err="1" smtClean="0"/>
              <a:t>trombositopenik</a:t>
            </a:r>
            <a:r>
              <a:rPr lang="tr-TR" sz="2400" dirty="0" smtClean="0"/>
              <a:t> </a:t>
            </a:r>
            <a:r>
              <a:rPr lang="tr-TR" sz="2400" dirty="0" err="1" smtClean="0"/>
              <a:t>purpura</a:t>
            </a:r>
            <a:r>
              <a:rPr lang="tr-TR" sz="2400" dirty="0" smtClean="0"/>
              <a:t> </a:t>
            </a:r>
            <a:r>
              <a:rPr lang="tr-TR" sz="2400" dirty="0" err="1" smtClean="0"/>
              <a:t>trombotik</a:t>
            </a:r>
            <a:r>
              <a:rPr lang="tr-TR" sz="2400" dirty="0" smtClean="0"/>
              <a:t> </a:t>
            </a:r>
            <a:r>
              <a:rPr lang="tr-TR" sz="2400" dirty="0" err="1" smtClean="0"/>
              <a:t>trombositopenik</a:t>
            </a:r>
            <a:r>
              <a:rPr lang="tr-TR" sz="2400" dirty="0" smtClean="0"/>
              <a:t> </a:t>
            </a:r>
            <a:r>
              <a:rPr lang="tr-TR" sz="2400" dirty="0" err="1" smtClean="0"/>
              <a:t>purpura</a:t>
            </a:r>
            <a:r>
              <a:rPr lang="tr-TR" sz="2400" dirty="0" smtClean="0"/>
              <a:t>, </a:t>
            </a:r>
            <a:r>
              <a:rPr lang="tr-TR" sz="2400" dirty="0" err="1" smtClean="0"/>
              <a:t>hemolitik</a:t>
            </a:r>
            <a:r>
              <a:rPr lang="tr-TR" sz="2400" dirty="0" smtClean="0"/>
              <a:t> üremik sendrom) ile ilişkili olabilir ya da sadece gebelikle </a:t>
            </a:r>
            <a:r>
              <a:rPr lang="tr-TR" sz="2400" dirty="0" err="1" smtClean="0"/>
              <a:t>ilşkili</a:t>
            </a:r>
            <a:r>
              <a:rPr lang="tr-TR" sz="2400" dirty="0" smtClean="0"/>
              <a:t> olup, doğumdan sonra düzelebilir ki bu durumda değerler genellikle 70000/</a:t>
            </a:r>
            <a:r>
              <a:rPr lang="tr-TR" sz="2400" dirty="0" err="1" smtClean="0"/>
              <a:t>microL</a:t>
            </a:r>
            <a:r>
              <a:rPr lang="tr-TR" sz="2400" dirty="0" smtClean="0"/>
              <a:t> üzerindedir.</a:t>
            </a:r>
            <a:endParaRPr lang="tr-TR" sz="2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Yeni doğan ve çocukluk dönemlerinde </a:t>
            </a:r>
            <a:endParaRPr lang="tr-TR" dirty="0"/>
          </a:p>
        </p:txBody>
      </p:sp>
      <p:sp>
        <p:nvSpPr>
          <p:cNvPr id="3" name="2 İçerik Yer Tutucusu"/>
          <p:cNvSpPr>
            <a:spLocks noGrp="1"/>
          </p:cNvSpPr>
          <p:nvPr>
            <p:ph idx="1"/>
          </p:nvPr>
        </p:nvSpPr>
        <p:spPr>
          <a:xfrm>
            <a:off x="457200" y="1600200"/>
            <a:ext cx="8686800" cy="4525963"/>
          </a:xfrm>
        </p:spPr>
        <p:txBody>
          <a:bodyPr>
            <a:normAutofit lnSpcReduction="10000"/>
          </a:bodyPr>
          <a:lstStyle/>
          <a:p>
            <a:r>
              <a:rPr lang="tr-TR" sz="2400" dirty="0" smtClean="0"/>
              <a:t>Hematolojik parametrelerin çoğu erişkin dönemde görülenlerden farklıdır. Özellikle doğumdan sonraki ilk haftada dramatik farklılıklar söz konusu olabileceğinden bebeklik ve  çocukluk yaş grupları için referans değerlerin bilinmesi  gereksiz  incelemeler ve tıbbi müdahalelerden kaçınılmasını sağlar</a:t>
            </a:r>
          </a:p>
          <a:p>
            <a:r>
              <a:rPr lang="tr-TR" sz="2200" dirty="0" smtClean="0"/>
              <a:t>Çarpıcı farklılıklar  gözlenen parametreler arasında, eritrosit ve </a:t>
            </a:r>
            <a:r>
              <a:rPr lang="tr-TR" sz="2200" dirty="0" err="1" smtClean="0"/>
              <a:t>lokosit</a:t>
            </a:r>
            <a:r>
              <a:rPr lang="tr-TR" sz="2200" dirty="0" smtClean="0"/>
              <a:t> sayıları, lökosit alt gruplarının dağılımı, </a:t>
            </a:r>
            <a:r>
              <a:rPr lang="tr-TR" sz="2200" dirty="0" err="1" smtClean="0"/>
              <a:t>methemoglobin</a:t>
            </a:r>
            <a:r>
              <a:rPr lang="tr-TR" sz="2200" dirty="0" smtClean="0"/>
              <a:t>, </a:t>
            </a:r>
            <a:r>
              <a:rPr lang="tr-TR" sz="2200" dirty="0" err="1" smtClean="0"/>
              <a:t>HbF</a:t>
            </a:r>
            <a:r>
              <a:rPr lang="tr-TR" sz="2200" dirty="0" smtClean="0"/>
              <a:t>, </a:t>
            </a:r>
            <a:r>
              <a:rPr lang="tr-TR" sz="2200" dirty="0" err="1" smtClean="0"/>
              <a:t>koagülasyon</a:t>
            </a:r>
            <a:r>
              <a:rPr lang="tr-TR" sz="2200" dirty="0" smtClean="0"/>
              <a:t> faktör aktiviteleri sayılabilir</a:t>
            </a:r>
          </a:p>
          <a:p>
            <a:r>
              <a:rPr lang="tr-TR" sz="2400" dirty="0" err="1" smtClean="0"/>
              <a:t>HbF</a:t>
            </a:r>
            <a:r>
              <a:rPr lang="tr-TR" sz="2400" dirty="0" smtClean="0"/>
              <a:t> değerleri 1 yaşında erişkin değerlere gerilerken; pıhtılaşma faktörlerinin  ve ilgili testler için gözlenen değerlerin erişkinlerinkine  ulaşması faktöre  ve doğum yaşına göre birkaç gün ile (</a:t>
            </a:r>
            <a:r>
              <a:rPr lang="tr-TR" sz="2400" dirty="0" err="1" smtClean="0"/>
              <a:t>Trombin</a:t>
            </a:r>
            <a:r>
              <a:rPr lang="tr-TR" sz="2400" dirty="0" smtClean="0"/>
              <a:t> zamanı, </a:t>
            </a:r>
            <a:r>
              <a:rPr lang="tr-TR" sz="2400" dirty="0" err="1" smtClean="0"/>
              <a:t>protrombin</a:t>
            </a:r>
            <a:r>
              <a:rPr lang="tr-TR" sz="2400" dirty="0" smtClean="0"/>
              <a:t> zamanı)  2-12 ay arasında (Faktör II, V, VII, VIII, IX, X aktiviteleri, APTT) değişebilir.</a:t>
            </a:r>
            <a:r>
              <a:rPr lang="tr-TR" sz="2200" dirty="0" smtClean="0"/>
              <a:t>. </a:t>
            </a:r>
            <a:endParaRPr lang="tr-TR" sz="2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18058"/>
          </a:xfrm>
        </p:spPr>
        <p:txBody>
          <a:bodyPr>
            <a:normAutofit fontScale="90000"/>
          </a:bodyPr>
          <a:lstStyle/>
          <a:p>
            <a:r>
              <a:rPr lang="tr-TR" b="1" u="sng" dirty="0" smtClean="0"/>
              <a:t>Eritrosit </a:t>
            </a:r>
            <a:r>
              <a:rPr lang="tr-TR" b="1" u="sng" dirty="0" smtClean="0"/>
              <a:t>sayımı, Hemoglobin </a:t>
            </a:r>
            <a:endParaRPr lang="tr-TR" dirty="0"/>
          </a:p>
        </p:txBody>
      </p:sp>
      <p:sp>
        <p:nvSpPr>
          <p:cNvPr id="3" name="2 İçerik Yer Tutucusu"/>
          <p:cNvSpPr>
            <a:spLocks noGrp="1"/>
          </p:cNvSpPr>
          <p:nvPr>
            <p:ph idx="1"/>
          </p:nvPr>
        </p:nvSpPr>
        <p:spPr>
          <a:xfrm>
            <a:off x="179512" y="980728"/>
            <a:ext cx="8229600" cy="4525963"/>
          </a:xfrm>
        </p:spPr>
        <p:txBody>
          <a:bodyPr>
            <a:noAutofit/>
          </a:bodyPr>
          <a:lstStyle/>
          <a:p>
            <a:r>
              <a:rPr lang="tr-TR" sz="1800" dirty="0" smtClean="0"/>
              <a:t>Yeni </a:t>
            </a:r>
            <a:r>
              <a:rPr lang="tr-TR" sz="1800" dirty="0" smtClean="0"/>
              <a:t>doğanda daha yüksek (3 ayda normale gelir), </a:t>
            </a:r>
          </a:p>
          <a:p>
            <a:r>
              <a:rPr lang="tr-TR" sz="1800" dirty="0" smtClean="0"/>
              <a:t>Ortalama </a:t>
            </a:r>
            <a:r>
              <a:rPr lang="tr-TR" sz="1800" dirty="0" smtClean="0"/>
              <a:t>eritrosit hacmi yeni doğanda  120, 2 ayda 100, 3 ayda 95 </a:t>
            </a:r>
            <a:r>
              <a:rPr lang="tr-TR" sz="1800" dirty="0" err="1" smtClean="0"/>
              <a:t>femtolitre</a:t>
            </a:r>
            <a:r>
              <a:rPr lang="tr-TR" sz="1800" dirty="0" smtClean="0"/>
              <a:t>(</a:t>
            </a:r>
            <a:r>
              <a:rPr lang="tr-TR" sz="1800" dirty="0" err="1" smtClean="0"/>
              <a:t>fl</a:t>
            </a:r>
            <a:r>
              <a:rPr lang="tr-TR" sz="1800" dirty="0" smtClean="0"/>
              <a:t>) </a:t>
            </a:r>
            <a:r>
              <a:rPr lang="tr-TR" sz="1800" dirty="0" err="1" smtClean="0"/>
              <a:t>dir</a:t>
            </a:r>
            <a:endParaRPr lang="tr-TR" sz="1800" dirty="0" smtClean="0"/>
          </a:p>
          <a:p>
            <a:r>
              <a:rPr lang="tr-TR" sz="1800" dirty="0" smtClean="0"/>
              <a:t>Hemoglobin ve Eritrosit  değerleri kadınlarda erkeklerden daha düşük bulunur (Hormonların etkisi? Kanamalar?, kemik iliğinde yapım farkları</a:t>
            </a:r>
            <a:r>
              <a:rPr lang="tr-TR" sz="1800" dirty="0" smtClean="0"/>
              <a:t>??)</a:t>
            </a:r>
          </a:p>
          <a:p>
            <a:r>
              <a:rPr lang="tr-TR" sz="1800" dirty="0" smtClean="0"/>
              <a:t>Hemoglobin </a:t>
            </a:r>
            <a:r>
              <a:rPr lang="tr-TR" sz="1800" dirty="0" smtClean="0"/>
              <a:t>ve Eritrosit  değerleri yaş ilerledikçe düşme eğilimindedir	</a:t>
            </a:r>
          </a:p>
          <a:p>
            <a:r>
              <a:rPr lang="tr-TR" sz="1800" dirty="0" smtClean="0"/>
              <a:t>Gebelikte Eritrosit ve HB değerleri artsa da eş zamanlı olarak kan </a:t>
            </a:r>
            <a:r>
              <a:rPr lang="tr-TR" sz="1800" dirty="0" err="1" smtClean="0"/>
              <a:t>ın</a:t>
            </a:r>
            <a:r>
              <a:rPr lang="tr-TR" sz="1800" dirty="0" smtClean="0"/>
              <a:t> hacmi de arttığından bu değerler referans değerlerin altına düşer</a:t>
            </a:r>
          </a:p>
          <a:p>
            <a:r>
              <a:rPr lang="tr-TR" sz="1800" dirty="0" smtClean="0"/>
              <a:t>Yaşlılarda HB değerleri Azalabilir</a:t>
            </a:r>
          </a:p>
          <a:p>
            <a:r>
              <a:rPr lang="tr-TR" sz="1800" dirty="0" smtClean="0"/>
              <a:t> Aşırı  fiziksel aktiviteden sonra  Eritrosit, </a:t>
            </a:r>
            <a:r>
              <a:rPr lang="tr-TR" sz="1800" dirty="0" err="1" smtClean="0"/>
              <a:t>Hb</a:t>
            </a:r>
            <a:r>
              <a:rPr lang="tr-TR" sz="1800" dirty="0" smtClean="0"/>
              <a:t> değerleri artabilir</a:t>
            </a:r>
          </a:p>
          <a:p>
            <a:r>
              <a:rPr lang="tr-TR" sz="1800" dirty="0" smtClean="0"/>
              <a:t>Atletlerde HB değerleri atlet olmayanlardan hafifçe düşüktür Eritrosit sayısı ise hafifçe  daha yüksektir</a:t>
            </a:r>
          </a:p>
          <a:p>
            <a:r>
              <a:rPr lang="tr-TR" sz="1800" dirty="0" smtClean="0"/>
              <a:t> </a:t>
            </a:r>
            <a:r>
              <a:rPr lang="tr-TR" sz="1800" dirty="0" err="1" smtClean="0"/>
              <a:t>Hb</a:t>
            </a:r>
            <a:r>
              <a:rPr lang="tr-TR" sz="1800" dirty="0" smtClean="0"/>
              <a:t> değerleri gün içinde çok değişmese de sabahları %15 e kadar daha yüksek bulunabilir .</a:t>
            </a:r>
          </a:p>
          <a:p>
            <a:r>
              <a:rPr lang="tr-TR" sz="1800" dirty="0" smtClean="0"/>
              <a:t>Rakımı yüksek yerde oturanlarda HB değerleri </a:t>
            </a:r>
            <a:r>
              <a:rPr lang="tr-TR" sz="1800" dirty="0" err="1" smtClean="0"/>
              <a:t>hb</a:t>
            </a:r>
            <a:r>
              <a:rPr lang="tr-TR" sz="1800" dirty="0" smtClean="0"/>
              <a:t> ve eritrosit değerleri yüksektir</a:t>
            </a:r>
          </a:p>
          <a:p>
            <a:r>
              <a:rPr lang="tr-TR" sz="1800" dirty="0" smtClean="0"/>
              <a:t>(sebep: hava açlığına bağlı eritrosit yapımı artar, yüksekliğe bağlı kan hacmi azalır)</a:t>
            </a:r>
          </a:p>
          <a:p>
            <a:r>
              <a:rPr lang="tr-TR" sz="1800" dirty="0" smtClean="0"/>
              <a:t>Sigara içenlerde </a:t>
            </a:r>
            <a:r>
              <a:rPr lang="tr-TR" sz="1800" dirty="0" err="1" smtClean="0"/>
              <a:t>Hb</a:t>
            </a:r>
            <a:r>
              <a:rPr lang="tr-TR" sz="1800" dirty="0" smtClean="0"/>
              <a:t> değerleri hafifçe yüksektir.</a:t>
            </a:r>
          </a:p>
          <a:p>
            <a:r>
              <a:rPr lang="tr-TR" sz="1800" dirty="0" smtClean="0"/>
              <a:t>Yatar durumdan sonra otururken alınan örneklerin HB değerleri daha yüksektir (20 </a:t>
            </a:r>
            <a:r>
              <a:rPr lang="tr-TR" sz="1800" dirty="0" err="1" smtClean="0"/>
              <a:t>dk</a:t>
            </a:r>
            <a:r>
              <a:rPr lang="tr-TR" sz="1800" dirty="0" smtClean="0"/>
              <a:t> içinde) </a:t>
            </a:r>
          </a:p>
          <a:p>
            <a:endParaRPr lang="tr-TR" sz="1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u="sng" dirty="0" smtClean="0"/>
              <a:t>Lökosit sayısı</a:t>
            </a:r>
            <a:r>
              <a:rPr lang="tr-TR" dirty="0" smtClean="0"/>
              <a:t/>
            </a:r>
            <a:br>
              <a:rPr lang="tr-TR" dirty="0" smtClean="0"/>
            </a:br>
            <a:endParaRPr lang="tr-TR" dirty="0"/>
          </a:p>
        </p:txBody>
      </p:sp>
      <p:sp>
        <p:nvSpPr>
          <p:cNvPr id="3" name="2 İçerik Yer Tutucusu"/>
          <p:cNvSpPr>
            <a:spLocks noGrp="1"/>
          </p:cNvSpPr>
          <p:nvPr>
            <p:ph idx="1"/>
          </p:nvPr>
        </p:nvSpPr>
        <p:spPr/>
        <p:txBody>
          <a:bodyPr>
            <a:normAutofit lnSpcReduction="10000"/>
          </a:bodyPr>
          <a:lstStyle/>
          <a:p>
            <a:r>
              <a:rPr lang="tr-TR" dirty="0" smtClean="0"/>
              <a:t>Yaş </a:t>
            </a:r>
            <a:r>
              <a:rPr lang="tr-TR" dirty="0" smtClean="0"/>
              <a:t>etkisi ekteki tabloda görülebilir</a:t>
            </a:r>
          </a:p>
          <a:p>
            <a:r>
              <a:rPr lang="tr-TR" dirty="0" smtClean="0"/>
              <a:t>Gün içi dalgalanmalar görülebilir(sabah daha düşük , öğleden sonra en yüksek) bazı bireylerde aylık bir düzen takip edebilir</a:t>
            </a:r>
          </a:p>
          <a:p>
            <a:r>
              <a:rPr lang="tr-TR" dirty="0" smtClean="0"/>
              <a:t>Bazı doğum kontrol hapları değerleri yükseltebilir.</a:t>
            </a:r>
          </a:p>
          <a:p>
            <a:r>
              <a:rPr lang="tr-TR" dirty="0" smtClean="0"/>
              <a:t>Aşırı streste sayımlar yükselebilir</a:t>
            </a:r>
          </a:p>
          <a:p>
            <a:r>
              <a:rPr lang="tr-TR" dirty="0" smtClean="0"/>
              <a:t>Gebelikte lökosit sayılarında ılımlı bir artış vardır</a:t>
            </a:r>
          </a:p>
          <a:p>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u="sng" dirty="0" err="1" smtClean="0"/>
              <a:t>Trombosit</a:t>
            </a:r>
            <a:r>
              <a:rPr lang="tr-TR" b="1" u="sng" dirty="0" smtClean="0"/>
              <a:t> Sayıları: </a:t>
            </a:r>
            <a:r>
              <a:rPr lang="tr-TR" dirty="0" smtClean="0"/>
              <a:t/>
            </a:r>
            <a:br>
              <a:rPr lang="tr-TR" dirty="0" smtClean="0"/>
            </a:br>
            <a:endParaRPr lang="tr-TR" dirty="0"/>
          </a:p>
        </p:txBody>
      </p:sp>
      <p:sp>
        <p:nvSpPr>
          <p:cNvPr id="3" name="2 İçerik Yer Tutucusu"/>
          <p:cNvSpPr>
            <a:spLocks noGrp="1"/>
          </p:cNvSpPr>
          <p:nvPr>
            <p:ph idx="1"/>
          </p:nvPr>
        </p:nvSpPr>
        <p:spPr/>
        <p:txBody>
          <a:bodyPr/>
          <a:lstStyle/>
          <a:p>
            <a:r>
              <a:rPr lang="tr-TR" dirty="0" smtClean="0"/>
              <a:t>Bayanlarda </a:t>
            </a:r>
            <a:r>
              <a:rPr lang="tr-TR" dirty="0" smtClean="0"/>
              <a:t>erkeklere göre %20 kadar yüksek</a:t>
            </a:r>
          </a:p>
          <a:p>
            <a:r>
              <a:rPr lang="tr-TR" dirty="0" err="1" smtClean="0"/>
              <a:t>Menstruasyon</a:t>
            </a:r>
            <a:r>
              <a:rPr lang="tr-TR" dirty="0" smtClean="0"/>
              <a:t> sırasında azalabilir</a:t>
            </a:r>
          </a:p>
          <a:p>
            <a:r>
              <a:rPr lang="tr-TR" dirty="0" smtClean="0"/>
              <a:t>Afrika kökenlilerde Avrupalılara </a:t>
            </a:r>
            <a:r>
              <a:rPr lang="tr-TR" dirty="0" err="1" smtClean="0"/>
              <a:t>gore</a:t>
            </a:r>
            <a:r>
              <a:rPr lang="tr-TR" dirty="0" smtClean="0"/>
              <a:t> %10-20 düşük bulunur</a:t>
            </a:r>
          </a:p>
          <a:p>
            <a:r>
              <a:rPr lang="tr-TR" dirty="0" smtClean="0"/>
              <a:t>Doğumdan sonraki ilk 3 hafta erişkin değerlerin alt sınırında iken giderek  artar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Sonuç</a:t>
            </a:r>
            <a:endParaRPr lang="tr-TR" dirty="0"/>
          </a:p>
        </p:txBody>
      </p:sp>
      <p:sp>
        <p:nvSpPr>
          <p:cNvPr id="3" name="2 İçerik Yer Tutucusu"/>
          <p:cNvSpPr>
            <a:spLocks noGrp="1"/>
          </p:cNvSpPr>
          <p:nvPr>
            <p:ph idx="1"/>
          </p:nvPr>
        </p:nvSpPr>
        <p:spPr>
          <a:xfrm>
            <a:off x="683568" y="2636912"/>
            <a:ext cx="8229600" cy="4525963"/>
          </a:xfrm>
        </p:spPr>
        <p:txBody>
          <a:bodyPr/>
          <a:lstStyle/>
          <a:p>
            <a:pPr>
              <a:buNone/>
            </a:pPr>
            <a:r>
              <a:rPr lang="tr-TR" dirty="0" smtClean="0"/>
              <a:t>    Tüm testler için referans değerlerin dikkatle, doğru olarak  belirlenmesi önem taşır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Referans Değerler:</a:t>
            </a:r>
          </a:p>
          <a:p>
            <a:pPr>
              <a:buNone/>
            </a:pPr>
            <a:r>
              <a:rPr lang="tr-TR" dirty="0" smtClean="0"/>
              <a:t>    Sağlıklı olduğu bilinen kişilerde yapılan çalışmaların sonuçları   kullanılarak  hesaplanır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smtClean="0"/>
              <a:t>Dünya Sağlık Örgütünün değerlendirmesine göre sağlıklı olmanın kabul edilen  belli bir kriteri yoktur. Sağlıklı olma genellikle fiziksel, zihinsel ve sosyal olarak “iyi olma” durumu olarak tanımlanır ( WHO).</a:t>
            </a:r>
          </a:p>
          <a:p>
            <a:r>
              <a:rPr lang="tr-TR" dirty="0" smtClean="0"/>
              <a:t>Sağlıklı olmayan bireyleri eleyebilmek için en azından bazı seçme, eleme, gruplama kriterleri belirlenmeli ve bir anket formu aracılığı ile  bu kriterler değerlendirilmelidir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Başlık"/>
          <p:cNvSpPr>
            <a:spLocks noGrp="1"/>
          </p:cNvSpPr>
          <p:nvPr>
            <p:ph type="title"/>
          </p:nvPr>
        </p:nvSpPr>
        <p:spPr/>
        <p:txBody>
          <a:bodyPr/>
          <a:lstStyle/>
          <a:p>
            <a:r>
              <a:rPr lang="tr-TR" dirty="0" smtClean="0"/>
              <a:t>Eleme Kriterleri</a:t>
            </a:r>
            <a:endParaRPr lang="tr-TR" dirty="0"/>
          </a:p>
        </p:txBody>
      </p:sp>
      <p:sp>
        <p:nvSpPr>
          <p:cNvPr id="3" name="2 İçerik Yer Tutucusu"/>
          <p:cNvSpPr>
            <a:spLocks noGrp="1"/>
          </p:cNvSpPr>
          <p:nvPr>
            <p:ph idx="4294967295"/>
          </p:nvPr>
        </p:nvSpPr>
        <p:spPr>
          <a:xfrm>
            <a:off x="467544" y="1063625"/>
            <a:ext cx="8229600" cy="5794375"/>
          </a:xfrm>
        </p:spPr>
        <p:txBody>
          <a:bodyPr>
            <a:normAutofit fontScale="55000" lnSpcReduction="20000"/>
          </a:bodyPr>
          <a:lstStyle/>
          <a:p>
            <a:pPr lvl="2">
              <a:buNone/>
            </a:pPr>
            <a:r>
              <a:rPr lang="tr-TR" sz="5100" dirty="0" smtClean="0"/>
              <a:t> 				</a:t>
            </a:r>
            <a:endParaRPr lang="tr-TR" sz="5100" dirty="0"/>
          </a:p>
          <a:p>
            <a:r>
              <a:rPr lang="tr-TR" dirty="0" smtClean="0"/>
              <a:t>Alkol kullanımı </a:t>
            </a:r>
            <a:endParaRPr lang="tr-TR" dirty="0"/>
          </a:p>
          <a:p>
            <a:r>
              <a:rPr lang="tr-TR" dirty="0" smtClean="0"/>
              <a:t>Anormal Kan basıncı</a:t>
            </a:r>
            <a:endParaRPr lang="tr-TR" dirty="0"/>
          </a:p>
          <a:p>
            <a:r>
              <a:rPr lang="tr-TR" dirty="0" smtClean="0"/>
              <a:t>Sık kan veren bireyler</a:t>
            </a:r>
            <a:endParaRPr lang="tr-TR" dirty="0"/>
          </a:p>
          <a:p>
            <a:r>
              <a:rPr lang="tr-TR" dirty="0" smtClean="0"/>
              <a:t>İlaç  Alışkanlık/bağımlılığı</a:t>
            </a:r>
            <a:endParaRPr lang="tr-TR" dirty="0"/>
          </a:p>
          <a:p>
            <a:r>
              <a:rPr lang="tr-TR" dirty="0" smtClean="0"/>
              <a:t>Özel reçeteli </a:t>
            </a:r>
          </a:p>
          <a:p>
            <a:r>
              <a:rPr lang="tr-TR" dirty="0" err="1" smtClean="0"/>
              <a:t>Laçların</a:t>
            </a:r>
            <a:r>
              <a:rPr lang="tr-TR" dirty="0" smtClean="0"/>
              <a:t> kullanımı</a:t>
            </a:r>
            <a:endParaRPr lang="tr-TR" dirty="0"/>
          </a:p>
          <a:p>
            <a:r>
              <a:rPr lang="tr-TR" dirty="0" smtClean="0"/>
              <a:t>Çevresel faktörler</a:t>
            </a:r>
            <a:endParaRPr lang="tr-TR" dirty="0"/>
          </a:p>
          <a:p>
            <a:r>
              <a:rPr lang="tr-TR" dirty="0" smtClean="0"/>
              <a:t>Açlık/ tokluk</a:t>
            </a:r>
            <a:endParaRPr lang="tr-TR" dirty="0"/>
          </a:p>
          <a:p>
            <a:r>
              <a:rPr lang="tr-TR" dirty="0" smtClean="0"/>
              <a:t>Genetik faktörler</a:t>
            </a:r>
            <a:endParaRPr lang="tr-TR" dirty="0"/>
          </a:p>
          <a:p>
            <a:r>
              <a:rPr lang="tr-TR" dirty="0" smtClean="0"/>
              <a:t>Hastanede yatma</a:t>
            </a:r>
            <a:endParaRPr lang="tr-TR" dirty="0"/>
          </a:p>
          <a:p>
            <a:r>
              <a:rPr lang="tr-TR" dirty="0" smtClean="0"/>
              <a:t>Son zamanlarda geçirilen Hastalık</a:t>
            </a:r>
            <a:endParaRPr lang="tr-TR" dirty="0"/>
          </a:p>
          <a:p>
            <a:r>
              <a:rPr lang="tr-TR" dirty="0"/>
              <a:t>E</a:t>
            </a:r>
            <a:r>
              <a:rPr lang="tr-TR" dirty="0" smtClean="0"/>
              <a:t>mzirme</a:t>
            </a:r>
            <a:endParaRPr lang="tr-TR" dirty="0"/>
          </a:p>
          <a:p>
            <a:r>
              <a:rPr lang="tr-TR" dirty="0" smtClean="0"/>
              <a:t>Aşırı  kilolu olma</a:t>
            </a:r>
            <a:endParaRPr lang="tr-TR" dirty="0"/>
          </a:p>
          <a:p>
            <a:r>
              <a:rPr lang="tr-TR" dirty="0" smtClean="0"/>
              <a:t>Doğum kontrol hapı kullanımı</a:t>
            </a:r>
            <a:endParaRPr lang="tr-TR" dirty="0"/>
          </a:p>
          <a:p>
            <a:r>
              <a:rPr lang="tr-TR" dirty="0" smtClean="0"/>
              <a:t>Gebelik</a:t>
            </a:r>
            <a:endParaRPr lang="tr-TR" dirty="0"/>
          </a:p>
          <a:p>
            <a:r>
              <a:rPr lang="tr-TR" dirty="0" smtClean="0"/>
              <a:t>Yakın zamanda geçirilen cerrahi işlem</a:t>
            </a:r>
            <a:endParaRPr lang="tr-TR" dirty="0"/>
          </a:p>
          <a:p>
            <a:r>
              <a:rPr lang="tr-TR" dirty="0" smtClean="0"/>
              <a:t>Sigara kullanımı</a:t>
            </a:r>
            <a:endParaRPr lang="tr-TR" dirty="0"/>
          </a:p>
          <a:p>
            <a:r>
              <a:rPr lang="tr-TR" dirty="0" smtClean="0"/>
              <a:t>Kan transfüzyonu almak</a:t>
            </a:r>
            <a:endParaRPr lang="tr-TR" dirty="0"/>
          </a:p>
          <a:p>
            <a:r>
              <a:rPr lang="tr-TR" dirty="0" smtClean="0"/>
              <a:t>Aşırı Vitamin kullanımı</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endParaRPr lang="tr-TR" dirty="0"/>
          </a:p>
        </p:txBody>
      </p:sp>
      <p:sp>
        <p:nvSpPr>
          <p:cNvPr id="5" name="4 İçerik Yer Tutucusu"/>
          <p:cNvSpPr>
            <a:spLocks noGrp="1"/>
          </p:cNvSpPr>
          <p:nvPr>
            <p:ph idx="1"/>
          </p:nvPr>
        </p:nvSpPr>
        <p:spPr/>
        <p:txBody>
          <a:bodyPr>
            <a:normAutofit fontScale="70000" lnSpcReduction="20000"/>
          </a:bodyPr>
          <a:lstStyle/>
          <a:p>
            <a:r>
              <a:rPr lang="tr-TR" dirty="0" smtClean="0"/>
              <a:t>Referans bireylerin seçiminin </a:t>
            </a:r>
            <a:r>
              <a:rPr lang="tr-TR" u="sng" dirty="0" smtClean="0"/>
              <a:t>doğrudan örnekleme</a:t>
            </a:r>
            <a:r>
              <a:rPr lang="tr-TR" dirty="0" smtClean="0"/>
              <a:t> yoluyla yapılması tercih edilmelidir. Bu yöntemde  seçim, ölçümden önce(</a:t>
            </a:r>
            <a:r>
              <a:rPr lang="tr-TR" dirty="0" err="1" smtClean="0"/>
              <a:t>priori</a:t>
            </a:r>
            <a:r>
              <a:rPr lang="tr-TR" dirty="0" smtClean="0"/>
              <a:t>) ya da sonra(</a:t>
            </a:r>
            <a:r>
              <a:rPr lang="tr-TR" dirty="0" err="1" smtClean="0"/>
              <a:t>posteriori</a:t>
            </a:r>
            <a:r>
              <a:rPr lang="tr-TR" dirty="0" smtClean="0"/>
              <a:t>) yapılabilir. </a:t>
            </a:r>
          </a:p>
          <a:p>
            <a:r>
              <a:rPr lang="tr-TR" dirty="0" smtClean="0"/>
              <a:t>Örnek toplamanın çok güç olduğu durumlarda (ör pediatrik yaş grubu)  </a:t>
            </a:r>
            <a:r>
              <a:rPr lang="tr-TR" u="sng" dirty="0" smtClean="0"/>
              <a:t>dolaylı örnekleme yöntemleri</a:t>
            </a:r>
            <a:r>
              <a:rPr lang="tr-TR" dirty="0" smtClean="0"/>
              <a:t>  kullanılabilir. Bu yöntemde mevcut bir  veri tabanındaki değerler kullanılarak RA belirlenir. Dolaylı seçim yöntemi, hastanede yatan ya da ayaktan izlenen hastaların  test sonuçlarının “normal”  olabildiği gözlemine dayanır. Sağlıksız bireyleri elemek için çeşitli yöntemler kullanılır. </a:t>
            </a:r>
          </a:p>
          <a:p>
            <a:r>
              <a:rPr lang="tr-TR" dirty="0" smtClean="0"/>
              <a:t> Hastane verileri kullanarak RA belirlenmesi için kullanılan çeşitli istatistiksel yaklaşımlar mevcuttur.  Nispeten sağlıklı olan bireyleri seçecek bir yaklaşım tercih edilmelidir (Ör: kan  bağışçıları,  rutin sağlık kontrolü amacıyla başvuran bireyler, genetik tarama için başvuran </a:t>
            </a:r>
            <a:r>
              <a:rPr lang="tr-TR" dirty="0" err="1" smtClean="0"/>
              <a:t>çiflerden</a:t>
            </a:r>
            <a:r>
              <a:rPr lang="tr-TR" dirty="0" smtClean="0"/>
              <a:t> sağlıklı bulunan eş, küçük </a:t>
            </a:r>
            <a:r>
              <a:rPr lang="tr-TR" dirty="0" err="1" smtClean="0"/>
              <a:t>cerrrahi</a:t>
            </a:r>
            <a:r>
              <a:rPr lang="tr-TR" dirty="0" smtClean="0"/>
              <a:t> işlemler için başvuran bireyler,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Referans Aralığını etkileyen en önemli faktörler:</a:t>
            </a:r>
          </a:p>
          <a:p>
            <a:pPr lvl="1"/>
            <a:r>
              <a:rPr lang="tr-TR" dirty="0" smtClean="0"/>
              <a:t> referans bireylerin seçim yöntemleri, </a:t>
            </a:r>
          </a:p>
          <a:p>
            <a:pPr lvl="1"/>
            <a:r>
              <a:rPr lang="tr-TR" dirty="0" smtClean="0"/>
              <a:t> test ölçümünde kullanılan yöntem,</a:t>
            </a:r>
          </a:p>
          <a:p>
            <a:pPr lvl="1"/>
            <a:r>
              <a:rPr lang="tr-TR" dirty="0" smtClean="0"/>
              <a:t> </a:t>
            </a:r>
            <a:r>
              <a:rPr lang="tr-TR" dirty="0" err="1" smtClean="0"/>
              <a:t>preanalitik</a:t>
            </a:r>
            <a:r>
              <a:rPr lang="tr-TR" dirty="0" smtClean="0"/>
              <a:t> değişkenler ve verilerin analizinde kullanılan istatistiksel yöntemler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İçerik Yer Tutucusu"/>
          <p:cNvSpPr>
            <a:spLocks noGrp="1"/>
          </p:cNvSpPr>
          <p:nvPr>
            <p:ph idx="1"/>
          </p:nvPr>
        </p:nvSpPr>
        <p:spPr>
          <a:xfrm>
            <a:off x="107504" y="0"/>
            <a:ext cx="8363272" cy="4929411"/>
          </a:xfrm>
        </p:spPr>
        <p:txBody>
          <a:bodyPr>
            <a:noAutofit/>
          </a:bodyPr>
          <a:lstStyle/>
          <a:p>
            <a:pPr>
              <a:buNone/>
            </a:pPr>
            <a:r>
              <a:rPr lang="tr-TR" sz="1800" b="1" dirty="0" smtClean="0"/>
              <a:t> </a:t>
            </a:r>
            <a:r>
              <a:rPr lang="tr-TR" sz="1800" b="1" dirty="0" smtClean="0">
                <a:solidFill>
                  <a:srgbClr val="FF0000"/>
                </a:solidFill>
              </a:rPr>
              <a:t>Referans  değerleri belirlerken:  Yeni Bir  Test veya  Yöntem  İçin: </a:t>
            </a:r>
          </a:p>
          <a:p>
            <a:pPr lvl="0"/>
            <a:r>
              <a:rPr lang="tr-TR" sz="1800" dirty="0" smtClean="0"/>
              <a:t>Bilimsel kaynaklar kullanılarak  test ile  etkileşebilecek parametreler ve biyolojik farklılık  kaynakları belirlenir</a:t>
            </a:r>
          </a:p>
          <a:p>
            <a:pPr lvl="0"/>
            <a:r>
              <a:rPr lang="tr-TR" sz="1800" dirty="0" smtClean="0"/>
              <a:t>Elemek ve dahil etmek için kullanılacak kriterler belirlenir ve bu amaçla bir sorgulama formu hazırlanır</a:t>
            </a:r>
          </a:p>
          <a:p>
            <a:pPr lvl="0"/>
            <a:r>
              <a:rPr lang="tr-TR" sz="1800" dirty="0" smtClean="0"/>
              <a:t>Çalışmaya katılacak kişilere imzalatılacak bir bilgilendirilmiş onam formu hazırlanır</a:t>
            </a:r>
          </a:p>
          <a:p>
            <a:pPr lvl="0"/>
            <a:r>
              <a:rPr lang="tr-TR" sz="1800" dirty="0" smtClean="0"/>
              <a:t>Olası referans bireyler sorgu formundaki kriterlere göre sınıflanır</a:t>
            </a:r>
          </a:p>
          <a:p>
            <a:pPr lvl="0"/>
            <a:r>
              <a:rPr lang="tr-TR" sz="1800" dirty="0" smtClean="0"/>
              <a:t>Referans örnek </a:t>
            </a:r>
            <a:r>
              <a:rPr lang="tr-TR" sz="1800" dirty="0" err="1" smtClean="0"/>
              <a:t>grunundaki</a:t>
            </a:r>
            <a:r>
              <a:rPr lang="tr-TR" sz="1800" dirty="0" smtClean="0"/>
              <a:t>  bireylerin bir kısmı  eleme kriterlerine göre grup dışına alınır.</a:t>
            </a:r>
          </a:p>
          <a:p>
            <a:pPr lvl="0"/>
            <a:r>
              <a:rPr lang="tr-TR" sz="1800" dirty="0" smtClean="0"/>
              <a:t>İstenen güven aralığını sağlamak için seçilecek grubun büyüklüğü belirlenir</a:t>
            </a:r>
          </a:p>
          <a:p>
            <a:pPr lvl="0"/>
            <a:r>
              <a:rPr lang="tr-TR" sz="1800" dirty="0" smtClean="0"/>
              <a:t>Bireyler , biyolojik örneklerin standart koşullarda alınması için  hazırlanır. Bu hazırlık süreci, rutin uygulamalarla uyumlu olmalıdır.</a:t>
            </a:r>
          </a:p>
          <a:p>
            <a:pPr lvl="0"/>
            <a:r>
              <a:rPr lang="tr-TR" sz="1800" dirty="0" smtClean="0"/>
              <a:t>Biyolojik materyaller rutin </a:t>
            </a:r>
            <a:r>
              <a:rPr lang="tr-TR" sz="1800" dirty="0" err="1" smtClean="0"/>
              <a:t>uygulamlarla</a:t>
            </a:r>
            <a:r>
              <a:rPr lang="tr-TR" sz="1800" dirty="0" smtClean="0"/>
              <a:t> uyumlu olan standart bir işlem dizisi ile toplanır ve işlenir </a:t>
            </a:r>
          </a:p>
          <a:p>
            <a:pPr lvl="0"/>
            <a:r>
              <a:rPr lang="tr-TR" sz="1800" dirty="0" smtClean="0"/>
              <a:t>Örneklerin rutin uygulamalarla uyumlu olan bir yöntem ile  incelenmesi ile elde edilen ölçüm değerleri toplanır</a:t>
            </a:r>
          </a:p>
          <a:p>
            <a:pPr lvl="0"/>
            <a:r>
              <a:rPr lang="tr-TR" sz="1800" dirty="0" smtClean="0"/>
              <a:t>Verilerin dağılımını görebilmek için bir </a:t>
            </a:r>
            <a:r>
              <a:rPr lang="tr-TR" sz="1800" dirty="0" err="1" smtClean="0"/>
              <a:t>histogram</a:t>
            </a:r>
            <a:r>
              <a:rPr lang="tr-TR" sz="1800" dirty="0" smtClean="0"/>
              <a:t> grafiği  çizilir</a:t>
            </a:r>
          </a:p>
          <a:p>
            <a:pPr lvl="0"/>
            <a:r>
              <a:rPr lang="tr-TR" sz="1800" dirty="0" smtClean="0"/>
              <a:t>Olası veri hataları ve uç değerler belirlenir</a:t>
            </a:r>
          </a:p>
          <a:p>
            <a:pPr lvl="0"/>
            <a:r>
              <a:rPr lang="tr-TR" sz="1800" dirty="0" smtClean="0"/>
              <a:t>Seçilecek bir yöntem ile  referans değerler analiz edilerek  referans limitleri ve referans aralığı belirlenir </a:t>
            </a:r>
          </a:p>
          <a:p>
            <a:pPr lvl="0"/>
            <a:r>
              <a:rPr lang="tr-TR" sz="1800" dirty="0" smtClean="0"/>
              <a:t>Tüm  yapılan işlemler kayda alınır</a:t>
            </a:r>
            <a:endParaRPr lang="tr-TR" sz="1800"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198</TotalTime>
  <Words>1152</Words>
  <Application>Microsoft Office PowerPoint</Application>
  <PresentationFormat>Ekran Gösterisi (4:3)</PresentationFormat>
  <Paragraphs>202</Paragraphs>
  <Slides>24</Slides>
  <Notes>0</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Ofis Teması</vt:lpstr>
      <vt:lpstr>Referans Değerler  (Eski kullanımıyla  Normal Değerler )</vt:lpstr>
      <vt:lpstr>Test sonuçlarının Karşılaştırılması </vt:lpstr>
      <vt:lpstr>Sonuç</vt:lpstr>
      <vt:lpstr>Slayt 4</vt:lpstr>
      <vt:lpstr>Slayt 5</vt:lpstr>
      <vt:lpstr>Eleme Kriterleri</vt:lpstr>
      <vt:lpstr>Slayt 7</vt:lpstr>
      <vt:lpstr>Slayt 8</vt:lpstr>
      <vt:lpstr>Slayt 9</vt:lpstr>
      <vt:lpstr>Eleme Kriterleri</vt:lpstr>
      <vt:lpstr>Etki Olabilecek faktörler (Gruplama gerektirebilir) </vt:lpstr>
      <vt:lpstr>Dikkat gerektiren noktalar</vt:lpstr>
      <vt:lpstr>Slayt 13</vt:lpstr>
      <vt:lpstr>Referans Değerlerin  hesaplanmasında izlenen yol </vt:lpstr>
      <vt:lpstr>Slayt 15</vt:lpstr>
      <vt:lpstr>Slayt 16</vt:lpstr>
      <vt:lpstr>Slayt 17</vt:lpstr>
      <vt:lpstr>Slayt 18</vt:lpstr>
      <vt:lpstr>Kritik Değerler</vt:lpstr>
      <vt:lpstr>Gebelikte görülen temel değişklikler</vt:lpstr>
      <vt:lpstr>Yeni doğan ve çocukluk dönemlerinde </vt:lpstr>
      <vt:lpstr>Eritrosit sayımı, Hemoglobin </vt:lpstr>
      <vt:lpstr>Lökosit sayısı </vt:lpstr>
      <vt:lpstr>Trombosit Sayıları: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user</dc:creator>
  <cp:lastModifiedBy>user</cp:lastModifiedBy>
  <cp:revision>22</cp:revision>
  <dcterms:created xsi:type="dcterms:W3CDTF">2012-10-09T07:41:55Z</dcterms:created>
  <dcterms:modified xsi:type="dcterms:W3CDTF">2015-03-16T13:03:28Z</dcterms:modified>
</cp:coreProperties>
</file>