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AD821-D52D-498D-BDF0-9EDBDF0D723F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9DD02-8DB0-4F1E-9952-C807F407D98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FA401-591B-4331-9FEC-EB03F826BABD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B05C4E-7B92-48ED-82B5-05C9AB54C7FC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B3B79D-586B-47A8-86CC-2D5C6639169A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0BBF16-5571-4DC1-B56B-6717D582FFAC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351B9F-50F2-40BF-A491-3142F13927B7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D0D8A0-4530-40F4-9A13-5340151821ED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61E1F7-39DD-4C2B-BF68-4E8E7B31C80F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31187-21DC-49B5-A286-889F3BE25BA8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CBE000-D301-49C4-8DC7-07D5FA71A2AC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07D16-86A3-479F-93F7-446DFC41BFA0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ÜST EKSTREMİTE ORTEZLERİ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268413"/>
            <a:ext cx="5616575" cy="5040312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smtClean="0">
                <a:solidFill>
                  <a:srgbClr val="00FF00"/>
                </a:solidFill>
                <a:latin typeface="Comic Sans MS" pitchFamily="66" charset="0"/>
              </a:rPr>
              <a:t>	Tetik parmak</a:t>
            </a:r>
            <a:endParaRPr lang="tr-TR" altLang="tr-TR" sz="2400" smtClean="0"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Genellikle başparmak veya diğer parmakların fleksör tendon kılıfı travmasının sonucudur, tendinöz kılıflarda kalınlaşma, hareketin kısıtlanması ve fleksiyonda kilitlenme gelişir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endParaRPr lang="tr-TR" altLang="tr-TR" sz="2400" smtClean="0"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400" smtClean="0">
                <a:latin typeface="Comic Sans MS" pitchFamily="66" charset="0"/>
              </a:rPr>
              <a:t>Etkilenen parmak, proksimal falanks ve MCP eklemi içine alan splint ile immobilize edilir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tr-TR" altLang="tr-TR" sz="3200" smtClean="0">
                <a:latin typeface="Comic Sans MS" panose="030F0702030302020204" pitchFamily="66" charset="0"/>
              </a:rPr>
              <a:t>Dirsek Ortezleri</a:t>
            </a:r>
            <a:r>
              <a:rPr lang="tr-TR" altLang="tr-TR" sz="4000" i="1" smtClean="0">
                <a:latin typeface="Comic Sans MS" panose="030F0702030302020204" pitchFamily="66" charset="0"/>
              </a:rPr>
              <a:t/>
            </a:r>
            <a:br>
              <a:rPr lang="tr-TR" altLang="tr-TR" sz="4000" i="1" smtClean="0">
                <a:latin typeface="Comic Sans MS" panose="030F0702030302020204" pitchFamily="66" charset="0"/>
              </a:rPr>
            </a:br>
            <a:endParaRPr lang="tr-TR" altLang="tr-TR" sz="4000" i="1" smtClean="0">
              <a:latin typeface="Comic Sans MS" panose="030F0702030302020204" pitchFamily="66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229600" cy="4525962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Statik dirsek ortezleri</a:t>
            </a:r>
            <a:r>
              <a:rPr lang="tr-TR" altLang="tr-TR" sz="2800" smtClean="0">
                <a:solidFill>
                  <a:srgbClr val="00FF00"/>
                </a:solidFill>
                <a:latin typeface="Comic Sans MS" pitchFamily="66" charset="0"/>
              </a:rPr>
              <a:t>,</a:t>
            </a:r>
            <a:r>
              <a:rPr lang="tr-TR" altLang="tr-TR" sz="2800" smtClean="0">
                <a:latin typeface="Comic Sans MS" pitchFamily="66" charset="0"/>
              </a:rPr>
              <a:t> dirsek ve çevresindeki kırıklarda kullanılmaktadır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Dirsek ekstensiyon splinti</a:t>
            </a:r>
            <a:r>
              <a:rPr lang="tr-TR" altLang="tr-TR" sz="2800" smtClean="0">
                <a:latin typeface="Comic Sans MS" pitchFamily="66" charset="0"/>
              </a:rPr>
              <a:t> serebral palsili çocukların pozisyonlanmasında yararlı statik bir ortezdir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Uzun kol splinti,</a:t>
            </a:r>
            <a:r>
              <a:rPr lang="tr-TR" altLang="tr-TR" sz="2800" i="1" smtClean="0">
                <a:latin typeface="Comic Sans MS" pitchFamily="66" charset="0"/>
              </a:rPr>
              <a:t> k</a:t>
            </a:r>
            <a:r>
              <a:rPr lang="tr-TR" altLang="tr-TR" sz="2800" smtClean="0">
                <a:latin typeface="Comic Sans MS" pitchFamily="66" charset="0"/>
              </a:rPr>
              <a:t>ubital tünel sendromunda, dirseği 45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fleksiyonda, ön kolu nötralde, el bileğini 0-5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ekstensiyonda tutan ve başparmak ve parmakların serbest olduğu ortezdir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Dirsek Ortezleri</a:t>
            </a:r>
            <a:r>
              <a:rPr lang="tr-TR" altLang="tr-TR" sz="3200" i="1" smtClean="0">
                <a:latin typeface="Comic Sans MS" pitchFamily="66" charset="0"/>
              </a:rPr>
              <a:t/>
            </a:r>
            <a:br>
              <a:rPr lang="tr-TR" altLang="tr-TR" sz="3200" i="1" smtClean="0">
                <a:latin typeface="Comic Sans MS" pitchFamily="66" charset="0"/>
              </a:rPr>
            </a:br>
            <a:endParaRPr lang="tr-TR" altLang="tr-TR" sz="3200" i="1" smtClean="0">
              <a:latin typeface="Comic Sans MS" pitchFamily="66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229600" cy="4525963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Tenisçi dirseği ortezi,</a:t>
            </a:r>
            <a:r>
              <a:rPr lang="tr-TR" altLang="tr-TR" sz="2800" smtClean="0">
                <a:latin typeface="Comic Sans MS" panose="030F0702030302020204" pitchFamily="66" charset="0"/>
              </a:rPr>
              <a:t> sık görülen bir entesopati olan lateral epikondilitte kullanılır, el bileği ektensörlerinin çekmesine karşı destek sağlar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smtClean="0">
                <a:latin typeface="Comic Sans MS" panose="030F0702030302020204" pitchFamily="66" charset="0"/>
              </a:rPr>
              <a:t>		Lateral epikondilin yaklaşık iki parmak distaline yerleştirilir, benzer ortez medial epikondilit için de kullanılabilir</a:t>
            </a:r>
          </a:p>
          <a:p>
            <a:pPr marL="342906" indent="-342906" algn="just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Dinamik dirsek ortezleri,</a:t>
            </a:r>
            <a:r>
              <a:rPr lang="tr-TR" altLang="tr-TR" sz="2800" smtClean="0">
                <a:latin typeface="Comic Sans MS" panose="030F0702030302020204" pitchFamily="66" charset="0"/>
              </a:rPr>
              <a:t> nörolojik hastalıklarda, immobilizasyon veya yanığa bağlı gelişen fleksiyon veya ekstensiyon kontraktürlerinde germe amaçlı kullanılabilir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8686800" cy="5183187"/>
          </a:xfrm>
        </p:spPr>
        <p:txBody>
          <a:bodyPr/>
          <a:lstStyle/>
          <a:p>
            <a:pPr marL="914400" lvl="1" indent="-457200" algn="just">
              <a:lnSpc>
                <a:spcPct val="80000"/>
              </a:lnSpc>
              <a:buFont typeface="Arial" charset="0"/>
              <a:buChar char="•"/>
            </a:pPr>
            <a:r>
              <a:rPr lang="tr-TR" altLang="tr-TR" sz="2400" smtClean="0">
                <a:latin typeface="Comic Sans MS" pitchFamily="66" charset="0"/>
              </a:rPr>
              <a:t>Üst ekstremite pozisyonlanmasında, el bileği hafif ekstansiyon ve nötral pronasyon/supinasyon pozisyonunda immobilize edimelidir </a:t>
            </a:r>
          </a:p>
          <a:p>
            <a:pPr marL="914400" lvl="1" indent="-457200" algn="just">
              <a:lnSpc>
                <a:spcPct val="80000"/>
              </a:lnSpc>
              <a:buFont typeface="Arial" charset="0"/>
              <a:buChar char="•"/>
            </a:pPr>
            <a:r>
              <a:rPr lang="tr-TR" altLang="tr-TR" sz="2400" smtClean="0">
                <a:latin typeface="Comic Sans MS" pitchFamily="66" charset="0"/>
              </a:rPr>
              <a:t>Bu pozisyon elin kavrama yeteneğini artırır, elin yüz ve gövde orta hattına ulaşmasını sağlayarak günlük yaşam aktivitelerinin yapılmasını kolaylaştırır</a:t>
            </a:r>
          </a:p>
          <a:p>
            <a:pPr marL="914400" lvl="1" indent="-457200" algn="just">
              <a:lnSpc>
                <a:spcPct val="80000"/>
              </a:lnSpc>
              <a:buFont typeface="Arial" charset="0"/>
              <a:buChar char="•"/>
            </a:pPr>
            <a:r>
              <a:rPr lang="tr-TR" altLang="tr-TR" sz="2400" smtClean="0">
                <a:latin typeface="Comic Sans MS" pitchFamily="66" charset="0"/>
              </a:rPr>
              <a:t> İnterfalangeal eklemler (IP) ekstensiyonda immobilize edilirken, metakarpofalangeal eklemler (MCP) kollateral ligamanların uzunluğunun sabit tutulabilmesi için fleksiyonda immobilize edilir</a:t>
            </a:r>
          </a:p>
          <a:p>
            <a:pPr marL="914400" lvl="1" indent="-457200" algn="just">
              <a:lnSpc>
                <a:spcPct val="80000"/>
              </a:lnSpc>
              <a:buFont typeface="Arial" charset="0"/>
              <a:buChar char="•"/>
            </a:pPr>
            <a:r>
              <a:rPr lang="tr-TR" altLang="tr-TR" sz="2400" smtClean="0">
                <a:latin typeface="Comic Sans MS" pitchFamily="66" charset="0"/>
              </a:rPr>
              <a:t>Başparmak parmakların aksi istikametinde abduksiyonda pozisyonlanmalıdır</a:t>
            </a:r>
          </a:p>
          <a:p>
            <a:pPr marL="914400" lvl="1" indent="-457200" algn="just">
              <a:lnSpc>
                <a:spcPct val="80000"/>
              </a:lnSpc>
              <a:buFont typeface="Arial" charset="0"/>
              <a:buChar char="•"/>
            </a:pPr>
            <a:r>
              <a:rPr lang="tr-TR" altLang="tr-TR" sz="2400" smtClean="0">
                <a:latin typeface="Comic Sans MS" pitchFamily="66" charset="0"/>
              </a:rPr>
              <a:t>Başparmak ve diğer parmaklar arasında kalan boşluk (“web” aralığı), kaba kavrama ve ince becerilerin yapılabilmesi için maksimumda tutulmalıdır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9600" cy="511175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	Statik el-bilek ortezleri</a:t>
            </a:r>
            <a:r>
              <a:rPr lang="tr-TR" altLang="tr-TR" sz="2800" i="1" smtClean="0">
                <a:latin typeface="Comic Sans MS" pitchFamily="66" charset="0"/>
              </a:rPr>
              <a:t>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En sık karpal tünel sendromunda olmak üzere, el bileği yaralanmaları, tendon onarımları ve artritlerde kullanılır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El bileği 0-20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ekstensiyonda pozisyonlanıp (son yılarda nötral pozisyonda olmasının daha faydalı olduğu gösterilmiş), başparmak ve diğer parmakların tüm hareketine izin verilmelidir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Piyasada karpal tünel sendromu için, el bileğini  ekstensiyonda  tutan  metal barlı, hazır splintler mevcuttur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341438"/>
            <a:ext cx="8229600" cy="4895850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800" smtClean="0">
                <a:latin typeface="Comic Sans MS" pitchFamily="66" charset="0"/>
              </a:rPr>
              <a:t>		Artritik elde ortezler, deformiteleri düzeltmeye yardımcı olarak fonksiyonu artırır, ağrıyı azaltır, eklemleri stabilize eder ve el segmentlerine destek olur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tr-TR" altLang="tr-TR" sz="2800" smtClean="0">
              <a:latin typeface="Comic Sans MS" pitchFamily="66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“Cockup” splinti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800" smtClean="0">
                <a:latin typeface="Comic Sans MS" pitchFamily="66" charset="0"/>
              </a:rPr>
              <a:t>		Romatoid artritte en sık kullanılan el bileği ortezidir, el bileğini 10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-30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ekstansiyonda tutan, MCP eklem fleksiyonu ve başparmak oppozisyonuna izin veren, distal radioulnar eklemi immobilize eden basit statik ortezdir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3562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800" i="1" smtClean="0">
                <a:solidFill>
                  <a:srgbClr val="00FF00"/>
                </a:solidFill>
                <a:latin typeface="Comic Sans MS" pitchFamily="66" charset="0"/>
              </a:rPr>
              <a:t>		İstirahat el-el bileği ortezi</a:t>
            </a:r>
            <a:endParaRPr lang="tr-TR" altLang="tr-TR" sz="2800" smtClean="0"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Akut romatoid artritte ağrıyı azaltmak, zigzag pozisyonunu önleyerek normal anatomik pozisyonda eklemlerin düzenini korumak için kullanılır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2800" smtClean="0">
                <a:latin typeface="Comic Sans MS" pitchFamily="66" charset="0"/>
              </a:rPr>
              <a:t>Volar yüze uygulanır, önkolun 1/3 proksimalinden parmak uçlarına kadar uzanarak, el bileği 20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ekstansiyon ve 5</a:t>
            </a:r>
            <a:r>
              <a:rPr lang="tr-TR" altLang="tr-TR" sz="2800" baseline="30000" smtClean="0">
                <a:latin typeface="Comic Sans MS" pitchFamily="66" charset="0"/>
              </a:rPr>
              <a:t>0</a:t>
            </a:r>
            <a:r>
              <a:rPr lang="tr-TR" altLang="tr-TR" sz="2800" smtClean="0">
                <a:latin typeface="Comic Sans MS" pitchFamily="66" charset="0"/>
              </a:rPr>
              <a:t> ulnar deviasyonda, başparmak abduksiyonda, parmaklar hafif fleksiyon ve radial deviasyonda olmak üzere fonksiyonel pozisyonda, eli pozisyonlar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endParaRPr lang="tr-TR" altLang="tr-TR" sz="28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52513"/>
            <a:ext cx="8229600" cy="5400675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Ulnar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deviasyon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ortezi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err="1" smtClean="0">
                <a:latin typeface="Comic Sans MS" panose="030F0702030302020204" pitchFamily="66" charset="0"/>
              </a:rPr>
              <a:t>Fleksiyonu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kısıtlayarak MCP eklemlerine destek sağlar, parmakları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radiale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doğru çekerek uygun pozisyona yardımcı olur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	Başparmak bandajı (“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spica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” </a:t>
            </a:r>
            <a:r>
              <a:rPr lang="tr-TR" altLang="tr-TR" sz="2800" i="1" dirty="0" err="1" smtClean="0">
                <a:solidFill>
                  <a:srgbClr val="00FF00"/>
                </a:solidFill>
                <a:latin typeface="Comic Sans MS" panose="030F0702030302020204" pitchFamily="66" charset="0"/>
              </a:rPr>
              <a:t>ortezi</a:t>
            </a:r>
            <a:r>
              <a:rPr lang="tr-TR" altLang="tr-TR" sz="2800" i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)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Başparmağı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oppozisyonda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sabitlemek için başparmağın çevresini saran el destekli el-parmak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ortezidir</a:t>
            </a:r>
            <a:endParaRPr lang="tr-TR" altLang="tr-TR" sz="2800" dirty="0" smtClean="0">
              <a:latin typeface="Comic Sans MS" panose="030F0702030302020204" pitchFamily="66" charset="0"/>
            </a:endParaRP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smtClean="0">
                <a:latin typeface="Comic Sans MS" panose="030F0702030302020204" pitchFamily="66" charset="0"/>
              </a:rPr>
              <a:t>El veya ön kola uzanarak başparmak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karpometakarpal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(CMC) ekleme veya MCP eklemlere destek sağlar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dirty="0" err="1" smtClean="0">
                <a:latin typeface="Comic Sans MS" panose="030F0702030302020204" pitchFamily="66" charset="0"/>
              </a:rPr>
              <a:t>Osteoartrit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romatoid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artrit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, “de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Quervain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”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tenosinovitinde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ve birinci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metakarp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kırığında kullanılır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tr-TR" altLang="tr-TR" sz="3200" smtClean="0">
                <a:latin typeface="Comic Sans MS" pitchFamily="66" charset="0"/>
              </a:rPr>
              <a:t>El-El Bileği ve Parmak Ortezleri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5473700"/>
          </a:xfrm>
        </p:spPr>
        <p:txBody>
          <a:bodyPr rtlCol="0">
            <a:normAutofit/>
          </a:bodyPr>
          <a:lstStyle/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Uzun dorsal başparmak splinti</a:t>
            </a:r>
            <a:r>
              <a:rPr lang="tr-TR" altLang="tr-TR" sz="280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smtClean="0">
                <a:latin typeface="Comic Sans MS" panose="030F0702030302020204" pitchFamily="66" charset="0"/>
              </a:rPr>
              <a:t>Birinci metakarpal adduksiyon, CMC eklemde subluksasyon, MCP eklemde hiperekstensiyon ve IP eklemde hiperfleksiyon ile ortaya çıkan başparmak kuğu boynu deformitesinde yararlıdır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Kısa başparmak bandajı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smtClean="0">
                <a:latin typeface="Comic Sans MS" panose="030F0702030302020204" pitchFamily="66" charset="0"/>
              </a:rPr>
              <a:t>Düğme iliği deformitesinde kullanılır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Yüzük splint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smtClean="0">
                <a:latin typeface="Comic Sans MS" panose="030F0702030302020204" pitchFamily="66" charset="0"/>
              </a:rPr>
              <a:t>Proksimal interfalangeal (PIP) eklemlerdeki kuğu boynu deformitesinde kullanılır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tr-TR" altLang="tr-TR" sz="2800" i="1" smtClean="0">
                <a:solidFill>
                  <a:srgbClr val="00FF00"/>
                </a:solidFill>
                <a:latin typeface="Comic Sans MS" panose="030F0702030302020204" pitchFamily="66" charset="0"/>
              </a:rPr>
              <a:t>	Parmak splinti</a:t>
            </a:r>
            <a:r>
              <a:rPr lang="tr-TR" altLang="tr-TR" sz="2800" smtClean="0">
                <a:solidFill>
                  <a:srgbClr val="00FF00"/>
                </a:solidFill>
                <a:latin typeface="Comic Sans MS" panose="030F0702030302020204" pitchFamily="66" charset="0"/>
              </a:rPr>
              <a:t> </a:t>
            </a:r>
          </a:p>
          <a:p>
            <a:pPr marL="342906" indent="-342906" algn="just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tr-TR" altLang="tr-TR" sz="2800" smtClean="0">
                <a:latin typeface="Comic Sans MS" panose="030F0702030302020204" pitchFamily="66" charset="0"/>
              </a:rPr>
              <a:t>Düğme iliği deformitesinde üç nokta prensibi ile destek sağlar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PresentationFormat>Ekran Gösterisi (4:3)</PresentationFormat>
  <Paragraphs>59</Paragraphs>
  <Slides>10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ÜST EKSTREMİTE ORTEZLERİ</vt:lpstr>
      <vt:lpstr>Dirsek Ortezleri </vt:lpstr>
      <vt:lpstr>Dirsek Ortezleri 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  <vt:lpstr>El-El Bileği ve Parmak Ortezleri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ORTEZLERİ</dc:title>
  <dc:creator>fztmerve</dc:creator>
  <cp:lastModifiedBy>fztmerve</cp:lastModifiedBy>
  <cp:revision>1</cp:revision>
  <dcterms:created xsi:type="dcterms:W3CDTF">2019-06-27T11:24:01Z</dcterms:created>
  <dcterms:modified xsi:type="dcterms:W3CDTF">2019-06-27T11:30:30Z</dcterms:modified>
</cp:coreProperties>
</file>