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2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EAD821-D52D-498D-BDF0-9EDBDF0D723F}" type="datetimeFigureOut">
              <a:rPr lang="tr-TR" smtClean="0"/>
              <a:t>27.06.2019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F9DD02-8DB0-4F1E-9952-C807F407D98B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DBFA401-591B-4331-9FEC-EB03F826BABD}" type="slidenum">
              <a:rPr lang="tr-TR" altLang="tr-TR"/>
              <a:pPr/>
              <a:t>2</a:t>
            </a:fld>
            <a:endParaRPr lang="tr-TR" altLang="tr-TR"/>
          </a:p>
        </p:txBody>
      </p:sp>
      <p:sp>
        <p:nvSpPr>
          <p:cNvPr id="6553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tr-TR" altLang="tr-TR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2B05C4E-7B92-48ED-82B5-05C9AB54C7FC}" type="slidenum">
              <a:rPr lang="tr-TR" altLang="tr-TR"/>
              <a:pPr/>
              <a:t>3</a:t>
            </a:fld>
            <a:endParaRPr lang="tr-TR" altLang="tr-TR"/>
          </a:p>
        </p:txBody>
      </p:sp>
      <p:sp>
        <p:nvSpPr>
          <p:cNvPr id="6963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tr-TR" altLang="tr-TR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2B3B79D-586B-47A8-86CC-2D5C6639169A}" type="slidenum">
              <a:rPr lang="tr-TR" altLang="tr-TR"/>
              <a:pPr/>
              <a:t>4</a:t>
            </a:fld>
            <a:endParaRPr lang="tr-TR" altLang="tr-TR"/>
          </a:p>
        </p:txBody>
      </p:sp>
      <p:sp>
        <p:nvSpPr>
          <p:cNvPr id="7577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tr-TR" altLang="tr-TR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10BBF16-5571-4DC1-B56B-6717D582FFAC}" type="slidenum">
              <a:rPr lang="tr-TR" altLang="tr-TR"/>
              <a:pPr/>
              <a:t>5</a:t>
            </a:fld>
            <a:endParaRPr lang="tr-TR" altLang="tr-TR"/>
          </a:p>
        </p:txBody>
      </p:sp>
      <p:sp>
        <p:nvSpPr>
          <p:cNvPr id="8397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tr-TR" altLang="tr-TR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5351B9F-50F2-40BF-A491-3142F13927B7}" type="slidenum">
              <a:rPr lang="tr-TR" altLang="tr-TR"/>
              <a:pPr/>
              <a:t>6</a:t>
            </a:fld>
            <a:endParaRPr lang="tr-TR" altLang="tr-TR"/>
          </a:p>
        </p:txBody>
      </p:sp>
      <p:sp>
        <p:nvSpPr>
          <p:cNvPr id="9011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tr-TR" altLang="tr-TR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FD0D8A0-4530-40F4-9A13-5340151821ED}" type="slidenum">
              <a:rPr lang="tr-TR" altLang="tr-TR"/>
              <a:pPr/>
              <a:t>7</a:t>
            </a:fld>
            <a:endParaRPr lang="tr-TR" altLang="tr-TR"/>
          </a:p>
        </p:txBody>
      </p:sp>
      <p:sp>
        <p:nvSpPr>
          <p:cNvPr id="9625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tr-TR" altLang="tr-TR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461E1F7-39DD-4C2B-BF68-4E8E7B31C80F}" type="slidenum">
              <a:rPr lang="tr-TR" altLang="tr-TR"/>
              <a:pPr/>
              <a:t>8</a:t>
            </a:fld>
            <a:endParaRPr lang="tr-TR" altLang="tr-TR"/>
          </a:p>
        </p:txBody>
      </p:sp>
      <p:sp>
        <p:nvSpPr>
          <p:cNvPr id="10035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tr-TR" altLang="tr-TR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6131187-21DC-49B5-A286-889F3BE25BA8}" type="slidenum">
              <a:rPr lang="tr-TR" altLang="tr-TR"/>
              <a:pPr/>
              <a:t>9</a:t>
            </a:fld>
            <a:endParaRPr lang="tr-TR" altLang="tr-TR"/>
          </a:p>
        </p:txBody>
      </p:sp>
      <p:sp>
        <p:nvSpPr>
          <p:cNvPr id="10649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5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tr-TR" altLang="tr-TR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2CBE000-D301-49C4-8DC7-07D5FA71A2AC}" type="slidenum">
              <a:rPr lang="tr-TR" altLang="tr-TR"/>
              <a:pPr/>
              <a:t>10</a:t>
            </a:fld>
            <a:endParaRPr lang="tr-TR" altLang="tr-TR"/>
          </a:p>
        </p:txBody>
      </p:sp>
      <p:sp>
        <p:nvSpPr>
          <p:cNvPr id="11673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67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tr-TR" altLang="tr-T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27.06.2019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27.06.2019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27.06.2019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Başlık, Metin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307D16-86A3-479F-93F7-446DFC41BFA0}" type="slidenum">
              <a:rPr lang="tr-TR" altLang="tr-TR"/>
              <a:pPr/>
              <a:t>‹#›</a:t>
            </a:fld>
            <a:endParaRPr lang="tr-TR" alt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27.06.2019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27.06.2019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27.06.2019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27.06.2019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27.06.2019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27.06.2019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27.06.2019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27.06.2019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27.06.2019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ÜST EKSTREMİTE ORTEZLERİ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sz="3200" smtClean="0">
                <a:latin typeface="Comic Sans MS" pitchFamily="66" charset="0"/>
              </a:rPr>
              <a:t>El-El Bileği ve Parmak Ortezleri</a:t>
            </a:r>
          </a:p>
        </p:txBody>
      </p:sp>
      <p:sp>
        <p:nvSpPr>
          <p:cNvPr id="1157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79388" y="1268413"/>
            <a:ext cx="5616575" cy="5040312"/>
          </a:xfrm>
        </p:spPr>
        <p:txBody>
          <a:bodyPr/>
          <a:lstStyle/>
          <a:p>
            <a:pPr algn="just">
              <a:lnSpc>
                <a:spcPct val="90000"/>
              </a:lnSpc>
              <a:buFont typeface="Wingdings" pitchFamily="2" charset="2"/>
              <a:buNone/>
            </a:pPr>
            <a:r>
              <a:rPr lang="tr-TR" altLang="tr-TR" sz="2400" smtClean="0">
                <a:solidFill>
                  <a:srgbClr val="00FF00"/>
                </a:solidFill>
                <a:latin typeface="Comic Sans MS" pitchFamily="66" charset="0"/>
              </a:rPr>
              <a:t>	Tetik parmak</a:t>
            </a:r>
            <a:endParaRPr lang="tr-TR" altLang="tr-TR" sz="2400" smtClean="0">
              <a:latin typeface="Comic Sans MS" pitchFamily="66" charset="0"/>
            </a:endParaRPr>
          </a:p>
          <a:p>
            <a:pPr algn="just">
              <a:lnSpc>
                <a:spcPct val="90000"/>
              </a:lnSpc>
              <a:buFont typeface="Wingdings" pitchFamily="2" charset="2"/>
              <a:buChar char="v"/>
            </a:pPr>
            <a:r>
              <a:rPr lang="tr-TR" altLang="tr-TR" sz="2400" smtClean="0">
                <a:latin typeface="Comic Sans MS" pitchFamily="66" charset="0"/>
              </a:rPr>
              <a:t>Genellikle başparmak veya diğer parmakların fleksör tendon kılıfı travmasının sonucudur, tendinöz kılıflarda kalınlaşma, hareketin kısıtlanması ve fleksiyonda kilitlenme gelişir</a:t>
            </a:r>
          </a:p>
          <a:p>
            <a:pPr algn="just">
              <a:lnSpc>
                <a:spcPct val="90000"/>
              </a:lnSpc>
              <a:buFont typeface="Wingdings" pitchFamily="2" charset="2"/>
              <a:buChar char="v"/>
            </a:pPr>
            <a:endParaRPr lang="tr-TR" altLang="tr-TR" sz="2400" smtClean="0">
              <a:latin typeface="Comic Sans MS" pitchFamily="66" charset="0"/>
            </a:endParaRPr>
          </a:p>
          <a:p>
            <a:pPr algn="just">
              <a:lnSpc>
                <a:spcPct val="90000"/>
              </a:lnSpc>
              <a:buFont typeface="Wingdings" pitchFamily="2" charset="2"/>
              <a:buChar char="v"/>
            </a:pPr>
            <a:r>
              <a:rPr lang="tr-TR" altLang="tr-TR" sz="2400" smtClean="0">
                <a:latin typeface="Comic Sans MS" pitchFamily="66" charset="0"/>
              </a:rPr>
              <a:t>Etkilenen parmak, proksimal falanks ve MCP eklemi içine alan splint ile immobilize edilir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04813"/>
            <a:ext cx="8229600" cy="1143000"/>
          </a:xfrm>
        </p:spPr>
        <p:txBody>
          <a:bodyPr rtlCol="0">
            <a:normAutofit fontScale="90000"/>
          </a:bodyPr>
          <a:lstStyle/>
          <a:p>
            <a:pPr defTabSz="457207" fontAlgn="auto">
              <a:spcAft>
                <a:spcPts val="0"/>
              </a:spcAft>
              <a:defRPr/>
            </a:pPr>
            <a:r>
              <a:rPr lang="tr-TR" altLang="tr-TR" sz="3200" smtClean="0">
                <a:latin typeface="Comic Sans MS" panose="030F0702030302020204" pitchFamily="66" charset="0"/>
              </a:rPr>
              <a:t>Dirsek Ortezleri</a:t>
            </a:r>
            <a:r>
              <a:rPr lang="tr-TR" altLang="tr-TR" sz="4000" i="1" smtClean="0">
                <a:latin typeface="Comic Sans MS" panose="030F0702030302020204" pitchFamily="66" charset="0"/>
              </a:rPr>
              <a:t/>
            </a:r>
            <a:br>
              <a:rPr lang="tr-TR" altLang="tr-TR" sz="4000" i="1" smtClean="0">
                <a:latin typeface="Comic Sans MS" panose="030F0702030302020204" pitchFamily="66" charset="0"/>
              </a:rPr>
            </a:br>
            <a:endParaRPr lang="tr-TR" altLang="tr-TR" sz="4000" i="1" smtClean="0">
              <a:latin typeface="Comic Sans MS" panose="030F0702030302020204" pitchFamily="66" charset="0"/>
            </a:endParaRPr>
          </a:p>
        </p:txBody>
      </p:sp>
      <p:sp>
        <p:nvSpPr>
          <p:cNvPr id="64515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1341438"/>
            <a:ext cx="8229600" cy="4525962"/>
          </a:xfrm>
        </p:spPr>
        <p:txBody>
          <a:bodyPr/>
          <a:lstStyle/>
          <a:p>
            <a:pPr algn="just">
              <a:lnSpc>
                <a:spcPct val="90000"/>
              </a:lnSpc>
              <a:buFont typeface="Wingdings" pitchFamily="2" charset="2"/>
              <a:buChar char="§"/>
            </a:pPr>
            <a:r>
              <a:rPr lang="tr-TR" altLang="tr-TR" sz="2800" i="1" smtClean="0">
                <a:solidFill>
                  <a:srgbClr val="00FF00"/>
                </a:solidFill>
                <a:latin typeface="Comic Sans MS" pitchFamily="66" charset="0"/>
              </a:rPr>
              <a:t>Statik dirsek ortezleri</a:t>
            </a:r>
            <a:r>
              <a:rPr lang="tr-TR" altLang="tr-TR" sz="2800" smtClean="0">
                <a:solidFill>
                  <a:srgbClr val="00FF00"/>
                </a:solidFill>
                <a:latin typeface="Comic Sans MS" pitchFamily="66" charset="0"/>
              </a:rPr>
              <a:t>,</a:t>
            </a:r>
            <a:r>
              <a:rPr lang="tr-TR" altLang="tr-TR" sz="2800" smtClean="0">
                <a:latin typeface="Comic Sans MS" pitchFamily="66" charset="0"/>
              </a:rPr>
              <a:t> dirsek ve çevresindeki kırıklarda kullanılmaktadır</a:t>
            </a:r>
          </a:p>
          <a:p>
            <a:pPr algn="just">
              <a:lnSpc>
                <a:spcPct val="90000"/>
              </a:lnSpc>
              <a:buFont typeface="Wingdings" pitchFamily="2" charset="2"/>
              <a:buChar char="§"/>
            </a:pPr>
            <a:r>
              <a:rPr lang="tr-TR" altLang="tr-TR" sz="2800" i="1" smtClean="0">
                <a:solidFill>
                  <a:srgbClr val="00FF00"/>
                </a:solidFill>
                <a:latin typeface="Comic Sans MS" pitchFamily="66" charset="0"/>
              </a:rPr>
              <a:t>Dirsek ekstensiyon splinti</a:t>
            </a:r>
            <a:r>
              <a:rPr lang="tr-TR" altLang="tr-TR" sz="2800" smtClean="0">
                <a:latin typeface="Comic Sans MS" pitchFamily="66" charset="0"/>
              </a:rPr>
              <a:t> serebral palsili çocukların pozisyonlanmasında yararlı statik bir ortezdir </a:t>
            </a:r>
          </a:p>
          <a:p>
            <a:pPr algn="just">
              <a:lnSpc>
                <a:spcPct val="90000"/>
              </a:lnSpc>
              <a:buFont typeface="Wingdings" pitchFamily="2" charset="2"/>
              <a:buChar char="§"/>
            </a:pPr>
            <a:r>
              <a:rPr lang="tr-TR" altLang="tr-TR" sz="2800" i="1" smtClean="0">
                <a:solidFill>
                  <a:srgbClr val="00FF00"/>
                </a:solidFill>
                <a:latin typeface="Comic Sans MS" pitchFamily="66" charset="0"/>
              </a:rPr>
              <a:t>Uzun kol splinti,</a:t>
            </a:r>
            <a:r>
              <a:rPr lang="tr-TR" altLang="tr-TR" sz="2800" i="1" smtClean="0">
                <a:latin typeface="Comic Sans MS" pitchFamily="66" charset="0"/>
              </a:rPr>
              <a:t> k</a:t>
            </a:r>
            <a:r>
              <a:rPr lang="tr-TR" altLang="tr-TR" sz="2800" smtClean="0">
                <a:latin typeface="Comic Sans MS" pitchFamily="66" charset="0"/>
              </a:rPr>
              <a:t>ubital tünel sendromunda, dirseği 45</a:t>
            </a:r>
            <a:r>
              <a:rPr lang="tr-TR" altLang="tr-TR" sz="2800" baseline="30000" smtClean="0">
                <a:latin typeface="Comic Sans MS" pitchFamily="66" charset="0"/>
              </a:rPr>
              <a:t>0</a:t>
            </a:r>
            <a:r>
              <a:rPr lang="tr-TR" altLang="tr-TR" sz="2800" smtClean="0">
                <a:latin typeface="Comic Sans MS" pitchFamily="66" charset="0"/>
              </a:rPr>
              <a:t> fleksiyonda, ön kolu nötralde, el bileğini 0-5</a:t>
            </a:r>
            <a:r>
              <a:rPr lang="tr-TR" altLang="tr-TR" sz="2800" baseline="30000" smtClean="0">
                <a:latin typeface="Comic Sans MS" pitchFamily="66" charset="0"/>
              </a:rPr>
              <a:t>0</a:t>
            </a:r>
            <a:r>
              <a:rPr lang="tr-TR" altLang="tr-TR" sz="2800" smtClean="0">
                <a:latin typeface="Comic Sans MS" pitchFamily="66" charset="0"/>
              </a:rPr>
              <a:t> ekstensiyonda tutan ve başparmak ve parmakların serbest olduğu ortezdir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29600" cy="1143000"/>
          </a:xfrm>
        </p:spPr>
        <p:txBody>
          <a:bodyPr/>
          <a:lstStyle/>
          <a:p>
            <a:r>
              <a:rPr lang="tr-TR" altLang="tr-TR" sz="3200" smtClean="0">
                <a:latin typeface="Comic Sans MS" pitchFamily="66" charset="0"/>
              </a:rPr>
              <a:t>Dirsek Ortezleri</a:t>
            </a:r>
            <a:r>
              <a:rPr lang="tr-TR" altLang="tr-TR" sz="3200" i="1" smtClean="0">
                <a:latin typeface="Comic Sans MS" pitchFamily="66" charset="0"/>
              </a:rPr>
              <a:t/>
            </a:r>
            <a:br>
              <a:rPr lang="tr-TR" altLang="tr-TR" sz="3200" i="1" smtClean="0">
                <a:latin typeface="Comic Sans MS" pitchFamily="66" charset="0"/>
              </a:rPr>
            </a:br>
            <a:endParaRPr lang="tr-TR" altLang="tr-TR" sz="3200" i="1" smtClean="0">
              <a:latin typeface="Comic Sans MS" pitchFamily="66" charset="0"/>
            </a:endParaRPr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1196975"/>
            <a:ext cx="8229600" cy="4525963"/>
          </a:xfrm>
        </p:spPr>
        <p:txBody>
          <a:bodyPr rtlCol="0">
            <a:normAutofit/>
          </a:bodyPr>
          <a:lstStyle/>
          <a:p>
            <a:pPr marL="342906" indent="-342906" algn="just" defTabSz="457207" fontAlgn="auto">
              <a:lnSpc>
                <a:spcPct val="90000"/>
              </a:lnSpc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" panose="05000000000000000000" pitchFamily="2" charset="2"/>
              <a:buChar char="Ø"/>
              <a:defRPr/>
            </a:pPr>
            <a:r>
              <a:rPr lang="tr-TR" altLang="tr-TR" sz="2800" i="1" smtClean="0">
                <a:solidFill>
                  <a:srgbClr val="00FF00"/>
                </a:solidFill>
                <a:latin typeface="Comic Sans MS" panose="030F0702030302020204" pitchFamily="66" charset="0"/>
              </a:rPr>
              <a:t>Tenisçi dirseği ortezi,</a:t>
            </a:r>
            <a:r>
              <a:rPr lang="tr-TR" altLang="tr-TR" sz="2800" smtClean="0">
                <a:latin typeface="Comic Sans MS" panose="030F0702030302020204" pitchFamily="66" charset="0"/>
              </a:rPr>
              <a:t> sık görülen bir entesopati olan lateral epikondilitte kullanılır, el bileği ektensörlerinin çekmesine karşı destek sağlar</a:t>
            </a:r>
          </a:p>
          <a:p>
            <a:pPr marL="342906" indent="-342906" algn="just" defTabSz="457207" fontAlgn="auto">
              <a:lnSpc>
                <a:spcPct val="90000"/>
              </a:lnSpc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" panose="05000000000000000000" pitchFamily="2" charset="2"/>
              <a:buNone/>
              <a:defRPr/>
            </a:pPr>
            <a:r>
              <a:rPr lang="tr-TR" altLang="tr-TR" sz="2800" smtClean="0">
                <a:latin typeface="Comic Sans MS" panose="030F0702030302020204" pitchFamily="66" charset="0"/>
              </a:rPr>
              <a:t>		Lateral epikondilin yaklaşık iki parmak distaline yerleştirilir, benzer ortez medial epikondilit için de kullanılabilir</a:t>
            </a:r>
          </a:p>
          <a:p>
            <a:pPr marL="342906" indent="-342906" algn="just" defTabSz="457207" fontAlgn="auto">
              <a:lnSpc>
                <a:spcPct val="90000"/>
              </a:lnSpc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" panose="05000000000000000000" pitchFamily="2" charset="2"/>
              <a:buChar char="Ø"/>
              <a:defRPr/>
            </a:pPr>
            <a:r>
              <a:rPr lang="tr-TR" altLang="tr-TR" sz="2800" i="1" smtClean="0">
                <a:solidFill>
                  <a:srgbClr val="00FF00"/>
                </a:solidFill>
                <a:latin typeface="Comic Sans MS" panose="030F0702030302020204" pitchFamily="66" charset="0"/>
              </a:rPr>
              <a:t>Dinamik dirsek ortezleri,</a:t>
            </a:r>
            <a:r>
              <a:rPr lang="tr-TR" altLang="tr-TR" sz="2800" smtClean="0">
                <a:latin typeface="Comic Sans MS" panose="030F0702030302020204" pitchFamily="66" charset="0"/>
              </a:rPr>
              <a:t> nörolojik hastalıklarda, immobilizasyon veya yanığa bağlı gelişen fleksiyon veya ekstensiyon kontraktürlerinde germe amaçlı kullanılabilir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1143000"/>
          </a:xfrm>
        </p:spPr>
        <p:txBody>
          <a:bodyPr/>
          <a:lstStyle/>
          <a:p>
            <a:r>
              <a:rPr lang="tr-TR" altLang="tr-TR" sz="3200" smtClean="0">
                <a:latin typeface="Comic Sans MS" pitchFamily="66" charset="0"/>
              </a:rPr>
              <a:t>El-El Bileği ve Parmak Ortezleri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idx="1"/>
          </p:nvPr>
        </p:nvSpPr>
        <p:spPr>
          <a:xfrm>
            <a:off x="0" y="1341438"/>
            <a:ext cx="8686800" cy="5183187"/>
          </a:xfrm>
        </p:spPr>
        <p:txBody>
          <a:bodyPr/>
          <a:lstStyle/>
          <a:p>
            <a:pPr marL="914400" lvl="1" indent="-457200" algn="just">
              <a:lnSpc>
                <a:spcPct val="80000"/>
              </a:lnSpc>
              <a:buFont typeface="Arial" charset="0"/>
              <a:buChar char="•"/>
            </a:pPr>
            <a:r>
              <a:rPr lang="tr-TR" altLang="tr-TR" sz="2400" smtClean="0">
                <a:latin typeface="Comic Sans MS" pitchFamily="66" charset="0"/>
              </a:rPr>
              <a:t>Üst ekstremite pozisyonlanmasında, el bileği hafif ekstansiyon ve nötral pronasyon/supinasyon pozisyonunda immobilize edimelidir </a:t>
            </a:r>
          </a:p>
          <a:p>
            <a:pPr marL="914400" lvl="1" indent="-457200" algn="just">
              <a:lnSpc>
                <a:spcPct val="80000"/>
              </a:lnSpc>
              <a:buFont typeface="Arial" charset="0"/>
              <a:buChar char="•"/>
            </a:pPr>
            <a:r>
              <a:rPr lang="tr-TR" altLang="tr-TR" sz="2400" smtClean="0">
                <a:latin typeface="Comic Sans MS" pitchFamily="66" charset="0"/>
              </a:rPr>
              <a:t>Bu pozisyon elin kavrama yeteneğini artırır, elin yüz ve gövde orta hattına ulaşmasını sağlayarak günlük yaşam aktivitelerinin yapılmasını kolaylaştırır</a:t>
            </a:r>
          </a:p>
          <a:p>
            <a:pPr marL="914400" lvl="1" indent="-457200" algn="just">
              <a:lnSpc>
                <a:spcPct val="80000"/>
              </a:lnSpc>
              <a:buFont typeface="Arial" charset="0"/>
              <a:buChar char="•"/>
            </a:pPr>
            <a:r>
              <a:rPr lang="tr-TR" altLang="tr-TR" sz="2400" smtClean="0">
                <a:latin typeface="Comic Sans MS" pitchFamily="66" charset="0"/>
              </a:rPr>
              <a:t> İnterfalangeal eklemler (IP) ekstensiyonda immobilize edilirken, metakarpofalangeal eklemler (MCP) kollateral ligamanların uzunluğunun sabit tutulabilmesi için fleksiyonda immobilize edilir</a:t>
            </a:r>
          </a:p>
          <a:p>
            <a:pPr marL="914400" lvl="1" indent="-457200" algn="just">
              <a:lnSpc>
                <a:spcPct val="80000"/>
              </a:lnSpc>
              <a:buFont typeface="Arial" charset="0"/>
              <a:buChar char="•"/>
            </a:pPr>
            <a:r>
              <a:rPr lang="tr-TR" altLang="tr-TR" sz="2400" smtClean="0">
                <a:latin typeface="Comic Sans MS" pitchFamily="66" charset="0"/>
              </a:rPr>
              <a:t>Başparmak parmakların aksi istikametinde abduksiyonda pozisyonlanmalıdır</a:t>
            </a:r>
          </a:p>
          <a:p>
            <a:pPr marL="914400" lvl="1" indent="-457200" algn="just">
              <a:lnSpc>
                <a:spcPct val="80000"/>
              </a:lnSpc>
              <a:buFont typeface="Arial" charset="0"/>
              <a:buChar char="•"/>
            </a:pPr>
            <a:r>
              <a:rPr lang="tr-TR" altLang="tr-TR" sz="2400" smtClean="0">
                <a:latin typeface="Comic Sans MS" pitchFamily="66" charset="0"/>
              </a:rPr>
              <a:t>Başparmak ve diğer parmaklar arasında kalan boşluk (“web” aralığı), kaba kavrama ve ince becerilerin yapılabilmesi için maksimumda tutulmalıdır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sz="3200" smtClean="0">
                <a:latin typeface="Comic Sans MS" pitchFamily="66" charset="0"/>
              </a:rPr>
              <a:t>El-El Bileği ve Parmak Ortezleri</a:t>
            </a:r>
          </a:p>
        </p:txBody>
      </p:sp>
      <p:sp>
        <p:nvSpPr>
          <p:cNvPr id="82947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341438"/>
            <a:ext cx="8229600" cy="5111750"/>
          </a:xfrm>
        </p:spPr>
        <p:txBody>
          <a:bodyPr/>
          <a:lstStyle/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tr-TR" altLang="tr-TR" sz="2800" i="1" smtClean="0">
                <a:solidFill>
                  <a:srgbClr val="00FF00"/>
                </a:solidFill>
                <a:latin typeface="Comic Sans MS" pitchFamily="66" charset="0"/>
              </a:rPr>
              <a:t>	Statik el-bilek ortezleri</a:t>
            </a:r>
            <a:r>
              <a:rPr lang="tr-TR" altLang="tr-TR" sz="2800" i="1" smtClean="0">
                <a:latin typeface="Comic Sans MS" pitchFamily="66" charset="0"/>
              </a:rPr>
              <a:t> </a:t>
            </a:r>
          </a:p>
          <a:p>
            <a:pPr algn="just">
              <a:lnSpc>
                <a:spcPct val="80000"/>
              </a:lnSpc>
              <a:buFont typeface="Wingdings" pitchFamily="2" charset="2"/>
              <a:buChar char="v"/>
            </a:pPr>
            <a:r>
              <a:rPr lang="tr-TR" altLang="tr-TR" sz="2800" smtClean="0">
                <a:latin typeface="Comic Sans MS" pitchFamily="66" charset="0"/>
              </a:rPr>
              <a:t>En sık karpal tünel sendromunda olmak üzere, el bileği yaralanmaları, tendon onarımları ve artritlerde kullanılır</a:t>
            </a:r>
          </a:p>
          <a:p>
            <a:pPr algn="just">
              <a:lnSpc>
                <a:spcPct val="80000"/>
              </a:lnSpc>
              <a:buFont typeface="Wingdings" pitchFamily="2" charset="2"/>
              <a:buChar char="v"/>
            </a:pPr>
            <a:r>
              <a:rPr lang="tr-TR" altLang="tr-TR" sz="2800" smtClean="0">
                <a:latin typeface="Comic Sans MS" pitchFamily="66" charset="0"/>
              </a:rPr>
              <a:t>El bileği 0-20</a:t>
            </a:r>
            <a:r>
              <a:rPr lang="tr-TR" altLang="tr-TR" sz="2800" baseline="30000" smtClean="0">
                <a:latin typeface="Comic Sans MS" pitchFamily="66" charset="0"/>
              </a:rPr>
              <a:t>0</a:t>
            </a:r>
            <a:r>
              <a:rPr lang="tr-TR" altLang="tr-TR" sz="2800" smtClean="0">
                <a:latin typeface="Comic Sans MS" pitchFamily="66" charset="0"/>
              </a:rPr>
              <a:t> ekstensiyonda pozisyonlanıp (son yılarda nötral pozisyonda olmasının daha faydalı olduğu gösterilmiş), başparmak ve diğer parmakların tüm hareketine izin verilmelidir</a:t>
            </a:r>
          </a:p>
          <a:p>
            <a:pPr algn="just">
              <a:lnSpc>
                <a:spcPct val="80000"/>
              </a:lnSpc>
              <a:buFont typeface="Wingdings" pitchFamily="2" charset="2"/>
              <a:buChar char="v"/>
            </a:pPr>
            <a:r>
              <a:rPr lang="tr-TR" altLang="tr-TR" sz="2800" smtClean="0">
                <a:latin typeface="Comic Sans MS" pitchFamily="66" charset="0"/>
              </a:rPr>
              <a:t>Piyasada karpal tünel sendromu için, el bileğini  ekstensiyonda  tutan  metal barlı, hazır splintler mevcuttur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88913"/>
            <a:ext cx="8229600" cy="1143000"/>
          </a:xfrm>
        </p:spPr>
        <p:txBody>
          <a:bodyPr/>
          <a:lstStyle/>
          <a:p>
            <a:r>
              <a:rPr lang="tr-TR" altLang="tr-TR" sz="3200" smtClean="0">
                <a:latin typeface="Comic Sans MS" pitchFamily="66" charset="0"/>
              </a:rPr>
              <a:t>El-El Bileği ve Parmak Ortezleri</a:t>
            </a:r>
          </a:p>
        </p:txBody>
      </p:sp>
      <p:sp>
        <p:nvSpPr>
          <p:cNvPr id="89091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1341438"/>
            <a:ext cx="8229600" cy="4895850"/>
          </a:xfrm>
        </p:spPr>
        <p:txBody>
          <a:bodyPr/>
          <a:lstStyle/>
          <a:p>
            <a:pPr algn="just">
              <a:lnSpc>
                <a:spcPct val="80000"/>
              </a:lnSpc>
              <a:buFont typeface="Wingdings" pitchFamily="2" charset="2"/>
              <a:buNone/>
            </a:pPr>
            <a:r>
              <a:rPr lang="tr-TR" altLang="tr-TR" sz="2800" smtClean="0">
                <a:latin typeface="Comic Sans MS" pitchFamily="66" charset="0"/>
              </a:rPr>
              <a:t>		Artritik elde ortezler, deformiteleri düzeltmeye yardımcı olarak fonksiyonu artırır, ağrıyı azaltır, eklemleri stabilize eder ve el segmentlerine destek olur</a:t>
            </a:r>
          </a:p>
          <a:p>
            <a:pPr algn="just">
              <a:lnSpc>
                <a:spcPct val="80000"/>
              </a:lnSpc>
              <a:buFont typeface="Wingdings" pitchFamily="2" charset="2"/>
              <a:buNone/>
            </a:pPr>
            <a:endParaRPr lang="tr-TR" altLang="tr-TR" sz="2800" smtClean="0">
              <a:latin typeface="Comic Sans MS" pitchFamily="66" charset="0"/>
            </a:endParaRPr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tr-TR" altLang="tr-TR" sz="2800" i="1" smtClean="0">
                <a:solidFill>
                  <a:srgbClr val="00FF00"/>
                </a:solidFill>
                <a:latin typeface="Comic Sans MS" pitchFamily="66" charset="0"/>
              </a:rPr>
              <a:t>“Cockup” splinti</a:t>
            </a:r>
          </a:p>
          <a:p>
            <a:pPr algn="just">
              <a:lnSpc>
                <a:spcPct val="80000"/>
              </a:lnSpc>
              <a:buFont typeface="Wingdings" pitchFamily="2" charset="2"/>
              <a:buNone/>
            </a:pPr>
            <a:r>
              <a:rPr lang="tr-TR" altLang="tr-TR" sz="2800" smtClean="0">
                <a:latin typeface="Comic Sans MS" pitchFamily="66" charset="0"/>
              </a:rPr>
              <a:t>		Romatoid artritte en sık kullanılan el bileği ortezidir, el bileğini 10</a:t>
            </a:r>
            <a:r>
              <a:rPr lang="tr-TR" altLang="tr-TR" sz="2800" baseline="30000" smtClean="0">
                <a:latin typeface="Comic Sans MS" pitchFamily="66" charset="0"/>
              </a:rPr>
              <a:t>0</a:t>
            </a:r>
            <a:r>
              <a:rPr lang="tr-TR" altLang="tr-TR" sz="2800" smtClean="0">
                <a:latin typeface="Comic Sans MS" pitchFamily="66" charset="0"/>
              </a:rPr>
              <a:t>-30</a:t>
            </a:r>
            <a:r>
              <a:rPr lang="tr-TR" altLang="tr-TR" sz="2800" baseline="30000" smtClean="0">
                <a:latin typeface="Comic Sans MS" pitchFamily="66" charset="0"/>
              </a:rPr>
              <a:t>0</a:t>
            </a:r>
            <a:r>
              <a:rPr lang="tr-TR" altLang="tr-TR" sz="2800" smtClean="0">
                <a:latin typeface="Comic Sans MS" pitchFamily="66" charset="0"/>
              </a:rPr>
              <a:t> ekstansiyonda tutan, MCP eklem fleksiyonu ve başparmak oppozisyonuna izin veren, distal radioulnar eklemi immobilize eden basit statik ortezdir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143000"/>
          </a:xfrm>
        </p:spPr>
        <p:txBody>
          <a:bodyPr/>
          <a:lstStyle/>
          <a:p>
            <a:r>
              <a:rPr lang="tr-TR" altLang="tr-TR" sz="3200" smtClean="0">
                <a:latin typeface="Comic Sans MS" pitchFamily="66" charset="0"/>
              </a:rPr>
              <a:t>El-El Bileği ve Parmak Ortezleri</a:t>
            </a:r>
          </a:p>
        </p:txBody>
      </p:sp>
      <p:sp>
        <p:nvSpPr>
          <p:cNvPr id="95235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1052513"/>
            <a:ext cx="8229600" cy="5356225"/>
          </a:xfrm>
        </p:spPr>
        <p:txBody>
          <a:bodyPr/>
          <a:lstStyle/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tr-TR" altLang="tr-TR" sz="2800" i="1" smtClean="0">
                <a:solidFill>
                  <a:srgbClr val="00FF00"/>
                </a:solidFill>
                <a:latin typeface="Comic Sans MS" pitchFamily="66" charset="0"/>
              </a:rPr>
              <a:t>		İstirahat el-el bileği ortezi</a:t>
            </a:r>
            <a:endParaRPr lang="tr-TR" altLang="tr-TR" sz="2800" smtClean="0">
              <a:latin typeface="Comic Sans MS" pitchFamily="66" charset="0"/>
            </a:endParaRPr>
          </a:p>
          <a:p>
            <a:pPr algn="just">
              <a:lnSpc>
                <a:spcPct val="90000"/>
              </a:lnSpc>
              <a:buFont typeface="Wingdings" pitchFamily="2" charset="2"/>
              <a:buChar char="v"/>
            </a:pPr>
            <a:r>
              <a:rPr lang="tr-TR" altLang="tr-TR" sz="2800" smtClean="0">
                <a:latin typeface="Comic Sans MS" pitchFamily="66" charset="0"/>
              </a:rPr>
              <a:t>Akut romatoid artritte ağrıyı azaltmak, zigzag pozisyonunu önleyerek normal anatomik pozisyonda eklemlerin düzenini korumak için kullanılır</a:t>
            </a:r>
          </a:p>
          <a:p>
            <a:pPr algn="just">
              <a:lnSpc>
                <a:spcPct val="90000"/>
              </a:lnSpc>
              <a:buFont typeface="Wingdings" pitchFamily="2" charset="2"/>
              <a:buChar char="v"/>
            </a:pPr>
            <a:r>
              <a:rPr lang="tr-TR" altLang="tr-TR" sz="2800" smtClean="0">
                <a:latin typeface="Comic Sans MS" pitchFamily="66" charset="0"/>
              </a:rPr>
              <a:t>Volar yüze uygulanır, önkolun 1/3 proksimalinden parmak uçlarına kadar uzanarak, el bileği 20</a:t>
            </a:r>
            <a:r>
              <a:rPr lang="tr-TR" altLang="tr-TR" sz="2800" baseline="30000" smtClean="0">
                <a:latin typeface="Comic Sans MS" pitchFamily="66" charset="0"/>
              </a:rPr>
              <a:t>0</a:t>
            </a:r>
            <a:r>
              <a:rPr lang="tr-TR" altLang="tr-TR" sz="2800" smtClean="0">
                <a:latin typeface="Comic Sans MS" pitchFamily="66" charset="0"/>
              </a:rPr>
              <a:t> ekstansiyon ve 5</a:t>
            </a:r>
            <a:r>
              <a:rPr lang="tr-TR" altLang="tr-TR" sz="2800" baseline="30000" smtClean="0">
                <a:latin typeface="Comic Sans MS" pitchFamily="66" charset="0"/>
              </a:rPr>
              <a:t>0</a:t>
            </a:r>
            <a:r>
              <a:rPr lang="tr-TR" altLang="tr-TR" sz="2800" smtClean="0">
                <a:latin typeface="Comic Sans MS" pitchFamily="66" charset="0"/>
              </a:rPr>
              <a:t> ulnar deviasyonda, başparmak abduksiyonda, parmaklar hafif fleksiyon ve radial deviasyonda olmak üzere fonksiyonel pozisyonda, eli pozisyonlar</a:t>
            </a:r>
          </a:p>
          <a:p>
            <a:pPr algn="just">
              <a:lnSpc>
                <a:spcPct val="90000"/>
              </a:lnSpc>
              <a:buFont typeface="Wingdings" pitchFamily="2" charset="2"/>
              <a:buChar char="v"/>
            </a:pPr>
            <a:endParaRPr lang="tr-TR" altLang="tr-TR" sz="2800" smtClean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143000"/>
          </a:xfrm>
        </p:spPr>
        <p:txBody>
          <a:bodyPr/>
          <a:lstStyle/>
          <a:p>
            <a:r>
              <a:rPr lang="tr-TR" altLang="tr-TR" sz="3200" smtClean="0">
                <a:latin typeface="Comic Sans MS" pitchFamily="66" charset="0"/>
              </a:rPr>
              <a:t>El-El Bileği ve Parmak Ortezleri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052513"/>
            <a:ext cx="8229600" cy="5400675"/>
          </a:xfrm>
        </p:spPr>
        <p:txBody>
          <a:bodyPr rtlCol="0">
            <a:normAutofit/>
          </a:bodyPr>
          <a:lstStyle/>
          <a:p>
            <a:pPr marL="342906" indent="-342906" algn="just" defTabSz="457207" fontAlgn="auto">
              <a:lnSpc>
                <a:spcPct val="80000"/>
              </a:lnSpc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" panose="05000000000000000000" pitchFamily="2" charset="2"/>
              <a:buNone/>
              <a:defRPr/>
            </a:pPr>
            <a:r>
              <a:rPr lang="tr-TR" altLang="tr-TR" sz="2800" i="1" dirty="0" smtClean="0">
                <a:solidFill>
                  <a:srgbClr val="00FF00"/>
                </a:solidFill>
                <a:latin typeface="Comic Sans MS" panose="030F0702030302020204" pitchFamily="66" charset="0"/>
              </a:rPr>
              <a:t>	</a:t>
            </a:r>
            <a:r>
              <a:rPr lang="tr-TR" altLang="tr-TR" sz="2800" i="1" dirty="0" err="1" smtClean="0">
                <a:solidFill>
                  <a:srgbClr val="00FF00"/>
                </a:solidFill>
                <a:latin typeface="Comic Sans MS" panose="030F0702030302020204" pitchFamily="66" charset="0"/>
              </a:rPr>
              <a:t>Ulnar</a:t>
            </a:r>
            <a:r>
              <a:rPr lang="tr-TR" altLang="tr-TR" sz="2800" i="1" dirty="0" smtClean="0">
                <a:solidFill>
                  <a:srgbClr val="00FF00"/>
                </a:solidFill>
                <a:latin typeface="Comic Sans MS" panose="030F0702030302020204" pitchFamily="66" charset="0"/>
              </a:rPr>
              <a:t> </a:t>
            </a:r>
            <a:r>
              <a:rPr lang="tr-TR" altLang="tr-TR" sz="2800" i="1" dirty="0" err="1" smtClean="0">
                <a:solidFill>
                  <a:srgbClr val="00FF00"/>
                </a:solidFill>
                <a:latin typeface="Comic Sans MS" panose="030F0702030302020204" pitchFamily="66" charset="0"/>
              </a:rPr>
              <a:t>deviasyon</a:t>
            </a:r>
            <a:r>
              <a:rPr lang="tr-TR" altLang="tr-TR" sz="2800" i="1" dirty="0" smtClean="0">
                <a:solidFill>
                  <a:srgbClr val="00FF00"/>
                </a:solidFill>
                <a:latin typeface="Comic Sans MS" panose="030F0702030302020204" pitchFamily="66" charset="0"/>
              </a:rPr>
              <a:t> </a:t>
            </a:r>
            <a:r>
              <a:rPr lang="tr-TR" altLang="tr-TR" sz="2800" i="1" dirty="0" err="1" smtClean="0">
                <a:solidFill>
                  <a:srgbClr val="00FF00"/>
                </a:solidFill>
                <a:latin typeface="Comic Sans MS" panose="030F0702030302020204" pitchFamily="66" charset="0"/>
              </a:rPr>
              <a:t>ortezi</a:t>
            </a:r>
            <a:r>
              <a:rPr lang="tr-TR" altLang="tr-TR" sz="2800" dirty="0" smtClean="0">
                <a:latin typeface="Comic Sans MS" panose="030F0702030302020204" pitchFamily="66" charset="0"/>
              </a:rPr>
              <a:t> </a:t>
            </a:r>
          </a:p>
          <a:p>
            <a:pPr marL="342906" indent="-342906" algn="just" defTabSz="457207" fontAlgn="auto">
              <a:lnSpc>
                <a:spcPct val="80000"/>
              </a:lnSpc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" panose="05000000000000000000" pitchFamily="2" charset="2"/>
              <a:buChar char="v"/>
              <a:defRPr/>
            </a:pPr>
            <a:r>
              <a:rPr lang="tr-TR" altLang="tr-TR" sz="2800" dirty="0" err="1" smtClean="0">
                <a:latin typeface="Comic Sans MS" panose="030F0702030302020204" pitchFamily="66" charset="0"/>
              </a:rPr>
              <a:t>Fleksiyonu</a:t>
            </a:r>
            <a:r>
              <a:rPr lang="tr-TR" altLang="tr-TR" sz="2800" dirty="0" smtClean="0">
                <a:latin typeface="Comic Sans MS" panose="030F0702030302020204" pitchFamily="66" charset="0"/>
              </a:rPr>
              <a:t> kısıtlayarak MCP eklemlerine destek sağlar, parmakları </a:t>
            </a:r>
            <a:r>
              <a:rPr lang="tr-TR" altLang="tr-TR" sz="2800" dirty="0" err="1" smtClean="0">
                <a:latin typeface="Comic Sans MS" panose="030F0702030302020204" pitchFamily="66" charset="0"/>
              </a:rPr>
              <a:t>radiale</a:t>
            </a:r>
            <a:r>
              <a:rPr lang="tr-TR" altLang="tr-TR" sz="2800" dirty="0" smtClean="0">
                <a:latin typeface="Comic Sans MS" panose="030F0702030302020204" pitchFamily="66" charset="0"/>
              </a:rPr>
              <a:t> doğru çekerek uygun pozisyona yardımcı olur</a:t>
            </a:r>
          </a:p>
          <a:p>
            <a:pPr marL="342906" indent="-342906" algn="just" defTabSz="457207" fontAlgn="auto">
              <a:lnSpc>
                <a:spcPct val="80000"/>
              </a:lnSpc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" panose="05000000000000000000" pitchFamily="2" charset="2"/>
              <a:buNone/>
              <a:defRPr/>
            </a:pPr>
            <a:r>
              <a:rPr lang="tr-TR" altLang="tr-TR" sz="2800" i="1" dirty="0" smtClean="0">
                <a:solidFill>
                  <a:srgbClr val="00FF00"/>
                </a:solidFill>
                <a:latin typeface="Comic Sans MS" panose="030F0702030302020204" pitchFamily="66" charset="0"/>
              </a:rPr>
              <a:t>	Başparmak bandajı (“</a:t>
            </a:r>
            <a:r>
              <a:rPr lang="tr-TR" altLang="tr-TR" sz="2800" i="1" dirty="0" err="1" smtClean="0">
                <a:solidFill>
                  <a:srgbClr val="00FF00"/>
                </a:solidFill>
                <a:latin typeface="Comic Sans MS" panose="030F0702030302020204" pitchFamily="66" charset="0"/>
              </a:rPr>
              <a:t>spica</a:t>
            </a:r>
            <a:r>
              <a:rPr lang="tr-TR" altLang="tr-TR" sz="2800" i="1" dirty="0" smtClean="0">
                <a:solidFill>
                  <a:srgbClr val="00FF00"/>
                </a:solidFill>
                <a:latin typeface="Comic Sans MS" panose="030F0702030302020204" pitchFamily="66" charset="0"/>
              </a:rPr>
              <a:t>” </a:t>
            </a:r>
            <a:r>
              <a:rPr lang="tr-TR" altLang="tr-TR" sz="2800" i="1" dirty="0" err="1" smtClean="0">
                <a:solidFill>
                  <a:srgbClr val="00FF00"/>
                </a:solidFill>
                <a:latin typeface="Comic Sans MS" panose="030F0702030302020204" pitchFamily="66" charset="0"/>
              </a:rPr>
              <a:t>ortezi</a:t>
            </a:r>
            <a:r>
              <a:rPr lang="tr-TR" altLang="tr-TR" sz="2800" i="1" dirty="0" smtClean="0">
                <a:solidFill>
                  <a:srgbClr val="00FF00"/>
                </a:solidFill>
                <a:latin typeface="Comic Sans MS" panose="030F0702030302020204" pitchFamily="66" charset="0"/>
              </a:rPr>
              <a:t>)</a:t>
            </a:r>
            <a:r>
              <a:rPr lang="tr-TR" altLang="tr-TR" sz="2800" dirty="0" smtClean="0">
                <a:latin typeface="Comic Sans MS" panose="030F0702030302020204" pitchFamily="66" charset="0"/>
              </a:rPr>
              <a:t> </a:t>
            </a:r>
          </a:p>
          <a:p>
            <a:pPr marL="342906" indent="-342906" algn="just" defTabSz="457207" fontAlgn="auto">
              <a:lnSpc>
                <a:spcPct val="80000"/>
              </a:lnSpc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" panose="05000000000000000000" pitchFamily="2" charset="2"/>
              <a:buChar char="v"/>
              <a:defRPr/>
            </a:pPr>
            <a:r>
              <a:rPr lang="tr-TR" altLang="tr-TR" sz="2800" dirty="0" smtClean="0">
                <a:latin typeface="Comic Sans MS" panose="030F0702030302020204" pitchFamily="66" charset="0"/>
              </a:rPr>
              <a:t>Başparmağı </a:t>
            </a:r>
            <a:r>
              <a:rPr lang="tr-TR" altLang="tr-TR" sz="2800" dirty="0" err="1" smtClean="0">
                <a:latin typeface="Comic Sans MS" panose="030F0702030302020204" pitchFamily="66" charset="0"/>
              </a:rPr>
              <a:t>oppozisyonda</a:t>
            </a:r>
            <a:r>
              <a:rPr lang="tr-TR" altLang="tr-TR" sz="2800" dirty="0" smtClean="0">
                <a:latin typeface="Comic Sans MS" panose="030F0702030302020204" pitchFamily="66" charset="0"/>
              </a:rPr>
              <a:t> sabitlemek için başparmağın çevresini saran el destekli el-parmak </a:t>
            </a:r>
            <a:r>
              <a:rPr lang="tr-TR" altLang="tr-TR" sz="2800" dirty="0" err="1" smtClean="0">
                <a:latin typeface="Comic Sans MS" panose="030F0702030302020204" pitchFamily="66" charset="0"/>
              </a:rPr>
              <a:t>ortezidir</a:t>
            </a:r>
            <a:endParaRPr lang="tr-TR" altLang="tr-TR" sz="2800" dirty="0" smtClean="0">
              <a:latin typeface="Comic Sans MS" panose="030F0702030302020204" pitchFamily="66" charset="0"/>
            </a:endParaRPr>
          </a:p>
          <a:p>
            <a:pPr marL="342906" indent="-342906" algn="just" defTabSz="457207" fontAlgn="auto">
              <a:lnSpc>
                <a:spcPct val="80000"/>
              </a:lnSpc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" panose="05000000000000000000" pitchFamily="2" charset="2"/>
              <a:buChar char="v"/>
              <a:defRPr/>
            </a:pPr>
            <a:r>
              <a:rPr lang="tr-TR" altLang="tr-TR" sz="2800" dirty="0" smtClean="0">
                <a:latin typeface="Comic Sans MS" panose="030F0702030302020204" pitchFamily="66" charset="0"/>
              </a:rPr>
              <a:t>El veya ön kola uzanarak başparmak </a:t>
            </a:r>
            <a:r>
              <a:rPr lang="tr-TR" altLang="tr-TR" sz="2800" dirty="0" err="1" smtClean="0">
                <a:latin typeface="Comic Sans MS" panose="030F0702030302020204" pitchFamily="66" charset="0"/>
              </a:rPr>
              <a:t>karpometakarpal</a:t>
            </a:r>
            <a:r>
              <a:rPr lang="tr-TR" altLang="tr-TR" sz="2800" dirty="0" smtClean="0">
                <a:latin typeface="Comic Sans MS" panose="030F0702030302020204" pitchFamily="66" charset="0"/>
              </a:rPr>
              <a:t> (CMC) ekleme veya MCP eklemlere destek sağlar</a:t>
            </a:r>
          </a:p>
          <a:p>
            <a:pPr marL="342906" indent="-342906" algn="just" defTabSz="457207" fontAlgn="auto">
              <a:lnSpc>
                <a:spcPct val="80000"/>
              </a:lnSpc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" panose="05000000000000000000" pitchFamily="2" charset="2"/>
              <a:buChar char="v"/>
              <a:defRPr/>
            </a:pPr>
            <a:r>
              <a:rPr lang="tr-TR" altLang="tr-TR" sz="2800" dirty="0" err="1" smtClean="0">
                <a:latin typeface="Comic Sans MS" panose="030F0702030302020204" pitchFamily="66" charset="0"/>
              </a:rPr>
              <a:t>Osteoartrit</a:t>
            </a:r>
            <a:r>
              <a:rPr lang="tr-TR" altLang="tr-TR" sz="2800" dirty="0" smtClean="0">
                <a:latin typeface="Comic Sans MS" panose="030F0702030302020204" pitchFamily="66" charset="0"/>
              </a:rPr>
              <a:t>, </a:t>
            </a:r>
            <a:r>
              <a:rPr lang="tr-TR" altLang="tr-TR" sz="2800" dirty="0" err="1" smtClean="0">
                <a:latin typeface="Comic Sans MS" panose="030F0702030302020204" pitchFamily="66" charset="0"/>
              </a:rPr>
              <a:t>romatoid</a:t>
            </a:r>
            <a:r>
              <a:rPr lang="tr-TR" altLang="tr-TR" sz="2800" dirty="0" smtClean="0">
                <a:latin typeface="Comic Sans MS" panose="030F0702030302020204" pitchFamily="66" charset="0"/>
              </a:rPr>
              <a:t> </a:t>
            </a:r>
            <a:r>
              <a:rPr lang="tr-TR" altLang="tr-TR" sz="2800" dirty="0" err="1" smtClean="0">
                <a:latin typeface="Comic Sans MS" panose="030F0702030302020204" pitchFamily="66" charset="0"/>
              </a:rPr>
              <a:t>artrit</a:t>
            </a:r>
            <a:r>
              <a:rPr lang="tr-TR" altLang="tr-TR" sz="2800" dirty="0" smtClean="0">
                <a:latin typeface="Comic Sans MS" panose="030F0702030302020204" pitchFamily="66" charset="0"/>
              </a:rPr>
              <a:t>, “de </a:t>
            </a:r>
            <a:r>
              <a:rPr lang="tr-TR" altLang="tr-TR" sz="2800" dirty="0" err="1" smtClean="0">
                <a:latin typeface="Comic Sans MS" panose="030F0702030302020204" pitchFamily="66" charset="0"/>
              </a:rPr>
              <a:t>Quervain</a:t>
            </a:r>
            <a:r>
              <a:rPr lang="tr-TR" altLang="tr-TR" sz="2800" dirty="0" smtClean="0">
                <a:latin typeface="Comic Sans MS" panose="030F0702030302020204" pitchFamily="66" charset="0"/>
              </a:rPr>
              <a:t>” </a:t>
            </a:r>
            <a:r>
              <a:rPr lang="tr-TR" altLang="tr-TR" sz="2800" dirty="0" err="1" smtClean="0">
                <a:latin typeface="Comic Sans MS" panose="030F0702030302020204" pitchFamily="66" charset="0"/>
              </a:rPr>
              <a:t>tenosinovitinde</a:t>
            </a:r>
            <a:r>
              <a:rPr lang="tr-TR" altLang="tr-TR" sz="2800" dirty="0" smtClean="0">
                <a:latin typeface="Comic Sans MS" panose="030F0702030302020204" pitchFamily="66" charset="0"/>
              </a:rPr>
              <a:t> ve birinci </a:t>
            </a:r>
            <a:r>
              <a:rPr lang="tr-TR" altLang="tr-TR" sz="2800" dirty="0" err="1" smtClean="0">
                <a:latin typeface="Comic Sans MS" panose="030F0702030302020204" pitchFamily="66" charset="0"/>
              </a:rPr>
              <a:t>metakarp</a:t>
            </a:r>
            <a:r>
              <a:rPr lang="tr-TR" altLang="tr-TR" sz="2800" dirty="0" smtClean="0">
                <a:latin typeface="Comic Sans MS" panose="030F0702030302020204" pitchFamily="66" charset="0"/>
              </a:rPr>
              <a:t> kırığında kullanılır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143000"/>
          </a:xfrm>
        </p:spPr>
        <p:txBody>
          <a:bodyPr/>
          <a:lstStyle/>
          <a:p>
            <a:r>
              <a:rPr lang="tr-TR" altLang="tr-TR" sz="3200" smtClean="0">
                <a:latin typeface="Comic Sans MS" pitchFamily="66" charset="0"/>
              </a:rPr>
              <a:t>El-El Bileği ve Parmak Ortezleri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1052513"/>
            <a:ext cx="8229600" cy="5473700"/>
          </a:xfrm>
        </p:spPr>
        <p:txBody>
          <a:bodyPr rtlCol="0">
            <a:normAutofit/>
          </a:bodyPr>
          <a:lstStyle/>
          <a:p>
            <a:pPr marL="342906" indent="-342906" algn="just" defTabSz="457207" fontAlgn="auto">
              <a:lnSpc>
                <a:spcPct val="80000"/>
              </a:lnSpc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" panose="05000000000000000000" pitchFamily="2" charset="2"/>
              <a:buNone/>
              <a:defRPr/>
            </a:pPr>
            <a:r>
              <a:rPr lang="tr-TR" altLang="tr-TR" sz="2800" i="1" smtClean="0">
                <a:solidFill>
                  <a:srgbClr val="00FF00"/>
                </a:solidFill>
                <a:latin typeface="Comic Sans MS" panose="030F0702030302020204" pitchFamily="66" charset="0"/>
              </a:rPr>
              <a:t>	Uzun dorsal başparmak splinti</a:t>
            </a:r>
            <a:r>
              <a:rPr lang="tr-TR" altLang="tr-TR" sz="2800" smtClean="0">
                <a:solidFill>
                  <a:srgbClr val="00FF00"/>
                </a:solidFill>
                <a:latin typeface="Comic Sans MS" panose="030F0702030302020204" pitchFamily="66" charset="0"/>
              </a:rPr>
              <a:t> </a:t>
            </a:r>
          </a:p>
          <a:p>
            <a:pPr marL="342906" indent="-342906" algn="just" defTabSz="457207" fontAlgn="auto">
              <a:lnSpc>
                <a:spcPct val="80000"/>
              </a:lnSpc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" panose="05000000000000000000" pitchFamily="2" charset="2"/>
              <a:buChar char="v"/>
              <a:defRPr/>
            </a:pPr>
            <a:r>
              <a:rPr lang="tr-TR" altLang="tr-TR" sz="2800" smtClean="0">
                <a:latin typeface="Comic Sans MS" panose="030F0702030302020204" pitchFamily="66" charset="0"/>
              </a:rPr>
              <a:t>Birinci metakarpal adduksiyon, CMC eklemde subluksasyon, MCP eklemde hiperekstensiyon ve IP eklemde hiperfleksiyon ile ortaya çıkan başparmak kuğu boynu deformitesinde yararlıdır</a:t>
            </a:r>
          </a:p>
          <a:p>
            <a:pPr marL="342906" indent="-342906" algn="just" defTabSz="457207" fontAlgn="auto">
              <a:lnSpc>
                <a:spcPct val="80000"/>
              </a:lnSpc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" panose="05000000000000000000" pitchFamily="2" charset="2"/>
              <a:buNone/>
              <a:defRPr/>
            </a:pPr>
            <a:r>
              <a:rPr lang="tr-TR" altLang="tr-TR" sz="2800" i="1" smtClean="0">
                <a:solidFill>
                  <a:srgbClr val="00FF00"/>
                </a:solidFill>
                <a:latin typeface="Comic Sans MS" panose="030F0702030302020204" pitchFamily="66" charset="0"/>
              </a:rPr>
              <a:t>	Kısa başparmak bandajı</a:t>
            </a:r>
          </a:p>
          <a:p>
            <a:pPr marL="342906" indent="-342906" algn="just" defTabSz="457207" fontAlgn="auto">
              <a:lnSpc>
                <a:spcPct val="80000"/>
              </a:lnSpc>
              <a:spcAft>
                <a:spcPts val="0"/>
              </a:spcAft>
              <a:buClr>
                <a:schemeClr val="tx1"/>
              </a:buClr>
              <a:buFont typeface="Wingdings" panose="05000000000000000000" pitchFamily="2" charset="2"/>
              <a:buChar char="v"/>
              <a:defRPr/>
            </a:pPr>
            <a:r>
              <a:rPr lang="tr-TR" altLang="tr-TR" sz="2800" smtClean="0">
                <a:latin typeface="Comic Sans MS" panose="030F0702030302020204" pitchFamily="66" charset="0"/>
              </a:rPr>
              <a:t>Düğme iliği deformitesinde kullanılır</a:t>
            </a:r>
          </a:p>
          <a:p>
            <a:pPr marL="342906" indent="-342906" algn="just" defTabSz="457207" fontAlgn="auto">
              <a:lnSpc>
                <a:spcPct val="80000"/>
              </a:lnSpc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" panose="05000000000000000000" pitchFamily="2" charset="2"/>
              <a:buNone/>
              <a:defRPr/>
            </a:pPr>
            <a:r>
              <a:rPr lang="tr-TR" altLang="tr-TR" sz="2800" i="1" smtClean="0">
                <a:solidFill>
                  <a:srgbClr val="00FF00"/>
                </a:solidFill>
                <a:latin typeface="Comic Sans MS" panose="030F0702030302020204" pitchFamily="66" charset="0"/>
              </a:rPr>
              <a:t>	Yüzük splint</a:t>
            </a:r>
          </a:p>
          <a:p>
            <a:pPr marL="342906" indent="-342906" algn="just" defTabSz="457207" fontAlgn="auto">
              <a:lnSpc>
                <a:spcPct val="80000"/>
              </a:lnSpc>
              <a:spcAft>
                <a:spcPts val="0"/>
              </a:spcAft>
              <a:buClr>
                <a:schemeClr val="tx1"/>
              </a:buClr>
              <a:buFont typeface="Wingdings" panose="05000000000000000000" pitchFamily="2" charset="2"/>
              <a:buChar char="v"/>
              <a:defRPr/>
            </a:pPr>
            <a:r>
              <a:rPr lang="tr-TR" altLang="tr-TR" sz="2800" smtClean="0">
                <a:latin typeface="Comic Sans MS" panose="030F0702030302020204" pitchFamily="66" charset="0"/>
              </a:rPr>
              <a:t>Proksimal interfalangeal (PIP) eklemlerdeki kuğu boynu deformitesinde kullanılır</a:t>
            </a:r>
          </a:p>
          <a:p>
            <a:pPr marL="342906" indent="-342906" algn="just" defTabSz="457207" fontAlgn="auto">
              <a:lnSpc>
                <a:spcPct val="80000"/>
              </a:lnSpc>
              <a:spcAft>
                <a:spcPts val="0"/>
              </a:spcAft>
              <a:buClr>
                <a:schemeClr val="tx1"/>
              </a:buClr>
              <a:buFont typeface="Wingdings" panose="05000000000000000000" pitchFamily="2" charset="2"/>
              <a:buNone/>
              <a:defRPr/>
            </a:pPr>
            <a:r>
              <a:rPr lang="tr-TR" altLang="tr-TR" sz="2800" i="1" smtClean="0">
                <a:solidFill>
                  <a:srgbClr val="00FF00"/>
                </a:solidFill>
                <a:latin typeface="Comic Sans MS" panose="030F0702030302020204" pitchFamily="66" charset="0"/>
              </a:rPr>
              <a:t>	Parmak splinti</a:t>
            </a:r>
            <a:r>
              <a:rPr lang="tr-TR" altLang="tr-TR" sz="2800" smtClean="0">
                <a:solidFill>
                  <a:srgbClr val="00FF00"/>
                </a:solidFill>
                <a:latin typeface="Comic Sans MS" panose="030F0702030302020204" pitchFamily="66" charset="0"/>
              </a:rPr>
              <a:t> </a:t>
            </a:r>
          </a:p>
          <a:p>
            <a:pPr marL="342906" indent="-342906" algn="just" defTabSz="457207" fontAlgn="auto">
              <a:lnSpc>
                <a:spcPct val="80000"/>
              </a:lnSpc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" panose="05000000000000000000" pitchFamily="2" charset="2"/>
              <a:buChar char="v"/>
              <a:defRPr/>
            </a:pPr>
            <a:r>
              <a:rPr lang="tr-TR" altLang="tr-TR" sz="2800" smtClean="0">
                <a:latin typeface="Comic Sans MS" panose="030F0702030302020204" pitchFamily="66" charset="0"/>
              </a:rPr>
              <a:t>Düğme iliği deformitesinde üç nokta prensibi ile destek sağlar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204</Words>
  <PresentationFormat>Ekran Gösterisi (4:3)</PresentationFormat>
  <Paragraphs>59</Paragraphs>
  <Slides>10</Slides>
  <Notes>9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1" baseType="lpstr">
      <vt:lpstr>Ofis Teması</vt:lpstr>
      <vt:lpstr>ÜST EKSTREMİTE ORTEZLERİ</vt:lpstr>
      <vt:lpstr>Dirsek Ortezleri </vt:lpstr>
      <vt:lpstr>Dirsek Ortezleri </vt:lpstr>
      <vt:lpstr>El-El Bileği ve Parmak Ortezleri</vt:lpstr>
      <vt:lpstr>El-El Bileği ve Parmak Ortezleri</vt:lpstr>
      <vt:lpstr>El-El Bileği ve Parmak Ortezleri</vt:lpstr>
      <vt:lpstr>El-El Bileği ve Parmak Ortezleri</vt:lpstr>
      <vt:lpstr>El-El Bileği ve Parmak Ortezleri</vt:lpstr>
      <vt:lpstr>El-El Bileği ve Parmak Ortezleri</vt:lpstr>
      <vt:lpstr>El-El Bileği ve Parmak Ortezleri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ÜST EKSTREMİTE ORTEZLERİ</dc:title>
  <dc:creator>fztmerve</dc:creator>
  <cp:lastModifiedBy>fztmerve</cp:lastModifiedBy>
  <cp:revision>1</cp:revision>
  <dcterms:created xsi:type="dcterms:W3CDTF">2019-06-27T11:24:01Z</dcterms:created>
  <dcterms:modified xsi:type="dcterms:W3CDTF">2019-06-27T11:30:30Z</dcterms:modified>
</cp:coreProperties>
</file>