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9"/>
  </p:notesMasterIdLst>
  <p:handoutMasterIdLst>
    <p:handoutMasterId r:id="rId10"/>
  </p:handoutMasterIdLst>
  <p:sldIdLst>
    <p:sldId id="505" r:id="rId2"/>
    <p:sldId id="654" r:id="rId3"/>
    <p:sldId id="655" r:id="rId4"/>
    <p:sldId id="656" r:id="rId5"/>
    <p:sldId id="657" r:id="rId6"/>
    <p:sldId id="658" r:id="rId7"/>
    <p:sldId id="265" r:id="rId8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Agricultural Support Policy</a:t>
            </a:r>
            <a:endParaRPr lang="tr-T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286977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aims of the support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directing the production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the producer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preservation of the balances in the country's economy.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83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Subsidy Policy and Subsidy Types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subsidy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issued by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response is expected when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giving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becomes production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oriented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aids that are monetary or have monetary value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89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Subsidy Policy and Subsidy Types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subsidies, given in money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subsidies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classified as hidden subsidies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58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49082" y="1484784"/>
            <a:ext cx="5915206" cy="22679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3600" b="1" i="1" u="sng" spc="-5" dirty="0">
                <a:solidFill>
                  <a:srgbClr val="FF0000"/>
                </a:solidFill>
                <a:latin typeface="Times New Roman"/>
                <a:cs typeface="Times New Roman"/>
              </a:rPr>
              <a:t>Subsidies </a:t>
            </a:r>
            <a:r>
              <a:rPr lang="en-US" sz="3600" b="1" i="1" u="sng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 Money</a:t>
            </a:r>
            <a:r>
              <a:rPr lang="tr-TR" sz="3600" b="1" i="1" u="sng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endParaRPr lang="tr-TR" sz="3600" b="1" i="1" u="sng" spc="-5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lang="en-US" sz="3600" spc="-5" dirty="0" smtClean="0">
                <a:latin typeface="Times New Roman"/>
                <a:cs typeface="Times New Roman"/>
              </a:rPr>
              <a:t>1</a:t>
            </a:r>
            <a:r>
              <a:rPr lang="en-US" sz="3600" spc="-5" dirty="0">
                <a:latin typeface="Times New Roman"/>
                <a:cs typeface="Times New Roman"/>
              </a:rPr>
              <a:t>. Credit </a:t>
            </a:r>
            <a:r>
              <a:rPr lang="en-US" sz="3600" spc="-5" dirty="0" smtClean="0">
                <a:latin typeface="Times New Roman"/>
                <a:cs typeface="Times New Roman"/>
              </a:rPr>
              <a:t>subsidies</a:t>
            </a:r>
            <a:endParaRPr lang="tr-TR" sz="3600" spc="-5" dirty="0" smtClean="0"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lang="en-US" sz="3600" spc="-5" dirty="0" smtClean="0">
                <a:latin typeface="Times New Roman"/>
                <a:cs typeface="Times New Roman"/>
              </a:rPr>
              <a:t>2</a:t>
            </a:r>
            <a:r>
              <a:rPr lang="en-US" sz="3600" spc="-5" dirty="0">
                <a:latin typeface="Times New Roman"/>
                <a:cs typeface="Times New Roman"/>
              </a:rPr>
              <a:t>. Input subsidies</a:t>
            </a:r>
            <a:endParaRPr lang="tr-TR" sz="3600" spc="-5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398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28208" y="404664"/>
            <a:ext cx="8336280" cy="5732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2400" b="1" i="1" u="sng" spc="-5" dirty="0">
                <a:solidFill>
                  <a:srgbClr val="FF3131"/>
                </a:solidFill>
                <a:latin typeface="Times New Roman"/>
                <a:cs typeface="Times New Roman"/>
              </a:rPr>
              <a:t>METHODS OF INTERVENTION IN </a:t>
            </a:r>
            <a:r>
              <a:rPr lang="en-US" sz="2400" b="1" i="1" u="sng" spc="-5" dirty="0" smtClean="0">
                <a:solidFill>
                  <a:srgbClr val="FF3131"/>
                </a:solidFill>
                <a:latin typeface="Times New Roman"/>
                <a:cs typeface="Times New Roman"/>
              </a:rPr>
              <a:t>AGRICULTURE</a:t>
            </a:r>
            <a:endParaRPr lang="tr-TR" sz="2400" b="1" i="1" u="sng" spc="-5" dirty="0" smtClean="0">
              <a:solidFill>
                <a:srgbClr val="FF3131"/>
              </a:solidFill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endParaRPr lang="tr-TR" sz="2400" b="1" i="1" u="sng" spc="-5" dirty="0" smtClean="0">
              <a:solidFill>
                <a:srgbClr val="FF3131"/>
              </a:solidFill>
              <a:latin typeface="Times New Roman"/>
              <a:cs typeface="Times New Roman"/>
            </a:endParaRPr>
          </a:p>
          <a:p>
            <a:pPr marL="469900" indent="-4572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buAutoNum type="arabi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Direct </a:t>
            </a:r>
            <a:r>
              <a:rPr lang="en-US" sz="2400" spc="-5" dirty="0">
                <a:latin typeface="Times New Roman"/>
                <a:cs typeface="Times New Roman"/>
              </a:rPr>
              <a:t>Income </a:t>
            </a:r>
            <a:r>
              <a:rPr lang="en-US" sz="2400" spc="-5" dirty="0" smtClean="0">
                <a:latin typeface="Times New Roman"/>
                <a:cs typeface="Times New Roman"/>
              </a:rPr>
              <a:t>Interventions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Difference </a:t>
            </a:r>
            <a:r>
              <a:rPr lang="en-US" sz="2400" spc="-5" dirty="0">
                <a:latin typeface="Times New Roman"/>
                <a:cs typeface="Times New Roman"/>
              </a:rPr>
              <a:t>payment </a:t>
            </a:r>
            <a:r>
              <a:rPr lang="en-US" sz="2400" spc="-5" dirty="0" smtClean="0">
                <a:latin typeface="Times New Roman"/>
                <a:cs typeface="Times New Roman"/>
              </a:rPr>
              <a:t>system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Direct </a:t>
            </a:r>
            <a:r>
              <a:rPr lang="en-US" sz="2400" spc="-5" dirty="0">
                <a:latin typeface="Times New Roman"/>
                <a:cs typeface="Times New Roman"/>
              </a:rPr>
              <a:t>income payment (WTO</a:t>
            </a:r>
            <a:r>
              <a:rPr lang="en-US" sz="2400" spc="-5" dirty="0" smtClean="0">
                <a:latin typeface="Times New Roman"/>
                <a:cs typeface="Times New Roman"/>
              </a:rPr>
              <a:t>)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2</a:t>
            </a:r>
            <a:r>
              <a:rPr lang="en-US" sz="2400" spc="-5" dirty="0">
                <a:latin typeface="Times New Roman"/>
                <a:cs typeface="Times New Roman"/>
              </a:rPr>
              <a:t>. Price </a:t>
            </a:r>
            <a:r>
              <a:rPr lang="en-US" sz="2400" spc="-5" dirty="0" smtClean="0">
                <a:latin typeface="Times New Roman"/>
                <a:cs typeface="Times New Roman"/>
              </a:rPr>
              <a:t>Intervention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Support purchase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Intervention reception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3</a:t>
            </a:r>
            <a:r>
              <a:rPr lang="en-US" sz="2400" spc="-5" dirty="0">
                <a:latin typeface="Times New Roman"/>
                <a:cs typeface="Times New Roman"/>
              </a:rPr>
              <a:t>. Input </a:t>
            </a:r>
            <a:r>
              <a:rPr lang="en-US" sz="2400" spc="-5" dirty="0" smtClean="0">
                <a:latin typeface="Times New Roman"/>
                <a:cs typeface="Times New Roman"/>
              </a:rPr>
              <a:t>Supports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4</a:t>
            </a:r>
            <a:r>
              <a:rPr lang="en-US" sz="2400" spc="-5" dirty="0">
                <a:latin typeface="Times New Roman"/>
                <a:cs typeface="Times New Roman"/>
              </a:rPr>
              <a:t>. Directly Intervention in Production Quota - Production </a:t>
            </a:r>
            <a:r>
              <a:rPr lang="en-US" sz="2400" spc="-5" dirty="0" smtClean="0">
                <a:latin typeface="Times New Roman"/>
                <a:cs typeface="Times New Roman"/>
              </a:rPr>
              <a:t>Quota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  <a:buClr>
                <a:srgbClr val="330066"/>
              </a:buClr>
              <a:buSzPct val="70312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5</a:t>
            </a:r>
            <a:r>
              <a:rPr lang="en-US" sz="2400" spc="-5" dirty="0">
                <a:latin typeface="Times New Roman"/>
                <a:cs typeface="Times New Roman"/>
              </a:rPr>
              <a:t>. Intervention in Foreign Trade </a:t>
            </a:r>
            <a:r>
              <a:rPr lang="en-US" sz="2400" spc="-5" dirty="0" smtClean="0">
                <a:latin typeface="Times New Roman"/>
                <a:cs typeface="Times New Roman"/>
              </a:rPr>
              <a:t>Policies</a:t>
            </a:r>
            <a:endParaRPr lang="tr-TR" sz="2400" spc="-5" dirty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Variable </a:t>
            </a:r>
            <a:r>
              <a:rPr lang="en-US" sz="2400" spc="-5" dirty="0">
                <a:latin typeface="Times New Roman"/>
                <a:cs typeface="Times New Roman"/>
              </a:rPr>
              <a:t>customs </a:t>
            </a:r>
            <a:r>
              <a:rPr lang="en-US" sz="2400" spc="-5" dirty="0" smtClean="0">
                <a:latin typeface="Times New Roman"/>
                <a:cs typeface="Times New Roman"/>
              </a:rPr>
              <a:t>duty</a:t>
            </a:r>
            <a:endParaRPr lang="tr-TR" sz="2400" spc="-5" dirty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F</a:t>
            </a:r>
            <a:r>
              <a:rPr lang="en-US" sz="2400" spc="-5" dirty="0" err="1" smtClean="0">
                <a:latin typeface="Times New Roman"/>
                <a:cs typeface="Times New Roman"/>
              </a:rPr>
              <a:t>lat</a:t>
            </a:r>
            <a:r>
              <a:rPr lang="en-US" sz="2400" spc="-5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>
                <a:latin typeface="Times New Roman"/>
                <a:cs typeface="Times New Roman"/>
              </a:rPr>
              <a:t>rate customs </a:t>
            </a:r>
            <a:r>
              <a:rPr lang="en-US" sz="2400" spc="-5" dirty="0" smtClean="0">
                <a:latin typeface="Times New Roman"/>
                <a:cs typeface="Times New Roman"/>
              </a:rPr>
              <a:t>duty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Import quota</a:t>
            </a:r>
            <a:endParaRPr lang="tr-TR" sz="2400" spc="-5" dirty="0" smtClean="0">
              <a:latin typeface="Times New Roman"/>
              <a:cs typeface="Times New Roman"/>
            </a:endParaRPr>
          </a:p>
          <a:p>
            <a:pPr marL="927100" lvl="1" indent="-457200" algn="just">
              <a:spcBef>
                <a:spcPts val="105"/>
              </a:spcBef>
              <a:buClr>
                <a:srgbClr val="330066"/>
              </a:buClr>
              <a:buSzPct val="70312"/>
              <a:buAutoNum type="alphaLcPeriod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Export </a:t>
            </a:r>
            <a:r>
              <a:rPr lang="en-US" sz="2400" spc="-5" dirty="0">
                <a:latin typeface="Times New Roman"/>
                <a:cs typeface="Times New Roman"/>
              </a:rPr>
              <a:t>support</a:t>
            </a:r>
            <a:endParaRPr lang="tr-TR" sz="2400" spc="-5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3439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7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7264</TotalTime>
  <Words>195</Words>
  <Application>Microsoft Office PowerPoint</Application>
  <PresentationFormat>Ekran Gösterisi (4:3)</PresentationFormat>
  <Paragraphs>52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Comic Sans MS</vt:lpstr>
      <vt:lpstr>Times New Roman</vt:lpstr>
      <vt:lpstr>Wingdings</vt:lpstr>
      <vt:lpstr>Ofis Teması</vt:lpstr>
      <vt:lpstr>PowerPoint Sunusu</vt:lpstr>
      <vt:lpstr>Objectives of Agricultural Support Policy</vt:lpstr>
      <vt:lpstr>Subsidy Policy and Subsidy Types</vt:lpstr>
      <vt:lpstr>Subsidy Policy and Subsidy Types</vt:lpstr>
      <vt:lpstr>PowerPoint Sunusu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949</cp:revision>
  <dcterms:created xsi:type="dcterms:W3CDTF">2008-06-04T02:57:44Z</dcterms:created>
  <dcterms:modified xsi:type="dcterms:W3CDTF">2022-10-05T20:21:32Z</dcterms:modified>
</cp:coreProperties>
</file>