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7" r:id="rId7"/>
    <p:sldId id="268" r:id="rId8"/>
    <p:sldId id="269" r:id="rId9"/>
    <p:sldId id="270" r:id="rId10"/>
    <p:sldId id="271" r:id="rId11"/>
    <p:sldId id="272" r:id="rId12"/>
    <p:sldId id="273"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5"/>
    <p:restoredTop sz="94410"/>
  </p:normalViewPr>
  <p:slideViewPr>
    <p:cSldViewPr snapToGrid="0" snapToObjects="1">
      <p:cViewPr varScale="1">
        <p:scale>
          <a:sx n="80" d="100"/>
          <a:sy n="80" d="100"/>
        </p:scale>
        <p:origin x="-96" y="-57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0CBBC1-35F6-9A44-B750-16E1CF0C7906}" type="datetimeFigureOut">
              <a:rPr lang="en-US" smtClean="0"/>
              <a:pPr/>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C4C10-786D-5842-AC16-0C82F8F7F45B}" type="slidenum">
              <a:rPr lang="en-US" smtClean="0"/>
              <a:pPr/>
              <a:t>‹#›</a:t>
            </a:fld>
            <a:endParaRPr lang="en-US"/>
          </a:p>
        </p:txBody>
      </p:sp>
    </p:spTree>
    <p:extLst>
      <p:ext uri="{BB962C8B-B14F-4D97-AF65-F5344CB8AC3E}">
        <p14:creationId xmlns="" xmlns:p14="http://schemas.microsoft.com/office/powerpoint/2010/main" val="592690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CBBC1-35F6-9A44-B750-16E1CF0C7906}" type="datetimeFigureOut">
              <a:rPr lang="en-US" smtClean="0"/>
              <a:pPr/>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C4C10-786D-5842-AC16-0C82F8F7F45B}" type="slidenum">
              <a:rPr lang="en-US" smtClean="0"/>
              <a:pPr/>
              <a:t>‹#›</a:t>
            </a:fld>
            <a:endParaRPr lang="en-US"/>
          </a:p>
        </p:txBody>
      </p:sp>
    </p:spTree>
    <p:extLst>
      <p:ext uri="{BB962C8B-B14F-4D97-AF65-F5344CB8AC3E}">
        <p14:creationId xmlns="" xmlns:p14="http://schemas.microsoft.com/office/powerpoint/2010/main" val="674144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CBBC1-35F6-9A44-B750-16E1CF0C7906}" type="datetimeFigureOut">
              <a:rPr lang="en-US" smtClean="0"/>
              <a:pPr/>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C4C10-786D-5842-AC16-0C82F8F7F45B}" type="slidenum">
              <a:rPr lang="en-US" smtClean="0"/>
              <a:pPr/>
              <a:t>‹#›</a:t>
            </a:fld>
            <a:endParaRPr lang="en-US"/>
          </a:p>
        </p:txBody>
      </p:sp>
    </p:spTree>
    <p:extLst>
      <p:ext uri="{BB962C8B-B14F-4D97-AF65-F5344CB8AC3E}">
        <p14:creationId xmlns="" xmlns:p14="http://schemas.microsoft.com/office/powerpoint/2010/main" val="228688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CBBC1-35F6-9A44-B750-16E1CF0C7906}" type="datetimeFigureOut">
              <a:rPr lang="en-US" smtClean="0"/>
              <a:pPr/>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C4C10-786D-5842-AC16-0C82F8F7F45B}" type="slidenum">
              <a:rPr lang="en-US" smtClean="0"/>
              <a:pPr/>
              <a:t>‹#›</a:t>
            </a:fld>
            <a:endParaRPr lang="en-US"/>
          </a:p>
        </p:txBody>
      </p:sp>
    </p:spTree>
    <p:extLst>
      <p:ext uri="{BB962C8B-B14F-4D97-AF65-F5344CB8AC3E}">
        <p14:creationId xmlns="" xmlns:p14="http://schemas.microsoft.com/office/powerpoint/2010/main" val="132747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0CBBC1-35F6-9A44-B750-16E1CF0C7906}" type="datetimeFigureOut">
              <a:rPr lang="en-US" smtClean="0"/>
              <a:pPr/>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C4C10-786D-5842-AC16-0C82F8F7F45B}" type="slidenum">
              <a:rPr lang="en-US" smtClean="0"/>
              <a:pPr/>
              <a:t>‹#›</a:t>
            </a:fld>
            <a:endParaRPr lang="en-US"/>
          </a:p>
        </p:txBody>
      </p:sp>
    </p:spTree>
    <p:extLst>
      <p:ext uri="{BB962C8B-B14F-4D97-AF65-F5344CB8AC3E}">
        <p14:creationId xmlns="" xmlns:p14="http://schemas.microsoft.com/office/powerpoint/2010/main" val="644447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0CBBC1-35F6-9A44-B750-16E1CF0C7906}" type="datetimeFigureOut">
              <a:rPr lang="en-US" smtClean="0"/>
              <a:pPr/>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C4C10-786D-5842-AC16-0C82F8F7F45B}" type="slidenum">
              <a:rPr lang="en-US" smtClean="0"/>
              <a:pPr/>
              <a:t>‹#›</a:t>
            </a:fld>
            <a:endParaRPr lang="en-US"/>
          </a:p>
        </p:txBody>
      </p:sp>
    </p:spTree>
    <p:extLst>
      <p:ext uri="{BB962C8B-B14F-4D97-AF65-F5344CB8AC3E}">
        <p14:creationId xmlns="" xmlns:p14="http://schemas.microsoft.com/office/powerpoint/2010/main" val="146195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0CBBC1-35F6-9A44-B750-16E1CF0C7906}" type="datetimeFigureOut">
              <a:rPr lang="en-US" smtClean="0"/>
              <a:pPr/>
              <a:t>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7C4C10-786D-5842-AC16-0C82F8F7F45B}" type="slidenum">
              <a:rPr lang="en-US" smtClean="0"/>
              <a:pPr/>
              <a:t>‹#›</a:t>
            </a:fld>
            <a:endParaRPr lang="en-US"/>
          </a:p>
        </p:txBody>
      </p:sp>
    </p:spTree>
    <p:extLst>
      <p:ext uri="{BB962C8B-B14F-4D97-AF65-F5344CB8AC3E}">
        <p14:creationId xmlns="" xmlns:p14="http://schemas.microsoft.com/office/powerpoint/2010/main" val="176272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0CBBC1-35F6-9A44-B750-16E1CF0C7906}" type="datetimeFigureOut">
              <a:rPr lang="en-US" smtClean="0"/>
              <a:pPr/>
              <a:t>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7C4C10-786D-5842-AC16-0C82F8F7F45B}" type="slidenum">
              <a:rPr lang="en-US" smtClean="0"/>
              <a:pPr/>
              <a:t>‹#›</a:t>
            </a:fld>
            <a:endParaRPr lang="en-US"/>
          </a:p>
        </p:txBody>
      </p:sp>
    </p:spTree>
    <p:extLst>
      <p:ext uri="{BB962C8B-B14F-4D97-AF65-F5344CB8AC3E}">
        <p14:creationId xmlns="" xmlns:p14="http://schemas.microsoft.com/office/powerpoint/2010/main" val="1595627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CBBC1-35F6-9A44-B750-16E1CF0C7906}" type="datetimeFigureOut">
              <a:rPr lang="en-US" smtClean="0"/>
              <a:pPr/>
              <a:t>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7C4C10-786D-5842-AC16-0C82F8F7F45B}" type="slidenum">
              <a:rPr lang="en-US" smtClean="0"/>
              <a:pPr/>
              <a:t>‹#›</a:t>
            </a:fld>
            <a:endParaRPr lang="en-US"/>
          </a:p>
        </p:txBody>
      </p:sp>
    </p:spTree>
    <p:extLst>
      <p:ext uri="{BB962C8B-B14F-4D97-AF65-F5344CB8AC3E}">
        <p14:creationId xmlns="" xmlns:p14="http://schemas.microsoft.com/office/powerpoint/2010/main" val="2075394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CBBC1-35F6-9A44-B750-16E1CF0C7906}" type="datetimeFigureOut">
              <a:rPr lang="en-US" smtClean="0"/>
              <a:pPr/>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C4C10-786D-5842-AC16-0C82F8F7F45B}" type="slidenum">
              <a:rPr lang="en-US" smtClean="0"/>
              <a:pPr/>
              <a:t>‹#›</a:t>
            </a:fld>
            <a:endParaRPr lang="en-US"/>
          </a:p>
        </p:txBody>
      </p:sp>
    </p:spTree>
    <p:extLst>
      <p:ext uri="{BB962C8B-B14F-4D97-AF65-F5344CB8AC3E}">
        <p14:creationId xmlns="" xmlns:p14="http://schemas.microsoft.com/office/powerpoint/2010/main" val="1731093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CBBC1-35F6-9A44-B750-16E1CF0C7906}" type="datetimeFigureOut">
              <a:rPr lang="en-US" smtClean="0"/>
              <a:pPr/>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C4C10-786D-5842-AC16-0C82F8F7F45B}" type="slidenum">
              <a:rPr lang="en-US" smtClean="0"/>
              <a:pPr/>
              <a:t>‹#›</a:t>
            </a:fld>
            <a:endParaRPr lang="en-US"/>
          </a:p>
        </p:txBody>
      </p:sp>
    </p:spTree>
    <p:extLst>
      <p:ext uri="{BB962C8B-B14F-4D97-AF65-F5344CB8AC3E}">
        <p14:creationId xmlns="" xmlns:p14="http://schemas.microsoft.com/office/powerpoint/2010/main" val="372626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CBBC1-35F6-9A44-B750-16E1CF0C7906}" type="datetimeFigureOut">
              <a:rPr lang="en-US" smtClean="0"/>
              <a:pPr/>
              <a:t>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7C4C10-786D-5842-AC16-0C82F8F7F45B}" type="slidenum">
              <a:rPr lang="en-US" smtClean="0"/>
              <a:pPr/>
              <a:t>‹#›</a:t>
            </a:fld>
            <a:endParaRPr lang="en-US"/>
          </a:p>
        </p:txBody>
      </p:sp>
    </p:spTree>
    <p:extLst>
      <p:ext uri="{BB962C8B-B14F-4D97-AF65-F5344CB8AC3E}">
        <p14:creationId xmlns="" xmlns:p14="http://schemas.microsoft.com/office/powerpoint/2010/main" val="1529224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2207568" y="1196752"/>
            <a:ext cx="7848872" cy="4968552"/>
          </a:xfrm>
        </p:spPr>
        <p:txBody>
          <a:bodyPr>
            <a:normAutofit/>
          </a:bodyPr>
          <a:lstStyle/>
          <a:p>
            <a:r>
              <a:rPr lang="tr-TR" b="1" dirty="0" err="1" smtClean="0">
                <a:solidFill>
                  <a:srgbClr val="FF0000"/>
                </a:solidFill>
                <a:latin typeface="Calibri" panose="020F0502020204030204" pitchFamily="34" charset="0"/>
              </a:rPr>
              <a:t>İmplant</a:t>
            </a:r>
            <a:r>
              <a:rPr lang="tr-TR" b="1" dirty="0" smtClean="0">
                <a:solidFill>
                  <a:srgbClr val="FF0000"/>
                </a:solidFill>
                <a:latin typeface="Calibri" panose="020F0502020204030204" pitchFamily="34" charset="0"/>
              </a:rPr>
              <a:t> destekli protezler</a:t>
            </a:r>
            <a:endParaRPr lang="tr-TR" dirty="0" smtClean="0">
              <a:solidFill>
                <a:srgbClr val="FF0000"/>
              </a:solidFill>
              <a:latin typeface="Calibri" panose="020F0502020204030204" pitchFamily="34" charset="0"/>
            </a:endParaRPr>
          </a:p>
          <a:p>
            <a:r>
              <a:rPr lang="tr-TR" b="1" dirty="0">
                <a:latin typeface="Calibri" panose="020F0502020204030204" pitchFamily="34" charset="0"/>
              </a:rPr>
              <a:t> </a:t>
            </a:r>
            <a:endParaRPr lang="tr-TR" dirty="0">
              <a:latin typeface="Calibri" panose="020F0502020204030204" pitchFamily="34" charset="0"/>
            </a:endParaRPr>
          </a:p>
          <a:p>
            <a:pPr marL="342900" indent="-342900">
              <a:buFont typeface="Wingdings" panose="05000000000000000000" pitchFamily="2" charset="2"/>
              <a:buChar char="ü"/>
            </a:pPr>
            <a:r>
              <a:rPr lang="tr-TR" sz="2000" dirty="0">
                <a:latin typeface="Calibri" panose="020F0502020204030204" pitchFamily="34" charset="0"/>
              </a:rPr>
              <a:t>Çene kemiği içerisine yerleştirilen ve diş kökünü taklit eden titanyumdan yapılan vida şeklindeki </a:t>
            </a:r>
            <a:r>
              <a:rPr lang="tr-TR" sz="2000" dirty="0" err="1">
                <a:latin typeface="Calibri" panose="020F0502020204030204" pitchFamily="34" charset="0"/>
              </a:rPr>
              <a:t>apereylere</a:t>
            </a:r>
            <a:r>
              <a:rPr lang="tr-TR" sz="2000" dirty="0">
                <a:latin typeface="Calibri" panose="020F0502020204030204" pitchFamily="34" charset="0"/>
              </a:rPr>
              <a:t> </a:t>
            </a:r>
            <a:r>
              <a:rPr lang="tr-TR" sz="2000" dirty="0" err="1">
                <a:latin typeface="Calibri" panose="020F0502020204030204" pitchFamily="34" charset="0"/>
              </a:rPr>
              <a:t>implant</a:t>
            </a:r>
            <a:r>
              <a:rPr lang="tr-TR" sz="2000" dirty="0">
                <a:latin typeface="Calibri" panose="020F0502020204030204" pitchFamily="34" charset="0"/>
              </a:rPr>
              <a:t> denir.</a:t>
            </a:r>
          </a:p>
          <a:p>
            <a:pPr marL="342900" indent="-342900">
              <a:buFont typeface="Wingdings" panose="05000000000000000000" pitchFamily="2" charset="2"/>
              <a:buChar char="ü"/>
            </a:pPr>
            <a:r>
              <a:rPr lang="tr-TR" sz="2000" dirty="0">
                <a:latin typeface="Calibri" panose="020F0502020204030204" pitchFamily="34" charset="0"/>
              </a:rPr>
              <a:t>Tam dişsizlik ya da kısmi dişsizlik durumlarında sıklıkla tercih edilen bir tedavi seçeneğidir. </a:t>
            </a:r>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51584" y="3933056"/>
            <a:ext cx="3156516"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762"/>
          <a:stretch/>
        </p:blipFill>
        <p:spPr bwMode="auto">
          <a:xfrm>
            <a:off x="5746531" y="3933057"/>
            <a:ext cx="4136917" cy="24482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44499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815413" y="1124744"/>
            <a:ext cx="10617696" cy="5112568"/>
          </a:xfrm>
        </p:spPr>
        <p:txBody>
          <a:bodyPr>
            <a:normAutofit/>
          </a:bodyPr>
          <a:lstStyle/>
          <a:p>
            <a:r>
              <a:rPr lang="tr-TR" b="1" dirty="0">
                <a:solidFill>
                  <a:srgbClr val="FFC000"/>
                </a:solidFill>
                <a:latin typeface="Calibri" panose="020F0502020204030204" pitchFamily="34" charset="0"/>
              </a:rPr>
              <a:t>TME </a:t>
            </a:r>
            <a:r>
              <a:rPr lang="tr-TR" b="1" dirty="0" err="1" smtClean="0">
                <a:solidFill>
                  <a:srgbClr val="FFC000"/>
                </a:solidFill>
                <a:latin typeface="Calibri" panose="020F0502020204030204" pitchFamily="34" charset="0"/>
              </a:rPr>
              <a:t>Disfonksiyonu</a:t>
            </a:r>
            <a:r>
              <a:rPr lang="tr-TR" b="1" dirty="0" smtClean="0">
                <a:solidFill>
                  <a:srgbClr val="FFC000"/>
                </a:solidFill>
                <a:latin typeface="Calibri" panose="020F0502020204030204" pitchFamily="34" charset="0"/>
              </a:rPr>
              <a:t> tedavisi</a:t>
            </a:r>
            <a:endParaRPr lang="tr-TR" dirty="0">
              <a:solidFill>
                <a:srgbClr val="FFC000"/>
              </a:solidFill>
              <a:latin typeface="Calibri" panose="020F0502020204030204" pitchFamily="34" charset="0"/>
            </a:endParaRPr>
          </a:p>
          <a:p>
            <a:r>
              <a:rPr lang="tr-TR" dirty="0">
                <a:latin typeface="Calibri" panose="020F0502020204030204" pitchFamily="34" charset="0"/>
              </a:rPr>
              <a:t> </a:t>
            </a:r>
          </a:p>
          <a:p>
            <a:r>
              <a:rPr lang="tr-TR" dirty="0" smtClean="0">
                <a:latin typeface="Calibri" panose="020F0502020204030204" pitchFamily="34" charset="0"/>
              </a:rPr>
              <a:t>	</a:t>
            </a:r>
            <a:r>
              <a:rPr lang="tr-TR" dirty="0" err="1" smtClean="0">
                <a:latin typeface="Calibri" panose="020F0502020204030204" pitchFamily="34" charset="0"/>
              </a:rPr>
              <a:t>Splintin</a:t>
            </a:r>
            <a:r>
              <a:rPr lang="tr-TR" dirty="0" smtClean="0">
                <a:latin typeface="Calibri" panose="020F0502020204030204" pitchFamily="34" charset="0"/>
              </a:rPr>
              <a:t> </a:t>
            </a:r>
            <a:r>
              <a:rPr lang="tr-TR" dirty="0">
                <a:latin typeface="Calibri" panose="020F0502020204030204" pitchFamily="34" charset="0"/>
              </a:rPr>
              <a:t>hastaya teslimi sırasında gerekli olan artikülasyon kağıdı ve aşınmayı sağlayacak </a:t>
            </a:r>
            <a:r>
              <a:rPr lang="tr-TR" dirty="0" err="1">
                <a:latin typeface="Calibri" panose="020F0502020204030204" pitchFamily="34" charset="0"/>
              </a:rPr>
              <a:t>frezler</a:t>
            </a:r>
            <a:r>
              <a:rPr lang="tr-TR" dirty="0">
                <a:latin typeface="Calibri" panose="020F0502020204030204" pitchFamily="34" charset="0"/>
              </a:rPr>
              <a:t> ile </a:t>
            </a:r>
            <a:r>
              <a:rPr lang="tr-TR" dirty="0" err="1">
                <a:latin typeface="Calibri" panose="020F0502020204030204" pitchFamily="34" charset="0"/>
              </a:rPr>
              <a:t>piyasemeni</a:t>
            </a:r>
            <a:r>
              <a:rPr lang="tr-TR" dirty="0">
                <a:latin typeface="Calibri" panose="020F0502020204030204" pitchFamily="34" charset="0"/>
              </a:rPr>
              <a:t> hazır etmek durumundadır. </a:t>
            </a:r>
          </a:p>
          <a:p>
            <a:endParaRPr lang="tr-TR" dirty="0">
              <a:latin typeface="Calibri" panose="020F0502020204030204" pitchFamily="34" charset="0"/>
            </a:endParaRPr>
          </a:p>
        </p:txBody>
      </p:sp>
      <p:pic>
        <p:nvPicPr>
          <p:cNvPr id="16387" name="Picture 3"/>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688" t="5830" r="3688" b="4844"/>
          <a:stretch/>
        </p:blipFill>
        <p:spPr bwMode="auto">
          <a:xfrm>
            <a:off x="1007435" y="3347711"/>
            <a:ext cx="5269275" cy="2889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288022" y="3339126"/>
            <a:ext cx="4796532" cy="28981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635027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007434" y="1124744"/>
            <a:ext cx="10425675" cy="5184576"/>
          </a:xfrm>
        </p:spPr>
        <p:txBody>
          <a:bodyPr/>
          <a:lstStyle/>
          <a:p>
            <a:r>
              <a:rPr lang="tr-TR" b="1" dirty="0" smtClean="0">
                <a:solidFill>
                  <a:srgbClr val="FFC000"/>
                </a:solidFill>
                <a:latin typeface="Calibri" panose="020F0502020204030204" pitchFamily="34" charset="0"/>
              </a:rPr>
              <a:t>Çene yüz protezleri</a:t>
            </a:r>
            <a:endParaRPr lang="tr-TR" dirty="0" smtClean="0">
              <a:solidFill>
                <a:srgbClr val="FFC000"/>
              </a:solidFill>
              <a:latin typeface="Calibri" panose="020F0502020204030204" pitchFamily="34" charset="0"/>
            </a:endParaRPr>
          </a:p>
          <a:p>
            <a:r>
              <a:rPr lang="tr-TR" dirty="0">
                <a:latin typeface="Calibri" panose="020F0502020204030204" pitchFamily="34" charset="0"/>
              </a:rPr>
              <a:t> </a:t>
            </a:r>
          </a:p>
          <a:p>
            <a:r>
              <a:rPr lang="tr-TR" dirty="0" smtClean="0">
                <a:latin typeface="Calibri" panose="020F0502020204030204" pitchFamily="34" charset="0"/>
              </a:rPr>
              <a:t>	Doğumsal </a:t>
            </a:r>
            <a:r>
              <a:rPr lang="tr-TR" dirty="0">
                <a:latin typeface="Calibri" panose="020F0502020204030204" pitchFamily="34" charset="0"/>
              </a:rPr>
              <a:t>olarak ya da sonradan kazanılan hastalık veya kaza nedeniyle çene ve yüz bölgelerinde bazı doku ve organları restore eden protez türüne çene yüz protezleri denir. </a:t>
            </a:r>
          </a:p>
        </p:txBody>
      </p:sp>
      <p:pic>
        <p:nvPicPr>
          <p:cNvPr id="1843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73421" y="3330928"/>
            <a:ext cx="5434372" cy="27048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258169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007434" y="1124744"/>
            <a:ext cx="10425675" cy="5184576"/>
          </a:xfrm>
        </p:spPr>
        <p:txBody>
          <a:bodyPr/>
          <a:lstStyle/>
          <a:p>
            <a:r>
              <a:rPr lang="tr-TR" b="1" dirty="0" smtClean="0">
                <a:solidFill>
                  <a:srgbClr val="FFC000"/>
                </a:solidFill>
                <a:latin typeface="Calibri" panose="020F0502020204030204" pitchFamily="34" charset="0"/>
              </a:rPr>
              <a:t>Çene yüz protezleri</a:t>
            </a:r>
            <a:endParaRPr lang="tr-TR" dirty="0" smtClean="0">
              <a:solidFill>
                <a:srgbClr val="FFC000"/>
              </a:solidFill>
              <a:latin typeface="Calibri" panose="020F0502020204030204" pitchFamily="34" charset="0"/>
            </a:endParaRPr>
          </a:p>
          <a:p>
            <a:r>
              <a:rPr lang="tr-TR" dirty="0">
                <a:latin typeface="Calibri" panose="020F0502020204030204" pitchFamily="34" charset="0"/>
              </a:rPr>
              <a:t> </a:t>
            </a:r>
          </a:p>
          <a:p>
            <a:r>
              <a:rPr lang="tr-TR" dirty="0" smtClean="0">
                <a:latin typeface="Calibri" panose="020F0502020204030204" pitchFamily="34" charset="0"/>
              </a:rPr>
              <a:t>	</a:t>
            </a:r>
            <a:r>
              <a:rPr lang="tr-TR" sz="2000" dirty="0" smtClean="0">
                <a:latin typeface="Calibri" panose="020F0502020204030204" pitchFamily="34" charset="0"/>
              </a:rPr>
              <a:t>Genellikle </a:t>
            </a:r>
            <a:r>
              <a:rPr lang="tr-TR" sz="2000" dirty="0">
                <a:latin typeface="Calibri" panose="020F0502020204030204" pitchFamily="34" charset="0"/>
              </a:rPr>
              <a:t>kaza veya kanser tedavisi sonrasında yapılan bu protez türü hastaların uzun ve yorucu bir tedavi sonrası kliniklere geldiği göz önüne alınarak yardımcı personel bu hastalara daha dikkatli, sabırlı ve anlayışlı davranması gereklidir. </a:t>
            </a:r>
          </a:p>
        </p:txBody>
      </p:sp>
    </p:spTree>
    <p:extLst>
      <p:ext uri="{BB962C8B-B14F-4D97-AF65-F5344CB8AC3E}">
        <p14:creationId xmlns="" xmlns:p14="http://schemas.microsoft.com/office/powerpoint/2010/main" val="1276962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Dijital ölçü cihazları</a:t>
            </a:r>
            <a:endParaRPr lang="tr-TR" dirty="0"/>
          </a:p>
        </p:txBody>
      </p:sp>
      <p:pic>
        <p:nvPicPr>
          <p:cNvPr id="4" name="3 İçerik Yer Tutucusu" descr="İçerikkk.jpg"/>
          <p:cNvPicPr>
            <a:picLocks noGrp="1" noChangeAspect="1"/>
          </p:cNvPicPr>
          <p:nvPr>
            <p:ph idx="1"/>
          </p:nvPr>
        </p:nvPicPr>
        <p:blipFill>
          <a:blip r:embed="rId2" cstate="print"/>
          <a:stretch>
            <a:fillRect/>
          </a:stretch>
        </p:blipFill>
        <p:spPr>
          <a:xfrm>
            <a:off x="3876545" y="3262747"/>
            <a:ext cx="2857500" cy="2143125"/>
          </a:xfrm>
        </p:spPr>
      </p:pic>
      <p:sp>
        <p:nvSpPr>
          <p:cNvPr id="6" name="5 Metin kutusu"/>
          <p:cNvSpPr txBox="1"/>
          <p:nvPr/>
        </p:nvSpPr>
        <p:spPr>
          <a:xfrm>
            <a:off x="527382" y="1916833"/>
            <a:ext cx="10561173" cy="923330"/>
          </a:xfrm>
          <a:prstGeom prst="rect">
            <a:avLst/>
          </a:prstGeom>
          <a:noFill/>
        </p:spPr>
        <p:txBody>
          <a:bodyPr wrap="square" rtlCol="0">
            <a:spAutoFit/>
          </a:bodyPr>
          <a:lstStyle/>
          <a:p>
            <a:pPr algn="just"/>
            <a:r>
              <a:rPr lang="tr-TR" dirty="0" smtClean="0"/>
              <a:t> CAD- CAM sistemleri olarak adlandırılırlar. Dijital bir kamera aracılığıyla ağız içindeki restorasyonun bilgisayar sistemine aktarılıp gene özel programlar aracılığıyla  restorasyonun dijital ortamda hazırlanıp çok kısa süre içerisinde freze edilip 1 seansta </a:t>
            </a:r>
            <a:r>
              <a:rPr lang="tr-TR" dirty="0" err="1" smtClean="0"/>
              <a:t>ağıza</a:t>
            </a:r>
            <a:r>
              <a:rPr lang="tr-TR" dirty="0" smtClean="0"/>
              <a:t>  uygulama imkanı sağlayan sistemlerdir.</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2207568" y="1196752"/>
            <a:ext cx="7848872" cy="4968552"/>
          </a:xfrm>
        </p:spPr>
        <p:txBody>
          <a:bodyPr>
            <a:normAutofit/>
          </a:bodyPr>
          <a:lstStyle/>
          <a:p>
            <a:r>
              <a:rPr lang="tr-TR" b="1" dirty="0" err="1" smtClean="0">
                <a:solidFill>
                  <a:srgbClr val="FF0000"/>
                </a:solidFill>
                <a:latin typeface="Calibri" panose="020F0502020204030204" pitchFamily="34" charset="0"/>
              </a:rPr>
              <a:t>İmplant</a:t>
            </a:r>
            <a:r>
              <a:rPr lang="tr-TR" b="1" dirty="0" smtClean="0">
                <a:solidFill>
                  <a:srgbClr val="FF0000"/>
                </a:solidFill>
                <a:latin typeface="Calibri" panose="020F0502020204030204" pitchFamily="34" charset="0"/>
              </a:rPr>
              <a:t> destekli protezler</a:t>
            </a:r>
            <a:endParaRPr lang="tr-TR" dirty="0" smtClean="0">
              <a:solidFill>
                <a:srgbClr val="FF0000"/>
              </a:solidFill>
              <a:latin typeface="Calibri" panose="020F0502020204030204" pitchFamily="34" charset="0"/>
            </a:endParaRPr>
          </a:p>
          <a:p>
            <a:r>
              <a:rPr lang="tr-TR" b="1" dirty="0">
                <a:latin typeface="Calibri" panose="020F0502020204030204" pitchFamily="34" charset="0"/>
              </a:rPr>
              <a:t> </a:t>
            </a:r>
            <a:endParaRPr lang="tr-TR" dirty="0">
              <a:latin typeface="Calibri" panose="020F0502020204030204" pitchFamily="34" charset="0"/>
            </a:endParaRPr>
          </a:p>
          <a:p>
            <a:pPr marL="342900" indent="-342900">
              <a:buFont typeface="Wingdings" panose="05000000000000000000" pitchFamily="2" charset="2"/>
              <a:buChar char="ü"/>
            </a:pPr>
            <a:r>
              <a:rPr lang="tr-TR" sz="1900" dirty="0">
                <a:latin typeface="Calibri" panose="020F0502020204030204" pitchFamily="34" charset="0"/>
              </a:rPr>
              <a:t>Kemik içine yerleştirilen ve cerrahi işlem ile uygulanan parçalara </a:t>
            </a:r>
            <a:r>
              <a:rPr lang="tr-TR" sz="1900" dirty="0" err="1">
                <a:latin typeface="Calibri" panose="020F0502020204030204" pitchFamily="34" charset="0"/>
              </a:rPr>
              <a:t>implant</a:t>
            </a:r>
            <a:r>
              <a:rPr lang="tr-TR" sz="1900" dirty="0">
                <a:latin typeface="Calibri" panose="020F0502020204030204" pitchFamily="34" charset="0"/>
              </a:rPr>
              <a:t> gövdesi denir. </a:t>
            </a:r>
          </a:p>
          <a:p>
            <a:pPr marL="342900" indent="-342900">
              <a:buFont typeface="Wingdings" panose="05000000000000000000" pitchFamily="2" charset="2"/>
              <a:buChar char="ü"/>
            </a:pPr>
            <a:r>
              <a:rPr lang="tr-TR" sz="1900" dirty="0" err="1">
                <a:latin typeface="Calibri" panose="020F0502020204030204" pitchFamily="34" charset="0"/>
              </a:rPr>
              <a:t>İmplantların</a:t>
            </a:r>
            <a:r>
              <a:rPr lang="tr-TR" sz="1900" dirty="0">
                <a:latin typeface="Calibri" panose="020F0502020204030204" pitchFamily="34" charset="0"/>
              </a:rPr>
              <a:t> iyileşme süresinden sonra bir haftalık süreyle </a:t>
            </a:r>
            <a:r>
              <a:rPr lang="tr-TR" sz="1900" dirty="0" err="1">
                <a:latin typeface="Calibri" panose="020F0502020204030204" pitchFamily="34" charset="0"/>
              </a:rPr>
              <a:t>implanta</a:t>
            </a:r>
            <a:r>
              <a:rPr lang="tr-TR" sz="1900" dirty="0">
                <a:latin typeface="Calibri" panose="020F0502020204030204" pitchFamily="34" charset="0"/>
              </a:rPr>
              <a:t> takılan parçaya iyileşme başlığı adı verilir.</a:t>
            </a:r>
          </a:p>
          <a:p>
            <a:pPr marL="342900" indent="-342900">
              <a:buFont typeface="Wingdings" panose="05000000000000000000" pitchFamily="2" charset="2"/>
              <a:buChar char="ü"/>
            </a:pPr>
            <a:r>
              <a:rPr lang="tr-TR" sz="1900" dirty="0">
                <a:latin typeface="Calibri" panose="020F0502020204030204" pitchFamily="34" charset="0"/>
              </a:rPr>
              <a:t>Ölçü almak için hastanın ağzındaki </a:t>
            </a:r>
            <a:r>
              <a:rPr lang="tr-TR" sz="1900" dirty="0" err="1">
                <a:latin typeface="Calibri" panose="020F0502020204030204" pitchFamily="34" charset="0"/>
              </a:rPr>
              <a:t>implant</a:t>
            </a:r>
            <a:r>
              <a:rPr lang="tr-TR" sz="1900" dirty="0">
                <a:latin typeface="Calibri" panose="020F0502020204030204" pitchFamily="34" charset="0"/>
              </a:rPr>
              <a:t> gövdelerine takılan parçaya ölçü postu denir. </a:t>
            </a:r>
          </a:p>
          <a:p>
            <a:r>
              <a:rPr lang="tr-TR" sz="1900" dirty="0">
                <a:latin typeface="Calibri" panose="020F0502020204030204" pitchFamily="34" charset="0"/>
              </a:rPr>
              <a:t> </a:t>
            </a:r>
          </a:p>
          <a:p>
            <a:endParaRPr lang="tr-TR" dirty="0">
              <a:latin typeface="Calibri" panose="020F0502020204030204" pitchFamily="34" charset="0"/>
            </a:endParaRPr>
          </a:p>
        </p:txBody>
      </p:sp>
      <p:pic>
        <p:nvPicPr>
          <p:cNvPr id="9218"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28427" r="27065"/>
          <a:stretch/>
        </p:blipFill>
        <p:spPr bwMode="auto">
          <a:xfrm>
            <a:off x="2567609" y="4077072"/>
            <a:ext cx="1567543" cy="2641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20910" t="14613" r="17069"/>
          <a:stretch/>
        </p:blipFill>
        <p:spPr bwMode="auto">
          <a:xfrm>
            <a:off x="4296912" y="4077072"/>
            <a:ext cx="1367040" cy="2641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807968" y="4077072"/>
            <a:ext cx="3966180" cy="2641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3502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2207568" y="1196752"/>
            <a:ext cx="7848872" cy="4968552"/>
          </a:xfrm>
        </p:spPr>
        <p:txBody>
          <a:bodyPr>
            <a:normAutofit/>
          </a:bodyPr>
          <a:lstStyle/>
          <a:p>
            <a:r>
              <a:rPr lang="tr-TR" b="1" dirty="0" err="1" smtClean="0">
                <a:solidFill>
                  <a:srgbClr val="FF0000"/>
                </a:solidFill>
                <a:latin typeface="Calibri" panose="020F0502020204030204" pitchFamily="34" charset="0"/>
              </a:rPr>
              <a:t>İmplant</a:t>
            </a:r>
            <a:r>
              <a:rPr lang="tr-TR" b="1" dirty="0" smtClean="0">
                <a:solidFill>
                  <a:srgbClr val="FF0000"/>
                </a:solidFill>
                <a:latin typeface="Calibri" panose="020F0502020204030204" pitchFamily="34" charset="0"/>
              </a:rPr>
              <a:t> destekli protezler</a:t>
            </a:r>
            <a:endParaRPr lang="tr-TR" dirty="0" smtClean="0">
              <a:solidFill>
                <a:srgbClr val="FF0000"/>
              </a:solidFill>
              <a:latin typeface="Calibri" panose="020F0502020204030204" pitchFamily="34" charset="0"/>
            </a:endParaRPr>
          </a:p>
          <a:p>
            <a:r>
              <a:rPr lang="tr-TR" b="1" dirty="0">
                <a:latin typeface="Calibri" panose="020F0502020204030204" pitchFamily="34" charset="0"/>
              </a:rPr>
              <a:t> </a:t>
            </a:r>
            <a:endParaRPr lang="tr-TR" dirty="0">
              <a:latin typeface="Calibri" panose="020F0502020204030204" pitchFamily="34" charset="0"/>
            </a:endParaRPr>
          </a:p>
          <a:p>
            <a:pPr marL="342900" indent="-342900">
              <a:buFont typeface="Wingdings" panose="05000000000000000000" pitchFamily="2" charset="2"/>
              <a:buChar char="ü"/>
            </a:pPr>
            <a:r>
              <a:rPr lang="tr-TR" sz="2000" dirty="0">
                <a:latin typeface="Calibri" panose="020F0502020204030204" pitchFamily="34" charset="0"/>
              </a:rPr>
              <a:t>Alçı model içinde kalan ve </a:t>
            </a:r>
            <a:r>
              <a:rPr lang="tr-TR" sz="2000" dirty="0" err="1">
                <a:latin typeface="Calibri" panose="020F0502020204030204" pitchFamily="34" charset="0"/>
              </a:rPr>
              <a:t>implantı</a:t>
            </a:r>
            <a:r>
              <a:rPr lang="tr-TR" sz="2000" dirty="0">
                <a:latin typeface="Calibri" panose="020F0502020204030204" pitchFamily="34" charset="0"/>
              </a:rPr>
              <a:t> taklit eden parçaya </a:t>
            </a:r>
            <a:r>
              <a:rPr lang="tr-TR" sz="2000" dirty="0" err="1">
                <a:latin typeface="Calibri" panose="020F0502020204030204" pitchFamily="34" charset="0"/>
              </a:rPr>
              <a:t>implant</a:t>
            </a:r>
            <a:r>
              <a:rPr lang="tr-TR" sz="2000" dirty="0">
                <a:latin typeface="Calibri" panose="020F0502020204030204" pitchFamily="34" charset="0"/>
              </a:rPr>
              <a:t> analoğu denilmektedir. </a:t>
            </a:r>
          </a:p>
          <a:p>
            <a:pPr marL="342900" indent="-342900">
              <a:buFont typeface="Wingdings" panose="05000000000000000000" pitchFamily="2" charset="2"/>
              <a:buChar char="ü"/>
            </a:pPr>
            <a:r>
              <a:rPr lang="tr-TR" sz="2000" dirty="0">
                <a:latin typeface="Calibri" panose="020F0502020204030204" pitchFamily="34" charset="0"/>
              </a:rPr>
              <a:t>Kron yada köprüye destek olan parçaya </a:t>
            </a:r>
            <a:r>
              <a:rPr lang="tr-TR" sz="2000" dirty="0" err="1">
                <a:latin typeface="Calibri" panose="020F0502020204030204" pitchFamily="34" charset="0"/>
              </a:rPr>
              <a:t>abutment</a:t>
            </a:r>
            <a:r>
              <a:rPr lang="tr-TR" sz="2000" dirty="0">
                <a:latin typeface="Calibri" panose="020F0502020204030204" pitchFamily="34" charset="0"/>
              </a:rPr>
              <a:t> (destek) denir. </a:t>
            </a:r>
          </a:p>
          <a:p>
            <a:pPr marL="342900" indent="-342900">
              <a:buFont typeface="Wingdings" panose="05000000000000000000" pitchFamily="2" charset="2"/>
              <a:buChar char="ü"/>
            </a:pPr>
            <a:r>
              <a:rPr lang="tr-TR" sz="2000" dirty="0">
                <a:latin typeface="Calibri" panose="020F0502020204030204" pitchFamily="34" charset="0"/>
              </a:rPr>
              <a:t>Hareketli protezlerin tutulmasını sağlayan parçalara </a:t>
            </a:r>
            <a:r>
              <a:rPr lang="tr-TR" sz="2000" dirty="0" err="1">
                <a:latin typeface="Calibri" panose="020F0502020204030204" pitchFamily="34" charset="0"/>
              </a:rPr>
              <a:t>locator</a:t>
            </a:r>
            <a:r>
              <a:rPr lang="tr-TR" sz="2000" dirty="0">
                <a:latin typeface="Calibri" panose="020F0502020204030204" pitchFamily="34" charset="0"/>
              </a:rPr>
              <a:t> ya da </a:t>
            </a:r>
            <a:r>
              <a:rPr lang="tr-TR" sz="2000" dirty="0" err="1">
                <a:latin typeface="Calibri" panose="020F0502020204030204" pitchFamily="34" charset="0"/>
              </a:rPr>
              <a:t>ball</a:t>
            </a:r>
            <a:r>
              <a:rPr lang="tr-TR" sz="2000" dirty="0">
                <a:latin typeface="Calibri" panose="020F0502020204030204" pitchFamily="34" charset="0"/>
              </a:rPr>
              <a:t> </a:t>
            </a:r>
            <a:r>
              <a:rPr lang="tr-TR" sz="2000" dirty="0" err="1">
                <a:latin typeface="Calibri" panose="020F0502020204030204" pitchFamily="34" charset="0"/>
              </a:rPr>
              <a:t>attechment</a:t>
            </a:r>
            <a:r>
              <a:rPr lang="tr-TR" sz="2000" dirty="0">
                <a:latin typeface="Calibri" panose="020F0502020204030204" pitchFamily="34" charset="0"/>
              </a:rPr>
              <a:t> adı verilir. </a:t>
            </a:r>
          </a:p>
          <a:p>
            <a:endParaRPr lang="tr-TR" dirty="0">
              <a:latin typeface="Calibri" panose="020F0502020204030204" pitchFamily="34" charset="0"/>
            </a:endParaRPr>
          </a:p>
        </p:txBody>
      </p:sp>
      <p:pic>
        <p:nvPicPr>
          <p:cNvPr id="10242"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8915" r="8133"/>
          <a:stretch/>
        </p:blipFill>
        <p:spPr bwMode="auto">
          <a:xfrm>
            <a:off x="2063553" y="3981544"/>
            <a:ext cx="2973873" cy="2685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1058" r="8942"/>
          <a:stretch/>
        </p:blipFill>
        <p:spPr bwMode="auto">
          <a:xfrm>
            <a:off x="4965418" y="3981544"/>
            <a:ext cx="2858775" cy="26801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7048" r="7111"/>
          <a:stretch/>
        </p:blipFill>
        <p:spPr bwMode="auto">
          <a:xfrm>
            <a:off x="7780661" y="3981544"/>
            <a:ext cx="2305482" cy="2685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473828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2207568" y="1196752"/>
            <a:ext cx="7848872" cy="4968552"/>
          </a:xfrm>
        </p:spPr>
        <p:txBody>
          <a:bodyPr>
            <a:normAutofit/>
          </a:bodyPr>
          <a:lstStyle/>
          <a:p>
            <a:r>
              <a:rPr lang="tr-TR" b="1" dirty="0" err="1" smtClean="0">
                <a:solidFill>
                  <a:srgbClr val="FF0000"/>
                </a:solidFill>
                <a:latin typeface="Calibri" panose="020F0502020204030204" pitchFamily="34" charset="0"/>
              </a:rPr>
              <a:t>İmplant</a:t>
            </a:r>
            <a:r>
              <a:rPr lang="tr-TR" b="1" dirty="0" smtClean="0">
                <a:solidFill>
                  <a:srgbClr val="FF0000"/>
                </a:solidFill>
                <a:latin typeface="Calibri" panose="020F0502020204030204" pitchFamily="34" charset="0"/>
              </a:rPr>
              <a:t> destekli protezler</a:t>
            </a:r>
            <a:endParaRPr lang="tr-TR" dirty="0" smtClean="0">
              <a:solidFill>
                <a:srgbClr val="FF0000"/>
              </a:solidFill>
              <a:latin typeface="Calibri" panose="020F0502020204030204" pitchFamily="34" charset="0"/>
            </a:endParaRPr>
          </a:p>
          <a:p>
            <a:r>
              <a:rPr lang="tr-TR" b="1" dirty="0">
                <a:latin typeface="Calibri" panose="020F0502020204030204" pitchFamily="34" charset="0"/>
              </a:rPr>
              <a:t> </a:t>
            </a:r>
            <a:endParaRPr lang="tr-TR" dirty="0">
              <a:latin typeface="Calibri" panose="020F0502020204030204" pitchFamily="34" charset="0"/>
            </a:endParaRPr>
          </a:p>
          <a:p>
            <a:pPr marL="342900" indent="-342900">
              <a:buFont typeface="Wingdings" panose="05000000000000000000" pitchFamily="2" charset="2"/>
              <a:buChar char="ü"/>
            </a:pPr>
            <a:r>
              <a:rPr lang="tr-TR" sz="2000" dirty="0">
                <a:latin typeface="Calibri" panose="020F0502020204030204" pitchFamily="34" charset="0"/>
              </a:rPr>
              <a:t>Yardımcı personelin bu tip protezlerin yapımındaki sorumluluğu, </a:t>
            </a:r>
            <a:r>
              <a:rPr lang="tr-TR" sz="2000" dirty="0" err="1">
                <a:latin typeface="Calibri" panose="020F0502020204030204" pitchFamily="34" charset="0"/>
              </a:rPr>
              <a:t>implant</a:t>
            </a:r>
            <a:r>
              <a:rPr lang="tr-TR" sz="2000" dirty="0">
                <a:latin typeface="Calibri" panose="020F0502020204030204" pitchFamily="34" charset="0"/>
              </a:rPr>
              <a:t> destekli bir </a:t>
            </a:r>
            <a:r>
              <a:rPr lang="tr-TR" sz="2000" dirty="0" err="1">
                <a:latin typeface="Calibri" panose="020F0502020204030204" pitchFamily="34" charset="0"/>
              </a:rPr>
              <a:t>protetik</a:t>
            </a:r>
            <a:r>
              <a:rPr lang="tr-TR" sz="2000" dirty="0">
                <a:latin typeface="Calibri" panose="020F0502020204030204" pitchFamily="34" charset="0"/>
              </a:rPr>
              <a:t> restorasyon yapılırken gerekli olan tüm </a:t>
            </a:r>
            <a:r>
              <a:rPr lang="tr-TR" sz="2000" dirty="0" err="1">
                <a:latin typeface="Calibri" panose="020F0502020204030204" pitchFamily="34" charset="0"/>
              </a:rPr>
              <a:t>implant</a:t>
            </a:r>
            <a:r>
              <a:rPr lang="tr-TR" sz="2000" dirty="0">
                <a:latin typeface="Calibri" panose="020F0502020204030204" pitchFamily="34" charset="0"/>
              </a:rPr>
              <a:t> parçalarını ve </a:t>
            </a:r>
            <a:r>
              <a:rPr lang="tr-TR" sz="2000" dirty="0" err="1">
                <a:latin typeface="Calibri" panose="020F0502020204030204" pitchFamily="34" charset="0"/>
              </a:rPr>
              <a:t>implant</a:t>
            </a:r>
            <a:r>
              <a:rPr lang="tr-TR" sz="2000" dirty="0">
                <a:latin typeface="Calibri" panose="020F0502020204030204" pitchFamily="34" charset="0"/>
              </a:rPr>
              <a:t> anahtarlarını hazırlanmasıdır. </a:t>
            </a:r>
          </a:p>
          <a:p>
            <a:pPr marL="342900" indent="-342900">
              <a:buFont typeface="Wingdings" panose="05000000000000000000" pitchFamily="2" charset="2"/>
              <a:buChar char="ü"/>
            </a:pPr>
            <a:r>
              <a:rPr lang="tr-TR" sz="2000" dirty="0">
                <a:latin typeface="Calibri" panose="020F0502020204030204" pitchFamily="34" charset="0"/>
              </a:rPr>
              <a:t>Laboratuvar ve </a:t>
            </a:r>
            <a:r>
              <a:rPr lang="tr-TR" sz="2000" dirty="0" err="1">
                <a:latin typeface="Calibri" panose="020F0502020204030204" pitchFamily="34" charset="0"/>
              </a:rPr>
              <a:t>implant</a:t>
            </a:r>
            <a:r>
              <a:rPr lang="tr-TR" sz="2000" dirty="0">
                <a:latin typeface="Calibri" panose="020F0502020204030204" pitchFamily="34" charset="0"/>
              </a:rPr>
              <a:t> firması ile koordinasyon kurmalı ve gerekli düzenlemeleri yapması gerekmektedir. </a:t>
            </a:r>
          </a:p>
        </p:txBody>
      </p:sp>
      <p:pic>
        <p:nvPicPr>
          <p:cNvPr id="1126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78247" y="4005065"/>
            <a:ext cx="3810000" cy="2447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2210" t="26584" r="15054" b="27295"/>
          <a:stretch/>
        </p:blipFill>
        <p:spPr bwMode="auto">
          <a:xfrm>
            <a:off x="6096000" y="4005064"/>
            <a:ext cx="3860604" cy="24479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564391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2329744" y="1196752"/>
            <a:ext cx="7848872" cy="4968552"/>
          </a:xfrm>
        </p:spPr>
        <p:txBody>
          <a:bodyPr>
            <a:normAutofit/>
          </a:bodyPr>
          <a:lstStyle/>
          <a:p>
            <a:r>
              <a:rPr lang="tr-TR" b="1" dirty="0" err="1" smtClean="0">
                <a:solidFill>
                  <a:srgbClr val="FF0000"/>
                </a:solidFill>
                <a:latin typeface="Calibri" panose="020F0502020204030204" pitchFamily="34" charset="0"/>
              </a:rPr>
              <a:t>İmplant</a:t>
            </a:r>
            <a:r>
              <a:rPr lang="tr-TR" b="1" dirty="0" smtClean="0">
                <a:solidFill>
                  <a:srgbClr val="FF0000"/>
                </a:solidFill>
                <a:latin typeface="Calibri" panose="020F0502020204030204" pitchFamily="34" charset="0"/>
              </a:rPr>
              <a:t> destekli protezler</a:t>
            </a:r>
            <a:endParaRPr lang="tr-TR" dirty="0" smtClean="0">
              <a:solidFill>
                <a:srgbClr val="FF0000"/>
              </a:solidFill>
              <a:latin typeface="Calibri" panose="020F0502020204030204" pitchFamily="34" charset="0"/>
            </a:endParaRPr>
          </a:p>
          <a:p>
            <a:r>
              <a:rPr lang="tr-TR" sz="2000" b="1" dirty="0">
                <a:latin typeface="Calibri" panose="020F0502020204030204" pitchFamily="34" charset="0"/>
              </a:rPr>
              <a:t> </a:t>
            </a:r>
            <a:endParaRPr lang="tr-TR" sz="2000" dirty="0">
              <a:latin typeface="Calibri" panose="020F0502020204030204" pitchFamily="34" charset="0"/>
            </a:endParaRPr>
          </a:p>
          <a:p>
            <a:pPr marL="342900" indent="-342900">
              <a:buFont typeface="Wingdings" panose="05000000000000000000" pitchFamily="2" charset="2"/>
              <a:buChar char="ü"/>
            </a:pPr>
            <a:r>
              <a:rPr lang="tr-TR" sz="2000" dirty="0">
                <a:latin typeface="Calibri" panose="020F0502020204030204" pitchFamily="34" charset="0"/>
              </a:rPr>
              <a:t>Ölçü işlemlerinde ve prova aşamalarında diğer protez türlerinde olduğu gibi sorumluluğu vardır. </a:t>
            </a:r>
          </a:p>
          <a:p>
            <a:pPr marL="342900" indent="-342900">
              <a:buFont typeface="Wingdings" panose="05000000000000000000" pitchFamily="2" charset="2"/>
              <a:buChar char="ü"/>
            </a:pPr>
            <a:r>
              <a:rPr lang="tr-TR" sz="2000" dirty="0" err="1">
                <a:latin typeface="Calibri" panose="020F0502020204030204" pitchFamily="34" charset="0"/>
              </a:rPr>
              <a:t>İmplant</a:t>
            </a:r>
            <a:r>
              <a:rPr lang="tr-TR" sz="2000" dirty="0">
                <a:latin typeface="Calibri" panose="020F0502020204030204" pitchFamily="34" charset="0"/>
              </a:rPr>
              <a:t> destekli sabit veya hareketli protezler </a:t>
            </a:r>
            <a:r>
              <a:rPr lang="tr-TR" sz="2000" dirty="0" err="1">
                <a:latin typeface="Calibri" panose="020F0502020204030204" pitchFamily="34" charset="0"/>
              </a:rPr>
              <a:t>protezler</a:t>
            </a:r>
            <a:r>
              <a:rPr lang="tr-TR" sz="2000" dirty="0">
                <a:latin typeface="Calibri" panose="020F0502020204030204" pitchFamily="34" charset="0"/>
              </a:rPr>
              <a:t> yapılırken diğer protez türlerinde yapılan tüm sorumluluklar ve görevler bu durumlar için de geçerlidir. </a:t>
            </a:r>
          </a:p>
          <a:p>
            <a:endParaRPr lang="tr-TR" sz="2000" dirty="0">
              <a:latin typeface="Calibri" panose="020F0502020204030204" pitchFamily="34" charset="0"/>
            </a:endParaRPr>
          </a:p>
        </p:txBody>
      </p:sp>
      <p:pic>
        <p:nvPicPr>
          <p:cNvPr id="12290"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9380" r="9752"/>
          <a:stretch/>
        </p:blipFill>
        <p:spPr bwMode="auto">
          <a:xfrm>
            <a:off x="2207569" y="3862986"/>
            <a:ext cx="3681645" cy="2654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807968" y="3861048"/>
            <a:ext cx="4075682" cy="26559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086625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815413" y="1124744"/>
            <a:ext cx="10617696" cy="5112568"/>
          </a:xfrm>
        </p:spPr>
        <p:txBody>
          <a:bodyPr>
            <a:normAutofit/>
          </a:bodyPr>
          <a:lstStyle/>
          <a:p>
            <a:r>
              <a:rPr lang="tr-TR" b="1" dirty="0">
                <a:solidFill>
                  <a:srgbClr val="FFC000"/>
                </a:solidFill>
                <a:latin typeface="Calibri" panose="020F0502020204030204" pitchFamily="34" charset="0"/>
              </a:rPr>
              <a:t>TME </a:t>
            </a:r>
            <a:r>
              <a:rPr lang="tr-TR" b="1" dirty="0" err="1" smtClean="0">
                <a:solidFill>
                  <a:srgbClr val="FFC000"/>
                </a:solidFill>
                <a:latin typeface="Calibri" panose="020F0502020204030204" pitchFamily="34" charset="0"/>
              </a:rPr>
              <a:t>Disfonksiyonu</a:t>
            </a:r>
            <a:r>
              <a:rPr lang="tr-TR" b="1" dirty="0" smtClean="0">
                <a:solidFill>
                  <a:srgbClr val="FFC000"/>
                </a:solidFill>
                <a:latin typeface="Calibri" panose="020F0502020204030204" pitchFamily="34" charset="0"/>
              </a:rPr>
              <a:t> tedavisi</a:t>
            </a:r>
            <a:endParaRPr lang="tr-TR" dirty="0">
              <a:solidFill>
                <a:srgbClr val="FFC000"/>
              </a:solidFill>
              <a:latin typeface="Calibri" panose="020F0502020204030204" pitchFamily="34" charset="0"/>
            </a:endParaRPr>
          </a:p>
          <a:p>
            <a:r>
              <a:rPr lang="tr-TR" dirty="0">
                <a:latin typeface="Calibri" panose="020F0502020204030204" pitchFamily="34" charset="0"/>
              </a:rPr>
              <a:t> </a:t>
            </a:r>
          </a:p>
          <a:p>
            <a:pPr marL="342900" indent="-342900">
              <a:buFont typeface="Wingdings" panose="05000000000000000000" pitchFamily="2" charset="2"/>
              <a:buChar char="ü"/>
            </a:pPr>
            <a:r>
              <a:rPr lang="tr-TR" dirty="0">
                <a:latin typeface="Calibri" panose="020F0502020204030204" pitchFamily="34" charset="0"/>
              </a:rPr>
              <a:t>Yardımcı personelin görevi hasta şikâyetlerinin ayrıntılı olarak kayıt altına alınması ve takip edilmesidir. </a:t>
            </a:r>
            <a:endParaRPr lang="tr-TR" dirty="0" smtClean="0">
              <a:latin typeface="Calibri" panose="020F0502020204030204" pitchFamily="34" charset="0"/>
            </a:endParaRPr>
          </a:p>
          <a:p>
            <a:pPr marL="342900" indent="-342900">
              <a:buFont typeface="Wingdings" panose="05000000000000000000" pitchFamily="2" charset="2"/>
              <a:buChar char="ü"/>
            </a:pPr>
            <a:r>
              <a:rPr lang="tr-TR" dirty="0" smtClean="0">
                <a:latin typeface="Calibri" panose="020F0502020204030204" pitchFamily="34" charset="0"/>
              </a:rPr>
              <a:t>Hekimin </a:t>
            </a:r>
            <a:r>
              <a:rPr lang="tr-TR" dirty="0">
                <a:latin typeface="Calibri" panose="020F0502020204030204" pitchFamily="34" charset="0"/>
              </a:rPr>
              <a:t>TME muayenesinde bulunması gereken tüm malzemeleri hazırlamak yardımcı personelin </a:t>
            </a:r>
            <a:r>
              <a:rPr lang="tr-TR" dirty="0" smtClean="0">
                <a:latin typeface="Calibri" panose="020F0502020204030204" pitchFamily="34" charset="0"/>
              </a:rPr>
              <a:t>görevidir.</a:t>
            </a:r>
            <a:endParaRPr lang="tr-TR" dirty="0">
              <a:latin typeface="Calibri" panose="020F0502020204030204" pitchFamily="34" charset="0"/>
            </a:endParaRPr>
          </a:p>
          <a:p>
            <a:endParaRPr lang="tr-TR" dirty="0">
              <a:latin typeface="Calibri" panose="020F0502020204030204" pitchFamily="34" charset="0"/>
            </a:endParaRPr>
          </a:p>
        </p:txBody>
      </p:sp>
      <p:pic>
        <p:nvPicPr>
          <p:cNvPr id="1331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96277" y="3590707"/>
            <a:ext cx="7248128" cy="30691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258169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815413" y="1124744"/>
            <a:ext cx="10617696" cy="5112568"/>
          </a:xfrm>
        </p:spPr>
        <p:txBody>
          <a:bodyPr>
            <a:normAutofit/>
          </a:bodyPr>
          <a:lstStyle/>
          <a:p>
            <a:r>
              <a:rPr lang="tr-TR" b="1" dirty="0">
                <a:solidFill>
                  <a:srgbClr val="FFC000"/>
                </a:solidFill>
                <a:latin typeface="Calibri" panose="020F0502020204030204" pitchFamily="34" charset="0"/>
              </a:rPr>
              <a:t>TME </a:t>
            </a:r>
            <a:r>
              <a:rPr lang="tr-TR" b="1" dirty="0" err="1" smtClean="0">
                <a:solidFill>
                  <a:srgbClr val="FFC000"/>
                </a:solidFill>
                <a:latin typeface="Calibri" panose="020F0502020204030204" pitchFamily="34" charset="0"/>
              </a:rPr>
              <a:t>Disfonksiyonu</a:t>
            </a:r>
            <a:r>
              <a:rPr lang="tr-TR" b="1" dirty="0" smtClean="0">
                <a:solidFill>
                  <a:srgbClr val="FFC000"/>
                </a:solidFill>
                <a:latin typeface="Calibri" panose="020F0502020204030204" pitchFamily="34" charset="0"/>
              </a:rPr>
              <a:t> tedavisi</a:t>
            </a:r>
            <a:endParaRPr lang="tr-TR" dirty="0">
              <a:solidFill>
                <a:srgbClr val="FFC000"/>
              </a:solidFill>
              <a:latin typeface="Calibri" panose="020F0502020204030204" pitchFamily="34" charset="0"/>
            </a:endParaRPr>
          </a:p>
          <a:p>
            <a:r>
              <a:rPr lang="tr-TR" dirty="0">
                <a:latin typeface="Calibri" panose="020F0502020204030204" pitchFamily="34" charset="0"/>
              </a:rPr>
              <a:t> </a:t>
            </a:r>
          </a:p>
          <a:p>
            <a:r>
              <a:rPr lang="tr-TR" sz="2000" dirty="0" smtClean="0">
                <a:latin typeface="Calibri" panose="020F0502020204030204" pitchFamily="34" charset="0"/>
              </a:rPr>
              <a:t>Bu </a:t>
            </a:r>
            <a:r>
              <a:rPr lang="tr-TR" sz="2000" dirty="0">
                <a:latin typeface="Calibri" panose="020F0502020204030204" pitchFamily="34" charset="0"/>
              </a:rPr>
              <a:t>malzemeler; </a:t>
            </a:r>
            <a:endParaRPr lang="tr-TR" sz="2000" dirty="0" smtClean="0">
              <a:latin typeface="Calibri" panose="020F0502020204030204" pitchFamily="34" charset="0"/>
            </a:endParaRPr>
          </a:p>
          <a:p>
            <a:pPr marL="742950" lvl="1" indent="-285750" algn="l">
              <a:buFont typeface="Wingdings" panose="05000000000000000000" pitchFamily="2" charset="2"/>
              <a:buChar char="ü"/>
            </a:pPr>
            <a:r>
              <a:rPr lang="tr-TR" sz="2000" dirty="0" smtClean="0">
                <a:latin typeface="Calibri" panose="020F0502020204030204" pitchFamily="34" charset="0"/>
              </a:rPr>
              <a:t>Cetvel </a:t>
            </a:r>
          </a:p>
          <a:p>
            <a:pPr marL="742950" lvl="1" indent="-285750" algn="l">
              <a:buFont typeface="Wingdings" panose="05000000000000000000" pitchFamily="2" charset="2"/>
              <a:buChar char="ü"/>
            </a:pPr>
            <a:r>
              <a:rPr lang="tr-TR" sz="2000" dirty="0" smtClean="0">
                <a:latin typeface="Calibri" panose="020F0502020204030204" pitchFamily="34" charset="0"/>
              </a:rPr>
              <a:t>Kumpas </a:t>
            </a:r>
          </a:p>
          <a:p>
            <a:pPr marL="742950" lvl="1" indent="-285750" algn="l">
              <a:buFont typeface="Wingdings" panose="05000000000000000000" pitchFamily="2" charset="2"/>
              <a:buChar char="ü"/>
            </a:pPr>
            <a:r>
              <a:rPr lang="tr-TR" sz="2000" dirty="0">
                <a:latin typeface="Calibri" panose="020F0502020204030204" pitchFamily="34" charset="0"/>
              </a:rPr>
              <a:t>A</a:t>
            </a:r>
            <a:r>
              <a:rPr lang="tr-TR" sz="2000" dirty="0" smtClean="0">
                <a:latin typeface="Calibri" panose="020F0502020204030204" pitchFamily="34" charset="0"/>
              </a:rPr>
              <a:t>ğız </a:t>
            </a:r>
            <a:r>
              <a:rPr lang="tr-TR" sz="2000" dirty="0">
                <a:latin typeface="Calibri" panose="020F0502020204030204" pitchFamily="34" charset="0"/>
              </a:rPr>
              <a:t>açıklığını ölçme işleminde kullanılabilecek pergel gibi </a:t>
            </a:r>
            <a:r>
              <a:rPr lang="tr-TR" sz="2000" dirty="0" smtClean="0">
                <a:latin typeface="Calibri" panose="020F0502020204030204" pitchFamily="34" charset="0"/>
              </a:rPr>
              <a:t>malzemeler</a:t>
            </a:r>
            <a:endParaRPr lang="tr-TR" sz="2000" dirty="0">
              <a:latin typeface="Calibri" panose="020F0502020204030204" pitchFamily="34" charset="0"/>
            </a:endParaRPr>
          </a:p>
        </p:txBody>
      </p:sp>
      <p:pic>
        <p:nvPicPr>
          <p:cNvPr id="14338"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r="6696" b="3469"/>
          <a:stretch/>
        </p:blipFill>
        <p:spPr bwMode="auto">
          <a:xfrm>
            <a:off x="3608737" y="3778690"/>
            <a:ext cx="5010584" cy="24586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9976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815413" y="1124744"/>
            <a:ext cx="10617696" cy="5112568"/>
          </a:xfrm>
        </p:spPr>
        <p:txBody>
          <a:bodyPr>
            <a:normAutofit/>
          </a:bodyPr>
          <a:lstStyle/>
          <a:p>
            <a:r>
              <a:rPr lang="tr-TR" b="1" dirty="0">
                <a:solidFill>
                  <a:srgbClr val="FFC000"/>
                </a:solidFill>
                <a:latin typeface="Calibri" panose="020F0502020204030204" pitchFamily="34" charset="0"/>
              </a:rPr>
              <a:t>TME </a:t>
            </a:r>
            <a:r>
              <a:rPr lang="tr-TR" b="1" dirty="0" err="1" smtClean="0">
                <a:solidFill>
                  <a:srgbClr val="FFC000"/>
                </a:solidFill>
                <a:latin typeface="Calibri" panose="020F0502020204030204" pitchFamily="34" charset="0"/>
              </a:rPr>
              <a:t>Disfonksiyonu</a:t>
            </a:r>
            <a:r>
              <a:rPr lang="tr-TR" b="1" dirty="0" smtClean="0">
                <a:solidFill>
                  <a:srgbClr val="FFC000"/>
                </a:solidFill>
                <a:latin typeface="Calibri" panose="020F0502020204030204" pitchFamily="34" charset="0"/>
              </a:rPr>
              <a:t> tedavisi</a:t>
            </a:r>
            <a:endParaRPr lang="tr-TR" dirty="0">
              <a:solidFill>
                <a:srgbClr val="FFC000"/>
              </a:solidFill>
              <a:latin typeface="Calibri" panose="020F0502020204030204" pitchFamily="34" charset="0"/>
            </a:endParaRPr>
          </a:p>
          <a:p>
            <a:r>
              <a:rPr lang="tr-TR" dirty="0">
                <a:latin typeface="Calibri" panose="020F0502020204030204" pitchFamily="34" charset="0"/>
              </a:rPr>
              <a:t> </a:t>
            </a:r>
          </a:p>
          <a:p>
            <a:pPr marL="342900" indent="-342900">
              <a:buFont typeface="Wingdings" panose="05000000000000000000" pitchFamily="2" charset="2"/>
              <a:buChar char="ü"/>
            </a:pPr>
            <a:r>
              <a:rPr lang="tr-TR" dirty="0">
                <a:latin typeface="Calibri" panose="020F0502020204030204" pitchFamily="34" charset="0"/>
              </a:rPr>
              <a:t>Ö</a:t>
            </a:r>
            <a:r>
              <a:rPr lang="tr-TR" dirty="0" smtClean="0">
                <a:latin typeface="Calibri" panose="020F0502020204030204" pitchFamily="34" charset="0"/>
              </a:rPr>
              <a:t>lçü </a:t>
            </a:r>
            <a:r>
              <a:rPr lang="tr-TR" dirty="0">
                <a:latin typeface="Calibri" panose="020F0502020204030204" pitchFamily="34" charset="0"/>
              </a:rPr>
              <a:t>alınması gerekli durumlarda ölçü maddeleri ve ölçü </a:t>
            </a:r>
            <a:r>
              <a:rPr lang="tr-TR" dirty="0" smtClean="0">
                <a:latin typeface="Calibri" panose="020F0502020204030204" pitchFamily="34" charset="0"/>
              </a:rPr>
              <a:t>kaşıkları</a:t>
            </a:r>
          </a:p>
          <a:p>
            <a:pPr marL="342900" indent="-342900">
              <a:buFont typeface="Wingdings" panose="05000000000000000000" pitchFamily="2" charset="2"/>
              <a:buChar char="ü"/>
            </a:pPr>
            <a:r>
              <a:rPr lang="tr-TR" dirty="0">
                <a:latin typeface="Calibri" panose="020F0502020204030204" pitchFamily="34" charset="0"/>
              </a:rPr>
              <a:t>Ç</a:t>
            </a:r>
            <a:r>
              <a:rPr lang="tr-TR" dirty="0" smtClean="0">
                <a:latin typeface="Calibri" panose="020F0502020204030204" pitchFamily="34" charset="0"/>
              </a:rPr>
              <a:t>eneler </a:t>
            </a:r>
            <a:r>
              <a:rPr lang="tr-TR" dirty="0">
                <a:latin typeface="Calibri" panose="020F0502020204030204" pitchFamily="34" charset="0"/>
              </a:rPr>
              <a:t>arası ilişki kaydını belirleyecek mum ve benzeri diğer malzemelerin hazırlanması da yardımcı personelin görevidir. </a:t>
            </a:r>
          </a:p>
        </p:txBody>
      </p:sp>
      <p:pic>
        <p:nvPicPr>
          <p:cNvPr id="15362"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4830" b="6789"/>
          <a:stretch/>
        </p:blipFill>
        <p:spPr bwMode="auto">
          <a:xfrm>
            <a:off x="8016213" y="3293550"/>
            <a:ext cx="3153139" cy="20900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pic>
        <p:nvPicPr>
          <p:cNvPr id="15364" name="Picture 4" descr="Görsel sonucu"/>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2204" t="23741" b="24534"/>
          <a:stretch/>
        </p:blipFill>
        <p:spPr bwMode="auto">
          <a:xfrm>
            <a:off x="3695734" y="4581129"/>
            <a:ext cx="5268788" cy="20900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AutoShape 6" descr="Görsel sonucu"/>
          <p:cNvSpPr>
            <a:spLocks noChangeAspect="1" noChangeArrowheads="1"/>
          </p:cNvSpPr>
          <p:nvPr/>
        </p:nvSpPr>
        <p:spPr bwMode="auto">
          <a:xfrm>
            <a:off x="207433" y="-2193925"/>
            <a:ext cx="8128000" cy="45720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5367" name="Picture 7"/>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5069" r="10306" b="2869"/>
          <a:stretch/>
        </p:blipFill>
        <p:spPr bwMode="auto">
          <a:xfrm>
            <a:off x="815413" y="3293550"/>
            <a:ext cx="3237291" cy="20900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568389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815413" y="1124744"/>
            <a:ext cx="10617696" cy="5112568"/>
          </a:xfrm>
        </p:spPr>
        <p:txBody>
          <a:bodyPr>
            <a:normAutofit/>
          </a:bodyPr>
          <a:lstStyle/>
          <a:p>
            <a:r>
              <a:rPr lang="tr-TR" b="1" dirty="0">
                <a:solidFill>
                  <a:srgbClr val="FFC000"/>
                </a:solidFill>
                <a:latin typeface="Calibri" panose="020F0502020204030204" pitchFamily="34" charset="0"/>
              </a:rPr>
              <a:t>TME </a:t>
            </a:r>
            <a:r>
              <a:rPr lang="tr-TR" b="1" dirty="0" err="1" smtClean="0">
                <a:solidFill>
                  <a:srgbClr val="FFC000"/>
                </a:solidFill>
                <a:latin typeface="Calibri" panose="020F0502020204030204" pitchFamily="34" charset="0"/>
              </a:rPr>
              <a:t>Disfonksiyonu</a:t>
            </a:r>
            <a:r>
              <a:rPr lang="tr-TR" b="1" dirty="0" smtClean="0">
                <a:solidFill>
                  <a:srgbClr val="FFC000"/>
                </a:solidFill>
                <a:latin typeface="Calibri" panose="020F0502020204030204" pitchFamily="34" charset="0"/>
              </a:rPr>
              <a:t> tedavisi</a:t>
            </a:r>
            <a:endParaRPr lang="tr-TR" dirty="0">
              <a:solidFill>
                <a:srgbClr val="FFC000"/>
              </a:solidFill>
              <a:latin typeface="Calibri" panose="020F0502020204030204" pitchFamily="34" charset="0"/>
            </a:endParaRPr>
          </a:p>
          <a:p>
            <a:r>
              <a:rPr lang="tr-TR" dirty="0">
                <a:latin typeface="Calibri" panose="020F0502020204030204" pitchFamily="34" charset="0"/>
              </a:rPr>
              <a:t> </a:t>
            </a:r>
          </a:p>
          <a:p>
            <a:r>
              <a:rPr lang="tr-TR" dirty="0" smtClean="0">
                <a:latin typeface="Calibri" panose="020F0502020204030204" pitchFamily="34" charset="0"/>
              </a:rPr>
              <a:t>	</a:t>
            </a:r>
            <a:r>
              <a:rPr lang="tr-TR" dirty="0" err="1" smtClean="0">
                <a:latin typeface="Calibri" panose="020F0502020204030204" pitchFamily="34" charset="0"/>
              </a:rPr>
              <a:t>Splint</a:t>
            </a:r>
            <a:r>
              <a:rPr lang="tr-TR" dirty="0" smtClean="0">
                <a:latin typeface="Calibri" panose="020F0502020204030204" pitchFamily="34" charset="0"/>
              </a:rPr>
              <a:t> </a:t>
            </a:r>
            <a:r>
              <a:rPr lang="tr-TR" dirty="0">
                <a:latin typeface="Calibri" panose="020F0502020204030204" pitchFamily="34" charset="0"/>
              </a:rPr>
              <a:t>hazırlanması gereken durumlar için yardımcı personel ölçüden </a:t>
            </a:r>
            <a:r>
              <a:rPr lang="tr-TR" dirty="0" err="1">
                <a:latin typeface="Calibri" panose="020F0502020204030204" pitchFamily="34" charset="0"/>
              </a:rPr>
              <a:t>s</a:t>
            </a:r>
            <a:r>
              <a:rPr lang="tr-TR" dirty="0" err="1" smtClean="0">
                <a:latin typeface="Calibri" panose="020F0502020204030204" pitchFamily="34" charset="0"/>
              </a:rPr>
              <a:t>plintin</a:t>
            </a:r>
            <a:r>
              <a:rPr lang="tr-TR" dirty="0" smtClean="0">
                <a:latin typeface="Calibri" panose="020F0502020204030204" pitchFamily="34" charset="0"/>
              </a:rPr>
              <a:t> </a:t>
            </a:r>
            <a:r>
              <a:rPr lang="tr-TR" dirty="0">
                <a:latin typeface="Calibri" panose="020F0502020204030204" pitchFamily="34" charset="0"/>
              </a:rPr>
              <a:t>hastaya teslimine kadar tüm işlemleri takip etmek zorundadır. </a:t>
            </a:r>
          </a:p>
        </p:txBody>
      </p:sp>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34914" y="3356992"/>
            <a:ext cx="10149652" cy="2797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281469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78</Words>
  <Application>Microsoft Macintosh PowerPoint</Application>
  <PresentationFormat>Özel</PresentationFormat>
  <Paragraphs>51</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Dijital ölçü cihazları</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burcu burcu</dc:creator>
  <cp:lastModifiedBy>Burcu Batak</cp:lastModifiedBy>
  <cp:revision>4</cp:revision>
  <dcterms:created xsi:type="dcterms:W3CDTF">2020-01-15T22:53:47Z</dcterms:created>
  <dcterms:modified xsi:type="dcterms:W3CDTF">2020-02-06T08:21:06Z</dcterms:modified>
</cp:coreProperties>
</file>