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897"/>
  </p:normalViewPr>
  <p:slideViewPr>
    <p:cSldViewPr snapToGrid="0" snapToObjects="1">
      <p:cViewPr varScale="1">
        <p:scale>
          <a:sx n="114" d="100"/>
          <a:sy n="114" d="100"/>
        </p:scale>
        <p:origin x="4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3/25/20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5563034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D291B17-9318-49DB-B28B-6E5994AE9581}" type="datetime1">
              <a:rPr lang="en-US" smtClean="0"/>
              <a:t>3/25/20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1119162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D291B17-9318-49DB-B28B-6E5994AE9581}" type="datetime1">
              <a:rPr lang="en-US" smtClean="0"/>
              <a:t>3/25/20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3290878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D291B17-9318-49DB-B28B-6E5994AE9581}" type="datetime1">
              <a:rPr lang="en-US" smtClean="0"/>
              <a:t>3/25/20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3A98EE3D-8CD1-4C3F-BD1C-C98C9596463C}"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5458599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D291B17-9318-49DB-B28B-6E5994AE9581}" type="datetime1">
              <a:rPr lang="en-US" smtClean="0"/>
              <a:t>3/25/20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0211707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ED291B17-9318-49DB-B28B-6E5994AE9581}" type="datetime1">
              <a:rPr lang="en-US" smtClean="0"/>
              <a:t>3/25/20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2199446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ED291B17-9318-49DB-B28B-6E5994AE9581}" type="datetime1">
              <a:rPr lang="en-US" smtClean="0"/>
              <a:t>3/25/20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015073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3/25/20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2318967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ED291B17-9318-49DB-B28B-6E5994AE9581}" type="datetime1">
              <a:rPr lang="en-US" smtClean="0"/>
              <a:t>3/25/20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45116630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3/25/20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5134440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D291B17-9318-49DB-B28B-6E5994AE9581}" type="datetime1">
              <a:rPr lang="en-US" smtClean="0"/>
              <a:t>3/25/20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1571766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D291B17-9318-49DB-B28B-6E5994AE9581}" type="datetime1">
              <a:rPr lang="en-US" smtClean="0"/>
              <a:t>3/25/20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6909652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0322" y="3030008"/>
            <a:ext cx="4698355"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594123" y="3030008"/>
            <a:ext cx="4700059"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D291B17-9318-49DB-B28B-6E5994AE9581}" type="datetime1">
              <a:rPr lang="en-US" smtClean="0"/>
              <a:t>3/25/20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4728641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D291B17-9318-49DB-B28B-6E5994AE9581}" type="datetime1">
              <a:rPr lang="en-US" smtClean="0"/>
              <a:t>3/25/20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5715239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D291B17-9318-49DB-B28B-6E5994AE9581}" type="datetime1">
              <a:rPr lang="en-US" smtClean="0"/>
              <a:t>3/25/20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137684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D291B17-9318-49DB-B28B-6E5994AE9581}" type="datetime1">
              <a:rPr lang="en-US" smtClean="0"/>
              <a:t>3/25/20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8776782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D291B17-9318-49DB-B28B-6E5994AE9581}" type="datetime1">
              <a:rPr lang="en-US" smtClean="0"/>
              <a:t>3/25/20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6224528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D291B17-9318-49DB-B28B-6E5994AE9581}" type="datetime1">
              <a:rPr lang="en-US" smtClean="0"/>
              <a:t>3/25/20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611511504"/>
      </p:ext>
    </p:extLst>
  </p:cSld>
  <p:clrMap bg1="dk1" tx1="lt1" bg2="dk2" tx2="lt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 id="2147483790" r:id="rId13"/>
    <p:sldLayoutId id="2147483791" r:id="rId14"/>
    <p:sldLayoutId id="2147483792" r:id="rId15"/>
    <p:sldLayoutId id="2147483793" r:id="rId16"/>
    <p:sldLayoutId id="2147483794" r:id="rId17"/>
  </p:sldLayoutIdLst>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D68C75C-0A23-46C4-9A33-B5EC3CD18DEB}"/>
              </a:ext>
            </a:extLst>
          </p:cNvPr>
          <p:cNvPicPr>
            <a:picLocks noChangeAspect="1"/>
          </p:cNvPicPr>
          <p:nvPr/>
        </p:nvPicPr>
        <p:blipFill rotWithShape="1">
          <a:blip r:embed="rId2">
            <a:alphaModFix/>
          </a:blip>
          <a:srcRect t="15730"/>
          <a:stretch/>
        </p:blipFill>
        <p:spPr>
          <a:xfrm>
            <a:off x="21" y="10"/>
            <a:ext cx="12191979" cy="6857990"/>
          </a:xfrm>
          <a:prstGeom prst="rect">
            <a:avLst/>
          </a:prstGeom>
        </p:spPr>
      </p:pic>
      <p:sp>
        <p:nvSpPr>
          <p:cNvPr id="2" name="Başlık 1">
            <a:extLst>
              <a:ext uri="{FF2B5EF4-FFF2-40B4-BE49-F238E27FC236}">
                <a16:creationId xmlns:a16="http://schemas.microsoft.com/office/drawing/2014/main" id="{AF2396AB-6DBE-D041-A09C-32389C971568}"/>
              </a:ext>
            </a:extLst>
          </p:cNvPr>
          <p:cNvSpPr>
            <a:spLocks noGrp="1"/>
          </p:cNvSpPr>
          <p:nvPr>
            <p:ph type="ctrTitle"/>
          </p:nvPr>
        </p:nvSpPr>
        <p:spPr>
          <a:xfrm>
            <a:off x="0" y="2077170"/>
            <a:ext cx="6096000" cy="1892664"/>
          </a:xfrm>
        </p:spPr>
        <p:txBody>
          <a:bodyPr>
            <a:normAutofit/>
          </a:bodyPr>
          <a:lstStyle/>
          <a:p>
            <a:r>
              <a:rPr lang="tr-TR" sz="4000" b="1" dirty="0">
                <a:cs typeface="Arial" panose="020B0604020202020204" pitchFamily="34" charset="0"/>
              </a:rPr>
              <a:t>BELLEK: BİLGİ VE KÜLTÜR DEPOSU MU?</a:t>
            </a:r>
          </a:p>
        </p:txBody>
      </p:sp>
      <p:sp>
        <p:nvSpPr>
          <p:cNvPr id="3" name="Alt Başlık 2">
            <a:extLst>
              <a:ext uri="{FF2B5EF4-FFF2-40B4-BE49-F238E27FC236}">
                <a16:creationId xmlns:a16="http://schemas.microsoft.com/office/drawing/2014/main" id="{1C96B16A-438F-E640-95DD-2410D2D98BFB}"/>
              </a:ext>
            </a:extLst>
          </p:cNvPr>
          <p:cNvSpPr>
            <a:spLocks noGrp="1"/>
          </p:cNvSpPr>
          <p:nvPr>
            <p:ph type="subTitle" idx="1"/>
          </p:nvPr>
        </p:nvSpPr>
        <p:spPr>
          <a:xfrm>
            <a:off x="965200" y="5066048"/>
            <a:ext cx="10225530" cy="590321"/>
          </a:xfrm>
        </p:spPr>
        <p:txBody>
          <a:bodyPr>
            <a:normAutofit/>
          </a:bodyPr>
          <a:lstStyle/>
          <a:p>
            <a:endParaRPr lang="tr-TR" dirty="0">
              <a:solidFill>
                <a:schemeClr val="bg1"/>
              </a:solidFill>
            </a:endParaRPr>
          </a:p>
        </p:txBody>
      </p:sp>
    </p:spTree>
    <p:extLst>
      <p:ext uri="{BB962C8B-B14F-4D97-AF65-F5344CB8AC3E}">
        <p14:creationId xmlns:p14="http://schemas.microsoft.com/office/powerpoint/2010/main" val="160329429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AC8CE8-14CB-374A-8264-27445344EEA5}"/>
              </a:ext>
            </a:extLst>
          </p:cNvPr>
          <p:cNvSpPr>
            <a:spLocks noGrp="1"/>
          </p:cNvSpPr>
          <p:nvPr>
            <p:ph type="title"/>
          </p:nvPr>
        </p:nvSpPr>
        <p:spPr/>
        <p:txBody>
          <a:bodyPr/>
          <a:lstStyle/>
          <a:p>
            <a:r>
              <a:rPr lang="tr-TR" dirty="0"/>
              <a:t>Bellek şimdiki zamana aittir</a:t>
            </a:r>
          </a:p>
        </p:txBody>
      </p:sp>
      <p:sp>
        <p:nvSpPr>
          <p:cNvPr id="3" name="İçerik Yer Tutucusu 2">
            <a:extLst>
              <a:ext uri="{FF2B5EF4-FFF2-40B4-BE49-F238E27FC236}">
                <a16:creationId xmlns:a16="http://schemas.microsoft.com/office/drawing/2014/main" id="{B286CCCE-D13F-264C-9AC9-34623F71C088}"/>
              </a:ext>
            </a:extLst>
          </p:cNvPr>
          <p:cNvSpPr>
            <a:spLocks noGrp="1"/>
          </p:cNvSpPr>
          <p:nvPr>
            <p:ph idx="1"/>
          </p:nvPr>
        </p:nvSpPr>
        <p:spPr/>
        <p:txBody>
          <a:bodyPr/>
          <a:lstStyle/>
          <a:p>
            <a:r>
              <a:rPr lang="tr-TR" sz="2400" dirty="0"/>
              <a:t>Bellek her ne kadar geçmişi imlese de, zamansal olarak şimdiki zamana aittir. Böylelikle belleğin kurgusallığı hatırlandığı anın birikim ve düşünce yapısından etkilenir. </a:t>
            </a:r>
          </a:p>
          <a:p>
            <a:endParaRPr lang="tr-TR" dirty="0"/>
          </a:p>
        </p:txBody>
      </p:sp>
    </p:spTree>
    <p:extLst>
      <p:ext uri="{BB962C8B-B14F-4D97-AF65-F5344CB8AC3E}">
        <p14:creationId xmlns:p14="http://schemas.microsoft.com/office/powerpoint/2010/main" val="251230814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00F23F-7F73-9843-9EFB-026E9D7EFF2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88728D5-D54D-334D-AE70-11DB1277C898}"/>
              </a:ext>
            </a:extLst>
          </p:cNvPr>
          <p:cNvSpPr>
            <a:spLocks noGrp="1"/>
          </p:cNvSpPr>
          <p:nvPr>
            <p:ph idx="1"/>
          </p:nvPr>
        </p:nvSpPr>
        <p:spPr/>
        <p:txBody>
          <a:bodyPr>
            <a:normAutofit fontScale="92500" lnSpcReduction="20000"/>
          </a:bodyPr>
          <a:lstStyle/>
          <a:p>
            <a:r>
              <a:rPr lang="tr-TR" dirty="0" err="1"/>
              <a:t>Beatriz</a:t>
            </a:r>
            <a:r>
              <a:rPr lang="tr-TR" dirty="0"/>
              <a:t> </a:t>
            </a:r>
            <a:r>
              <a:rPr lang="tr-TR" dirty="0" err="1"/>
              <a:t>Sarlo</a:t>
            </a:r>
            <a:r>
              <a:rPr lang="tr-TR" dirty="0"/>
              <a:t> (2012:43), “</a:t>
            </a:r>
            <a:r>
              <a:rPr lang="tr-TR" dirty="0" err="1"/>
              <a:t>şimdi”nin</a:t>
            </a:r>
            <a:r>
              <a:rPr lang="tr-TR" dirty="0"/>
              <a:t> geçmiş anlatısı üzerindeki etkisini şu şekilde ifade eder: </a:t>
            </a:r>
          </a:p>
          <a:p>
            <a:r>
              <a:rPr lang="tr-TR" dirty="0"/>
              <a:t>“Sözcelemenin10 şimdiki zamanı ‘söylemin temel </a:t>
            </a:r>
            <a:r>
              <a:rPr lang="tr-TR" dirty="0" err="1"/>
              <a:t>zamanı’dır</a:t>
            </a:r>
            <a:r>
              <a:rPr lang="tr-TR" dirty="0"/>
              <a:t>, çünkü anlatmaya başlanılan an bugündür ve bu an anlatıda kayda geçer. Böylece anlatıcı hikayesinin parçası olur ve hikayesi bir ikna retoriği olarak kayda geçer (söylem </a:t>
            </a:r>
            <a:r>
              <a:rPr lang="tr-TR" dirty="0" err="1"/>
              <a:t>di’li</a:t>
            </a:r>
            <a:r>
              <a:rPr lang="tr-TR" dirty="0"/>
              <a:t> geçmiş kipiyledir diyor </a:t>
            </a:r>
            <a:r>
              <a:rPr lang="tr-TR" dirty="0" err="1"/>
              <a:t>Ricoeur</a:t>
            </a:r>
            <a:r>
              <a:rPr lang="tr-TR" dirty="0"/>
              <a:t>). Bu anlamda tanıklık anlatıları birer ‘</a:t>
            </a:r>
            <a:r>
              <a:rPr lang="tr-TR" dirty="0" err="1"/>
              <a:t>söylem’dir</a:t>
            </a:r>
            <a:r>
              <a:rPr lang="tr-TR" dirty="0"/>
              <a:t>, çünkü koşul olarak anlatıcı olaylara karışmış birisidir, </a:t>
            </a:r>
            <a:r>
              <a:rPr lang="tr-TR" dirty="0" err="1"/>
              <a:t>sözceleme</a:t>
            </a:r>
            <a:r>
              <a:rPr lang="tr-TR" dirty="0"/>
              <a:t> sırasında dışsal bir hakikatin peşinde değildir. Geçmişi anlatma ediminde bugünün damgası kaçınılmazdır, çünkü söylemin üzerinde sözlü geçmiş zaman kipleri </a:t>
            </a:r>
            <a:r>
              <a:rPr lang="tr-TR" dirty="0" err="1"/>
              <a:t>sözcelemenin</a:t>
            </a:r>
            <a:r>
              <a:rPr lang="tr-TR" dirty="0"/>
              <a:t> şimdiki zamanının ‘</a:t>
            </a:r>
            <a:r>
              <a:rPr lang="tr-TR" dirty="0" err="1"/>
              <a:t>fenomenolojik</a:t>
            </a:r>
            <a:r>
              <a:rPr lang="tr-TR" dirty="0"/>
              <a:t> deneyiminden’ azade değildirler. ‘Bugün, geçmişi, orkestra şefinin müzisyenleri yönettiği gibi yönetir,’ diyordu </a:t>
            </a:r>
            <a:r>
              <a:rPr lang="tr-TR" dirty="0" err="1"/>
              <a:t>Italo</a:t>
            </a:r>
            <a:r>
              <a:rPr lang="tr-TR" dirty="0"/>
              <a:t> </a:t>
            </a:r>
            <a:r>
              <a:rPr lang="tr-TR" dirty="0" err="1"/>
              <a:t>Svevo</a:t>
            </a:r>
            <a:r>
              <a:rPr lang="tr-TR" dirty="0"/>
              <a:t>.” </a:t>
            </a:r>
          </a:p>
          <a:p>
            <a:endParaRPr lang="tr-TR" dirty="0"/>
          </a:p>
        </p:txBody>
      </p:sp>
    </p:spTree>
    <p:extLst>
      <p:ext uri="{BB962C8B-B14F-4D97-AF65-F5344CB8AC3E}">
        <p14:creationId xmlns:p14="http://schemas.microsoft.com/office/powerpoint/2010/main" val="40761524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A24362-0BD9-8F42-B646-B6F250C9B68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A16B03-792C-1C4D-BC93-B86C40BD55E3}"/>
              </a:ext>
            </a:extLst>
          </p:cNvPr>
          <p:cNvSpPr>
            <a:spLocks noGrp="1"/>
          </p:cNvSpPr>
          <p:nvPr>
            <p:ph idx="1"/>
          </p:nvPr>
        </p:nvSpPr>
        <p:spPr/>
        <p:txBody>
          <a:bodyPr/>
          <a:lstStyle/>
          <a:p>
            <a:r>
              <a:rPr lang="tr-TR" sz="2000" dirty="0"/>
              <a:t>Zamanın şimdide olması, hatırlama açısından hayati önem taşır. Daniel L. </a:t>
            </a:r>
            <a:r>
              <a:rPr lang="tr-TR" sz="2000" dirty="0" err="1"/>
              <a:t>Schacter</a:t>
            </a:r>
            <a:r>
              <a:rPr lang="tr-TR" sz="2000" dirty="0"/>
              <a:t>, </a:t>
            </a:r>
            <a:r>
              <a:rPr lang="tr-TR" sz="2000" dirty="0" err="1"/>
              <a:t>Marcel</a:t>
            </a:r>
            <a:r>
              <a:rPr lang="tr-TR" sz="2000" dirty="0"/>
              <a:t> </a:t>
            </a:r>
            <a:r>
              <a:rPr lang="tr-TR" sz="2000" dirty="0" err="1"/>
              <a:t>Proust’un</a:t>
            </a:r>
            <a:r>
              <a:rPr lang="tr-TR" sz="2000" dirty="0"/>
              <a:t> “zamana doğrultulmuş teleskop” analojisini açıklarken, hatırlama ediminin yalnızca geçmişten bir görüntüyü akla getirmenin ötesinde, şimdiye ve geçmişe ait bilgilerin birleştirilmesine dayandığını söyler ve ekler: “</a:t>
            </a:r>
            <a:r>
              <a:rPr lang="tr-TR" sz="2000" dirty="0" err="1"/>
              <a:t>Proust</a:t>
            </a:r>
            <a:r>
              <a:rPr lang="tr-TR" sz="2000" dirty="0"/>
              <a:t> hatırlama duygularının geçmişle şimdi arasındaki ince bir etkileşimden kaynaklandığını bilimsel çalışmalardan yarım yüzyıldan fazla bir zaman önce keskin bir şekilde kavramıştır” (2010: 52). </a:t>
            </a:r>
          </a:p>
          <a:p>
            <a:endParaRPr lang="tr-TR" dirty="0"/>
          </a:p>
        </p:txBody>
      </p:sp>
    </p:spTree>
    <p:extLst>
      <p:ext uri="{BB962C8B-B14F-4D97-AF65-F5344CB8AC3E}">
        <p14:creationId xmlns:p14="http://schemas.microsoft.com/office/powerpoint/2010/main" val="246204196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E9859B-4EE7-DA4E-AD0C-554899BB24C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43B69D4-6FC1-7E4E-A3D1-E8004E23544D}"/>
              </a:ext>
            </a:extLst>
          </p:cNvPr>
          <p:cNvSpPr>
            <a:spLocks noGrp="1"/>
          </p:cNvSpPr>
          <p:nvPr>
            <p:ph idx="1"/>
          </p:nvPr>
        </p:nvSpPr>
        <p:spPr/>
        <p:txBody>
          <a:bodyPr/>
          <a:lstStyle/>
          <a:p>
            <a:r>
              <a:rPr lang="tr-TR" sz="2400" dirty="0"/>
              <a:t>Buradan geçmişin bütünüyle “şimdiki zaman” tarafından biçimlendirildiği sonucu çıkarılmamalıdır. Çünkü geçmişte yaşanan aynı zamanda bir deneyimdir ve bunlar şimdiki zamanın biçimlenmesini de etkiler. </a:t>
            </a:r>
          </a:p>
          <a:p>
            <a:endParaRPr lang="tr-TR" dirty="0"/>
          </a:p>
        </p:txBody>
      </p:sp>
    </p:spTree>
    <p:extLst>
      <p:ext uri="{BB962C8B-B14F-4D97-AF65-F5344CB8AC3E}">
        <p14:creationId xmlns:p14="http://schemas.microsoft.com/office/powerpoint/2010/main" val="90150751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5FA931-75ED-B040-8C66-4C9280625FD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EB477E5-1D33-0744-A686-570C6E3B42B1}"/>
              </a:ext>
            </a:extLst>
          </p:cNvPr>
          <p:cNvSpPr>
            <a:spLocks noGrp="1"/>
          </p:cNvSpPr>
          <p:nvPr>
            <p:ph idx="1"/>
          </p:nvPr>
        </p:nvSpPr>
        <p:spPr/>
        <p:txBody>
          <a:bodyPr/>
          <a:lstStyle/>
          <a:p>
            <a:r>
              <a:rPr lang="tr-TR" sz="2400" dirty="0"/>
              <a:t>Yeni anılar geçmiş deneyimlerin bilgisiyle nasıl kodlanacağını etkiler ve hatırlanan anın dokusuna, doğasına ve kalitesine katkı sunar (</a:t>
            </a:r>
            <a:r>
              <a:rPr lang="tr-TR" sz="2400" dirty="0" err="1"/>
              <a:t>Schacter</a:t>
            </a:r>
            <a:r>
              <a:rPr lang="tr-TR" sz="2400" dirty="0"/>
              <a:t>, 2010: 22; </a:t>
            </a:r>
            <a:r>
              <a:rPr lang="tr-TR" sz="2400" dirty="0" err="1"/>
              <a:t>Connerton</a:t>
            </a:r>
            <a:r>
              <a:rPr lang="tr-TR" sz="2400" dirty="0"/>
              <a:t>, 1999: 9). Başka bir deyişle “geçmiş” ile “şimdi” arasında birbirlerine içkin sarmal bir durum söz konusudur. </a:t>
            </a:r>
          </a:p>
          <a:p>
            <a:endParaRPr lang="tr-TR" dirty="0"/>
          </a:p>
        </p:txBody>
      </p:sp>
    </p:spTree>
    <p:extLst>
      <p:ext uri="{BB962C8B-B14F-4D97-AF65-F5344CB8AC3E}">
        <p14:creationId xmlns:p14="http://schemas.microsoft.com/office/powerpoint/2010/main" val="35096207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6D0FDE-3EC9-3148-B513-DF9CE292C1A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8066928-B7FE-9042-A044-99D4E6671C4A}"/>
              </a:ext>
            </a:extLst>
          </p:cNvPr>
          <p:cNvSpPr>
            <a:spLocks noGrp="1"/>
          </p:cNvSpPr>
          <p:nvPr>
            <p:ph idx="1"/>
          </p:nvPr>
        </p:nvSpPr>
        <p:spPr/>
        <p:txBody>
          <a:bodyPr/>
          <a:lstStyle/>
          <a:p>
            <a:r>
              <a:rPr lang="tr-TR" sz="2400" dirty="0"/>
              <a:t>İnsanı evrimsel süreçte diğer canlı türlerinden ayıran temel edimlerinden birisi onun soyut düşünebilmesidir. İnsan kültürel bir canlı olarak tanımlandığında işaret edilen nokta bu soyut düşünebilme yetisidir. Bu yetiyle insan, yaratıcılığını kullanarak çeşitli teknolojiler ya da edebiyattan sanata çeşitli ürünler, fikirler geliştirebilirken, aynı şekilde içinde yaşadığı zamanın dışına da çıkarak bir gelecek tasavvur edebilir. </a:t>
            </a:r>
          </a:p>
          <a:p>
            <a:endParaRPr lang="tr-TR" dirty="0"/>
          </a:p>
        </p:txBody>
      </p:sp>
    </p:spTree>
    <p:extLst>
      <p:ext uri="{BB962C8B-B14F-4D97-AF65-F5344CB8AC3E}">
        <p14:creationId xmlns:p14="http://schemas.microsoft.com/office/powerpoint/2010/main" val="368484811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4C7D87-F3E8-7C4D-9645-E7069C20D162}"/>
              </a:ext>
            </a:extLst>
          </p:cNvPr>
          <p:cNvSpPr>
            <a:spLocks noGrp="1"/>
          </p:cNvSpPr>
          <p:nvPr>
            <p:ph type="title"/>
          </p:nvPr>
        </p:nvSpPr>
        <p:spPr/>
        <p:txBody>
          <a:bodyPr/>
          <a:lstStyle/>
          <a:p>
            <a:r>
              <a:rPr lang="tr-TR" dirty="0"/>
              <a:t>Bellek nedir?</a:t>
            </a:r>
          </a:p>
        </p:txBody>
      </p:sp>
      <p:sp>
        <p:nvSpPr>
          <p:cNvPr id="3" name="İçerik Yer Tutucusu 2">
            <a:extLst>
              <a:ext uri="{FF2B5EF4-FFF2-40B4-BE49-F238E27FC236}">
                <a16:creationId xmlns:a16="http://schemas.microsoft.com/office/drawing/2014/main" id="{D9729C93-9A19-114F-A3A0-72771ED449CD}"/>
              </a:ext>
            </a:extLst>
          </p:cNvPr>
          <p:cNvSpPr>
            <a:spLocks noGrp="1"/>
          </p:cNvSpPr>
          <p:nvPr>
            <p:ph idx="1"/>
          </p:nvPr>
        </p:nvSpPr>
        <p:spPr/>
        <p:txBody>
          <a:bodyPr/>
          <a:lstStyle/>
          <a:p>
            <a:r>
              <a:rPr lang="tr-TR" sz="2400" dirty="0"/>
              <a:t>Belleği geçmiş bilgilerin, deneyimlerin depolandığı yer olarak tanımlamak yanlış değildir ancak eksiktir. Çünkü bir bilginin, deneyimin depolanması, belleği “</a:t>
            </a:r>
            <a:r>
              <a:rPr lang="tr-TR" sz="2400" dirty="0" err="1"/>
              <a:t>ambar”dan</a:t>
            </a:r>
            <a:r>
              <a:rPr lang="tr-TR" sz="2400" dirty="0"/>
              <a:t> öte bir noktaya taşımaz. </a:t>
            </a:r>
          </a:p>
          <a:p>
            <a:endParaRPr lang="tr-TR" sz="2400" dirty="0"/>
          </a:p>
        </p:txBody>
      </p:sp>
    </p:spTree>
    <p:extLst>
      <p:ext uri="{BB962C8B-B14F-4D97-AF65-F5344CB8AC3E}">
        <p14:creationId xmlns:p14="http://schemas.microsoft.com/office/powerpoint/2010/main" val="311261117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07F8E8-C46B-BC44-875E-BCF9A5E0CA2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A1160E0-3BB7-074D-A6BA-C7D1E2C50185}"/>
              </a:ext>
            </a:extLst>
          </p:cNvPr>
          <p:cNvSpPr>
            <a:spLocks noGrp="1"/>
          </p:cNvSpPr>
          <p:nvPr>
            <p:ph idx="1"/>
          </p:nvPr>
        </p:nvSpPr>
        <p:spPr/>
        <p:txBody>
          <a:bodyPr/>
          <a:lstStyle/>
          <a:p>
            <a:r>
              <a:rPr lang="tr-TR" sz="2400" dirty="0"/>
              <a:t>belleğin anlamlı bir konu haline gelebilmesi için onun bu pasif durumdan kurtarılması gerekmektedir. Bunu sağlayanlar ise iki eylemsel faaliyettir: hatırlama ve unutma. </a:t>
            </a:r>
          </a:p>
          <a:p>
            <a:r>
              <a:rPr lang="tr-TR" sz="2400" dirty="0"/>
              <a:t>Paul </a:t>
            </a:r>
            <a:r>
              <a:rPr lang="tr-TR" sz="2400" dirty="0" err="1"/>
              <a:t>Ricoeur’ün</a:t>
            </a:r>
            <a:r>
              <a:rPr lang="tr-TR" sz="2400" dirty="0"/>
              <a:t> ifadesiyle “anımsamak… geçmişe ait bir imgeyi... aramaktır, bir şeyler ‘</a:t>
            </a:r>
            <a:r>
              <a:rPr lang="tr-TR" sz="2400" dirty="0" err="1"/>
              <a:t>yapmak’tır</a:t>
            </a:r>
            <a:r>
              <a:rPr lang="tr-TR" sz="2400" dirty="0"/>
              <a:t> (2012: 75).” </a:t>
            </a:r>
          </a:p>
          <a:p>
            <a:endParaRPr lang="tr-TR" dirty="0"/>
          </a:p>
        </p:txBody>
      </p:sp>
    </p:spTree>
    <p:extLst>
      <p:ext uri="{BB962C8B-B14F-4D97-AF65-F5344CB8AC3E}">
        <p14:creationId xmlns:p14="http://schemas.microsoft.com/office/powerpoint/2010/main" val="4268631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8570B8-9EF9-EC4A-BCF5-C6CEE98AE59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E23078D-80BA-6749-997D-21551BCC8A7D}"/>
              </a:ext>
            </a:extLst>
          </p:cNvPr>
          <p:cNvSpPr>
            <a:spLocks noGrp="1"/>
          </p:cNvSpPr>
          <p:nvPr>
            <p:ph idx="1"/>
          </p:nvPr>
        </p:nvSpPr>
        <p:spPr/>
        <p:txBody>
          <a:bodyPr/>
          <a:lstStyle/>
          <a:p>
            <a:r>
              <a:rPr lang="tr-TR" sz="2400" dirty="0"/>
              <a:t>Psikolojiden siyaset bilimine, nörolojiden antropolojiye kadar çok geniş bir alanın inceleme konusu olan bellek çalışmaları </a:t>
            </a:r>
          </a:p>
          <a:p>
            <a:endParaRPr lang="tr-TR" dirty="0"/>
          </a:p>
        </p:txBody>
      </p:sp>
    </p:spTree>
    <p:extLst>
      <p:ext uri="{BB962C8B-B14F-4D97-AF65-F5344CB8AC3E}">
        <p14:creationId xmlns:p14="http://schemas.microsoft.com/office/powerpoint/2010/main" val="263073099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F7904C-60E5-6149-B7D1-C44D6F46A5D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9338D12-1D2E-6A48-B286-4B000DF078E0}"/>
              </a:ext>
            </a:extLst>
          </p:cNvPr>
          <p:cNvSpPr>
            <a:spLocks noGrp="1"/>
          </p:cNvSpPr>
          <p:nvPr>
            <p:ph idx="1"/>
          </p:nvPr>
        </p:nvSpPr>
        <p:spPr/>
        <p:txBody>
          <a:bodyPr/>
          <a:lstStyle/>
          <a:p>
            <a:r>
              <a:rPr lang="tr-TR" sz="2400" dirty="0"/>
              <a:t>Bireysel bellekle ilgili psikolojik çalışmalar genellikle </a:t>
            </a:r>
            <a:r>
              <a:rPr lang="tr-TR" sz="2400" dirty="0" err="1"/>
              <a:t>laboratuar</a:t>
            </a:r>
            <a:r>
              <a:rPr lang="tr-TR" sz="2400" dirty="0"/>
              <a:t> ortamında yapılırken ve doğruluk ölçütüne öncelik verilirken, kolektif bellekle ilgili çalışmalar grup kimliği gibi karmaşık süreçlere odaklanır. Dolayısıyla doğruluk kriteri ikinci plana atılır, toplumsal ve siyasal görüş ayrılıkları ve tartışmalar daha merkezi hale getirilir (</a:t>
            </a:r>
            <a:r>
              <a:rPr lang="tr-TR" sz="2400" dirty="0" err="1"/>
              <a:t>Wertsch</a:t>
            </a:r>
            <a:r>
              <a:rPr lang="tr-TR" sz="2400" dirty="0"/>
              <a:t>, 2015: 157-158). </a:t>
            </a:r>
          </a:p>
          <a:p>
            <a:endParaRPr lang="tr-TR" dirty="0"/>
          </a:p>
        </p:txBody>
      </p:sp>
    </p:spTree>
    <p:extLst>
      <p:ext uri="{BB962C8B-B14F-4D97-AF65-F5344CB8AC3E}">
        <p14:creationId xmlns:p14="http://schemas.microsoft.com/office/powerpoint/2010/main" val="172187194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236CB4-D994-7A46-8C2E-E7200C4C5E6E}"/>
              </a:ext>
            </a:extLst>
          </p:cNvPr>
          <p:cNvSpPr>
            <a:spLocks noGrp="1"/>
          </p:cNvSpPr>
          <p:nvPr>
            <p:ph type="title"/>
          </p:nvPr>
        </p:nvSpPr>
        <p:spPr/>
        <p:txBody>
          <a:bodyPr/>
          <a:lstStyle/>
          <a:p>
            <a:r>
              <a:rPr lang="tr-TR" dirty="0"/>
              <a:t>Bellek kurgusaldır</a:t>
            </a:r>
          </a:p>
        </p:txBody>
      </p:sp>
      <p:sp>
        <p:nvSpPr>
          <p:cNvPr id="3" name="İçerik Yer Tutucusu 2">
            <a:extLst>
              <a:ext uri="{FF2B5EF4-FFF2-40B4-BE49-F238E27FC236}">
                <a16:creationId xmlns:a16="http://schemas.microsoft.com/office/drawing/2014/main" id="{D77B95BB-B258-0749-AC84-DEF678A2610A}"/>
              </a:ext>
            </a:extLst>
          </p:cNvPr>
          <p:cNvSpPr>
            <a:spLocks noGrp="1"/>
          </p:cNvSpPr>
          <p:nvPr>
            <p:ph idx="1"/>
          </p:nvPr>
        </p:nvSpPr>
        <p:spPr/>
        <p:txBody>
          <a:bodyPr/>
          <a:lstStyle/>
          <a:p>
            <a:r>
              <a:rPr lang="tr-TR" sz="2400" dirty="0"/>
              <a:t>Geçmişe ait olan bilgi ya da deneyim her zaman, olduğu gibi hatırlanmaz ya da hatırlanamaz. Geçmiş olay belirli bir mekân ve zaman içerisinde konumlandırılır ve her hatırlandığında yeniden kurgulanabilir (</a:t>
            </a:r>
            <a:r>
              <a:rPr lang="tr-TR" sz="2400" dirty="0" err="1"/>
              <a:t>Assmann</a:t>
            </a:r>
            <a:r>
              <a:rPr lang="tr-TR" sz="2400" dirty="0"/>
              <a:t>, 2001: 36) </a:t>
            </a:r>
          </a:p>
          <a:p>
            <a:endParaRPr lang="tr-TR" dirty="0"/>
          </a:p>
        </p:txBody>
      </p:sp>
    </p:spTree>
    <p:extLst>
      <p:ext uri="{BB962C8B-B14F-4D97-AF65-F5344CB8AC3E}">
        <p14:creationId xmlns:p14="http://schemas.microsoft.com/office/powerpoint/2010/main" val="23151127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707564-234C-9347-944D-65AB237B152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127716E-0114-5741-995F-B89A96CAA127}"/>
              </a:ext>
            </a:extLst>
          </p:cNvPr>
          <p:cNvSpPr>
            <a:spLocks noGrp="1"/>
          </p:cNvSpPr>
          <p:nvPr>
            <p:ph idx="1"/>
          </p:nvPr>
        </p:nvSpPr>
        <p:spPr/>
        <p:txBody>
          <a:bodyPr/>
          <a:lstStyle/>
          <a:p>
            <a:r>
              <a:rPr lang="tr-TR" sz="2400" dirty="0"/>
              <a:t>Birey şimdiki kimliği ile geçmişe dönüp bakar ve sorun çıkarmayacak deneyimlerini arar. Ancak bunun tersi söz konusu olursa, şimdiki gerçeğe uygun hale getirmek için çeşitli değişiklikler yapılabilir. Bir konunun zaman içerisinde anlamını yitirmesi ya da daha önemli hale gelmesi bu şekildeki bir değişikliği kolaylaştırabilir (Göle, 2007: 27). </a:t>
            </a:r>
          </a:p>
          <a:p>
            <a:endParaRPr lang="tr-TR" dirty="0"/>
          </a:p>
        </p:txBody>
      </p:sp>
    </p:spTree>
    <p:extLst>
      <p:ext uri="{BB962C8B-B14F-4D97-AF65-F5344CB8AC3E}">
        <p14:creationId xmlns:p14="http://schemas.microsoft.com/office/powerpoint/2010/main" val="8924400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E82662-0EEC-9C4C-9696-7F037B455DD7}"/>
              </a:ext>
            </a:extLst>
          </p:cNvPr>
          <p:cNvSpPr>
            <a:spLocks noGrp="1"/>
          </p:cNvSpPr>
          <p:nvPr>
            <p:ph type="title"/>
          </p:nvPr>
        </p:nvSpPr>
        <p:spPr/>
        <p:txBody>
          <a:bodyPr/>
          <a:lstStyle/>
          <a:p>
            <a:r>
              <a:rPr lang="tr-TR" dirty="0"/>
              <a:t>Bellek dinamiktir</a:t>
            </a:r>
          </a:p>
        </p:txBody>
      </p:sp>
      <p:sp>
        <p:nvSpPr>
          <p:cNvPr id="3" name="İçerik Yer Tutucusu 2">
            <a:extLst>
              <a:ext uri="{FF2B5EF4-FFF2-40B4-BE49-F238E27FC236}">
                <a16:creationId xmlns:a16="http://schemas.microsoft.com/office/drawing/2014/main" id="{C111C848-2AC8-F94E-B37C-6D801FA7A7C4}"/>
              </a:ext>
            </a:extLst>
          </p:cNvPr>
          <p:cNvSpPr>
            <a:spLocks noGrp="1"/>
          </p:cNvSpPr>
          <p:nvPr>
            <p:ph idx="1"/>
          </p:nvPr>
        </p:nvSpPr>
        <p:spPr/>
        <p:txBody>
          <a:bodyPr/>
          <a:lstStyle/>
          <a:p>
            <a:r>
              <a:rPr lang="tr-TR" sz="2400" dirty="0"/>
              <a:t>Adam </a:t>
            </a:r>
            <a:r>
              <a:rPr lang="tr-TR" sz="2400" dirty="0" err="1"/>
              <a:t>Phillips’in</a:t>
            </a:r>
            <a:r>
              <a:rPr lang="tr-TR" sz="2400" dirty="0"/>
              <a:t> dediği gibi, “[h]</a:t>
            </a:r>
            <a:r>
              <a:rPr lang="tr-TR" sz="2400" dirty="0" err="1"/>
              <a:t>atırlama</a:t>
            </a:r>
            <a:r>
              <a:rPr lang="tr-TR" sz="2400" dirty="0"/>
              <a:t>, bir yeniden tanımlama sürecidir, geçmiş yeniden yapılır, bellek geçmişi icat etmenin bir yoludur” (</a:t>
            </a:r>
            <a:r>
              <a:rPr lang="tr-TR" sz="2400" dirty="0" err="1"/>
              <a:t>Phillips’ten</a:t>
            </a:r>
            <a:r>
              <a:rPr lang="tr-TR" sz="2400" dirty="0"/>
              <a:t> </a:t>
            </a:r>
            <a:r>
              <a:rPr lang="tr-TR" sz="2400" dirty="0" err="1"/>
              <a:t>akt</a:t>
            </a:r>
            <a:r>
              <a:rPr lang="tr-TR" sz="2400" dirty="0"/>
              <a:t>. Göle, 2007: 27). </a:t>
            </a:r>
          </a:p>
          <a:p>
            <a:r>
              <a:rPr lang="tr-TR" sz="2400" dirty="0"/>
              <a:t>“yeniden” ifadesinin kullanıldığı her yerde dinamik bir durum söz konusudur. </a:t>
            </a:r>
          </a:p>
          <a:p>
            <a:endParaRPr lang="tr-TR" sz="2400" dirty="0"/>
          </a:p>
          <a:p>
            <a:endParaRPr lang="tr-TR" dirty="0"/>
          </a:p>
        </p:txBody>
      </p:sp>
    </p:spTree>
    <p:extLst>
      <p:ext uri="{BB962C8B-B14F-4D97-AF65-F5344CB8AC3E}">
        <p14:creationId xmlns:p14="http://schemas.microsoft.com/office/powerpoint/2010/main" val="3194013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{BB05772A-6AAA-474B-B670-4BA9CE4AFD03}tf10001057</Template>
  <TotalTime>174</TotalTime>
  <Words>665</Words>
  <Application>Microsoft Macintosh PowerPoint</Application>
  <PresentationFormat>Geniş ekran</PresentationFormat>
  <Paragraphs>21</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Trebuchet MS</vt:lpstr>
      <vt:lpstr>Berlin</vt:lpstr>
      <vt:lpstr>BELLEK: BİLGİ VE KÜLTÜR DEPOSU MU?</vt:lpstr>
      <vt:lpstr>PowerPoint Sunusu</vt:lpstr>
      <vt:lpstr>Bellek nedir?</vt:lpstr>
      <vt:lpstr>PowerPoint Sunusu</vt:lpstr>
      <vt:lpstr>PowerPoint Sunusu</vt:lpstr>
      <vt:lpstr>PowerPoint Sunusu</vt:lpstr>
      <vt:lpstr>Bellek kurgusaldır</vt:lpstr>
      <vt:lpstr>PowerPoint Sunusu</vt:lpstr>
      <vt:lpstr>Bellek dinamiktir</vt:lpstr>
      <vt:lpstr>Bellek şimdiki zamana aittir</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BELLEK: BİLGİ VE KÜLTÜR DEPOSU MU?</dc:title>
  <dc:creator>Zehra Münüsoğlu</dc:creator>
  <cp:lastModifiedBy>Zehra Münüsoğlu</cp:lastModifiedBy>
  <cp:revision>8</cp:revision>
  <dcterms:created xsi:type="dcterms:W3CDTF">2020-03-25T06:09:09Z</dcterms:created>
  <dcterms:modified xsi:type="dcterms:W3CDTF">2020-03-25T09:04:02Z</dcterms:modified>
</cp:coreProperties>
</file>