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7" r:id="rId2"/>
    <p:sldId id="258" r:id="rId3"/>
    <p:sldId id="259" r:id="rId4"/>
    <p:sldId id="260" r:id="rId5"/>
    <p:sldId id="261" r:id="rId6"/>
    <p:sldId id="266" r:id="rId7"/>
    <p:sldId id="265"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E6C937DD-F798-4997-94FD-6CCC8ED77B2E}"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76381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622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979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9539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3961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660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B78420-1C94-4B09-8A05-C6D89B6CB6FE}" type="datetimeFigureOut">
              <a:rPr lang="tr-TR" smtClean="0"/>
              <a:t>12.05.2020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C937DD-F798-4997-94FD-6CCC8ED77B2E}"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194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4B78420-1C94-4B09-8A05-C6D89B6CB6FE}" type="datetimeFigureOut">
              <a:rPr lang="tr-TR" smtClean="0"/>
              <a:t>12.05.2020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6C937DD-F798-4997-94FD-6CCC8ED77B2E}"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1322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78420-1C94-4B09-8A05-C6D89B6CB6FE}" type="datetimeFigureOut">
              <a:rPr lang="tr-TR" smtClean="0"/>
              <a:t>12.05.2020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6C937DD-F798-4997-94FD-6CCC8ED77B2E}" type="slidenum">
              <a:rPr lang="tr-TR" smtClean="0"/>
              <a:t>‹#›</a:t>
            </a:fld>
            <a:endParaRPr lang="tr-TR"/>
          </a:p>
        </p:txBody>
      </p:sp>
    </p:spTree>
    <p:extLst>
      <p:ext uri="{BB962C8B-B14F-4D97-AF65-F5344CB8AC3E}">
        <p14:creationId xmlns:p14="http://schemas.microsoft.com/office/powerpoint/2010/main" val="2429315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488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504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4B78420-1C94-4B09-8A05-C6D89B6CB6FE}" type="datetimeFigureOut">
              <a:rPr lang="tr-TR" smtClean="0"/>
              <a:t>12.05.2020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6C937DD-F798-4997-94FD-6CCC8ED77B2E}"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058576"/>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8AEA6F-9320-47B6-AAFB-0340B23BC97A}"/>
              </a:ext>
            </a:extLst>
          </p:cNvPr>
          <p:cNvSpPr>
            <a:spLocks noGrp="1"/>
          </p:cNvSpPr>
          <p:nvPr>
            <p:ph type="ctrTitle"/>
          </p:nvPr>
        </p:nvSpPr>
        <p:spPr>
          <a:xfrm>
            <a:off x="1533378" y="685799"/>
            <a:ext cx="9551964" cy="2743201"/>
          </a:xfrm>
        </p:spPr>
        <p:txBody>
          <a:bodyPr>
            <a:normAutofit/>
          </a:bodyPr>
          <a:lstStyle/>
          <a:p>
            <a:pPr algn="ctr"/>
            <a:r>
              <a:rPr lang="tr-TR" sz="4400" b="1" dirty="0">
                <a:solidFill>
                  <a:schemeClr val="tx2"/>
                </a:solidFill>
                <a:latin typeface="Times New Roman" panose="02020603050405020304" pitchFamily="18" charset="0"/>
                <a:cs typeface="Times New Roman" panose="02020603050405020304" pitchFamily="18" charset="0"/>
              </a:rPr>
              <a:t>TAR0362 </a:t>
            </a:r>
            <a:br>
              <a:rPr lang="tr-TR" sz="4400" b="1" dirty="0">
                <a:solidFill>
                  <a:schemeClr val="tx2"/>
                </a:solidFill>
                <a:latin typeface="Times New Roman" panose="02020603050405020304" pitchFamily="18" charset="0"/>
                <a:cs typeface="Times New Roman" panose="02020603050405020304" pitchFamily="18" charset="0"/>
              </a:rPr>
            </a:br>
            <a:r>
              <a:rPr lang="tr-TR" sz="4400" b="1" dirty="0">
                <a:solidFill>
                  <a:schemeClr val="tx2"/>
                </a:solidFill>
                <a:latin typeface="Times New Roman" panose="02020603050405020304" pitchFamily="18" charset="0"/>
                <a:cs typeface="Times New Roman" panose="02020603050405020304" pitchFamily="18" charset="0"/>
              </a:rPr>
              <a:t>ESKİÇAĞ’DA DEVLET VE TOPLUM</a:t>
            </a:r>
          </a:p>
        </p:txBody>
      </p:sp>
      <p:sp>
        <p:nvSpPr>
          <p:cNvPr id="3" name="Alt Başlık 2">
            <a:extLst>
              <a:ext uri="{FF2B5EF4-FFF2-40B4-BE49-F238E27FC236}">
                <a16:creationId xmlns:a16="http://schemas.microsoft.com/office/drawing/2014/main" id="{EE26A2BA-3F64-40C6-870A-95F88901F7D4}"/>
              </a:ext>
            </a:extLst>
          </p:cNvPr>
          <p:cNvSpPr>
            <a:spLocks noGrp="1"/>
          </p:cNvSpPr>
          <p:nvPr>
            <p:ph type="subTitle" idx="1"/>
          </p:nvPr>
        </p:nvSpPr>
        <p:spPr>
          <a:xfrm>
            <a:off x="1828800" y="3868615"/>
            <a:ext cx="9256541" cy="1922585"/>
          </a:xfrm>
        </p:spPr>
        <p:txBody>
          <a:bodyPr>
            <a:normAutofit/>
          </a:bodyPr>
          <a:lstStyle/>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11. Hafta: </a:t>
            </a:r>
          </a:p>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Tragedya ve komedyaların siyasi ve toplumsal açıdan incelenmesi</a:t>
            </a:r>
          </a:p>
          <a:p>
            <a:pPr>
              <a:lnSpc>
                <a:spcPct val="90000"/>
              </a:lnSpc>
            </a:pPr>
            <a:endParaRPr lang="tr-TR" sz="2000" b="1" dirty="0">
              <a:solidFill>
                <a:schemeClr val="tx1">
                  <a:alpha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598087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Artan refah ve zenginlik, Klasik </a:t>
            </a:r>
            <a:r>
              <a:rPr lang="tr-TR" sz="3200" dirty="0" err="1">
                <a:latin typeface="Times New Roman" panose="02020603050405020304" pitchFamily="18" charset="0"/>
                <a:cs typeface="Times New Roman" panose="02020603050405020304" pitchFamily="18" charset="0"/>
              </a:rPr>
              <a:t>Dönem’de</a:t>
            </a:r>
            <a:r>
              <a:rPr lang="tr-TR" sz="3200" dirty="0">
                <a:latin typeface="Times New Roman" panose="02020603050405020304" pitchFamily="18" charset="0"/>
                <a:cs typeface="Times New Roman" panose="02020603050405020304" pitchFamily="18" charset="0"/>
              </a:rPr>
              <a:t> sanat ve kültürün gelişmesini sağlamış,  Atina tragedya ve komedyalarının en önemli yapıtları bu dönemde verilmiştir. </a:t>
            </a:r>
          </a:p>
        </p:txBody>
      </p:sp>
    </p:spTree>
    <p:extLst>
      <p:ext uri="{BB962C8B-B14F-4D97-AF65-F5344CB8AC3E}">
        <p14:creationId xmlns:p14="http://schemas.microsoft.com/office/powerpoint/2010/main" val="351473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Oyun yazarlarından öne çıkan </a:t>
            </a:r>
            <a:r>
              <a:rPr lang="tr-TR" sz="3200" dirty="0" err="1">
                <a:latin typeface="Times New Roman" panose="02020603050405020304" pitchFamily="18" charset="0"/>
                <a:cs typeface="Times New Roman" panose="02020603050405020304" pitchFamily="18" charset="0"/>
              </a:rPr>
              <a:t>Aiskhylos</a:t>
            </a:r>
            <a:r>
              <a:rPr lang="tr-TR" sz="3200" dirty="0">
                <a:latin typeface="Times New Roman" panose="02020603050405020304" pitchFamily="18" charset="0"/>
                <a:cs typeface="Times New Roman" panose="02020603050405020304" pitchFamily="18" charset="0"/>
              </a:rPr>
              <a:t> (İÖ 525-456), </a:t>
            </a:r>
            <a:r>
              <a:rPr lang="tr-TR" sz="3200" dirty="0" err="1">
                <a:latin typeface="Times New Roman" panose="02020603050405020304" pitchFamily="18" charset="0"/>
                <a:cs typeface="Times New Roman" panose="02020603050405020304" pitchFamily="18" charset="0"/>
              </a:rPr>
              <a:t>Sophokles</a:t>
            </a:r>
            <a:r>
              <a:rPr lang="tr-TR" sz="3200" dirty="0">
                <a:latin typeface="Times New Roman" panose="02020603050405020304" pitchFamily="18" charset="0"/>
                <a:cs typeface="Times New Roman" panose="02020603050405020304" pitchFamily="18" charset="0"/>
              </a:rPr>
              <a:t> (İÖ 496-406) ve Euripides’in (İÖ 484-406) tragedyaları ile </a:t>
            </a:r>
            <a:r>
              <a:rPr lang="tr-TR" sz="3200" dirty="0" err="1">
                <a:latin typeface="Times New Roman" panose="02020603050405020304" pitchFamily="18" charset="0"/>
                <a:cs typeface="Times New Roman" panose="02020603050405020304" pitchFamily="18" charset="0"/>
              </a:rPr>
              <a:t>Aristophanes’in</a:t>
            </a:r>
            <a:r>
              <a:rPr lang="tr-TR" sz="3200" dirty="0">
                <a:latin typeface="Times New Roman" panose="02020603050405020304" pitchFamily="18" charset="0"/>
                <a:cs typeface="Times New Roman" panose="02020603050405020304" pitchFamily="18" charset="0"/>
              </a:rPr>
              <a:t> (İÖ 450-385) komedya oyunları her ne kadar konularını mitolojiden alsalar da oyunlarda güncel iç ve dış politikalar ve toplumsal olaylara göndermeler yapılmıştır.</a:t>
            </a:r>
          </a:p>
        </p:txBody>
      </p:sp>
    </p:spTree>
    <p:extLst>
      <p:ext uri="{BB962C8B-B14F-4D97-AF65-F5344CB8AC3E}">
        <p14:creationId xmlns:p14="http://schemas.microsoft.com/office/powerpoint/2010/main" val="103567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1853754"/>
            <a:ext cx="9603275" cy="4199727"/>
          </a:xfrm>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Örneğin </a:t>
            </a:r>
            <a:r>
              <a:rPr lang="tr-TR" sz="3200" dirty="0" err="1">
                <a:latin typeface="Times New Roman" panose="02020603050405020304" pitchFamily="18" charset="0"/>
                <a:cs typeface="Times New Roman" panose="02020603050405020304" pitchFamily="18" charset="0"/>
              </a:rPr>
              <a:t>Aiskhylos’un</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Zincire Vurulmuş </a:t>
            </a:r>
            <a:r>
              <a:rPr lang="tr-TR" sz="3200" i="1" dirty="0" err="1">
                <a:latin typeface="Times New Roman" panose="02020603050405020304" pitchFamily="18" charset="0"/>
                <a:cs typeface="Times New Roman" panose="02020603050405020304" pitchFamily="18" charset="0"/>
              </a:rPr>
              <a:t>Prometheus</a:t>
            </a:r>
            <a:r>
              <a:rPr lang="tr-TR" sz="3200" dirty="0" err="1">
                <a:latin typeface="Times New Roman" panose="02020603050405020304" pitchFamily="18" charset="0"/>
                <a:cs typeface="Times New Roman" panose="02020603050405020304" pitchFamily="18" charset="0"/>
              </a:rPr>
              <a:t>’u</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Sophokles’in</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Kral </a:t>
            </a:r>
            <a:r>
              <a:rPr lang="tr-TR" sz="3200" i="1" dirty="0" err="1">
                <a:latin typeface="Times New Roman" panose="02020603050405020304" pitchFamily="18" charset="0"/>
                <a:cs typeface="Times New Roman" panose="02020603050405020304" pitchFamily="18" charset="0"/>
              </a:rPr>
              <a:t>Oidipus</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 </a:t>
            </a:r>
            <a:r>
              <a:rPr lang="tr-TR" sz="3200" i="1" dirty="0" err="1">
                <a:latin typeface="Times New Roman" panose="02020603050405020304" pitchFamily="18" charset="0"/>
                <a:cs typeface="Times New Roman" panose="02020603050405020304" pitchFamily="18" charset="0"/>
              </a:rPr>
              <a:t>Antigone</a:t>
            </a:r>
            <a:r>
              <a:rPr lang="tr-TR" sz="3200" dirty="0">
                <a:latin typeface="Times New Roman" panose="02020603050405020304" pitchFamily="18" charset="0"/>
                <a:cs typeface="Times New Roman" panose="02020603050405020304" pitchFamily="18" charset="0"/>
              </a:rPr>
              <a:t> adlı oyunları, Euripides’in </a:t>
            </a:r>
            <a:r>
              <a:rPr lang="tr-TR" sz="3200" i="1" dirty="0" err="1">
                <a:latin typeface="Times New Roman" panose="02020603050405020304" pitchFamily="18" charset="0"/>
                <a:cs typeface="Times New Roman" panose="02020603050405020304" pitchFamily="18" charset="0"/>
              </a:rPr>
              <a:t>Yalvarıcılar’ı</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siyasal söylemi belirgin olan oyunlar arasındadır. Örneğin İÖ 422 yılında sahnelenmiş olan </a:t>
            </a:r>
            <a:r>
              <a:rPr lang="tr-TR" sz="3200" i="1" dirty="0" err="1">
                <a:latin typeface="Times New Roman" panose="02020603050405020304" pitchFamily="18" charset="0"/>
                <a:cs typeface="Times New Roman" panose="02020603050405020304" pitchFamily="18" charset="0"/>
              </a:rPr>
              <a:t>Antigone</a:t>
            </a:r>
            <a:r>
              <a:rPr lang="tr-TR" sz="3200" dirty="0">
                <a:latin typeface="Times New Roman" panose="02020603050405020304" pitchFamily="18" charset="0"/>
                <a:cs typeface="Times New Roman" panose="02020603050405020304" pitchFamily="18" charset="0"/>
              </a:rPr>
              <a:t> adlı oyunun baş karakteri </a:t>
            </a:r>
            <a:r>
              <a:rPr lang="tr-TR" sz="3200" dirty="0" err="1">
                <a:latin typeface="Times New Roman" panose="02020603050405020304" pitchFamily="18" charset="0"/>
                <a:cs typeface="Times New Roman" panose="02020603050405020304" pitchFamily="18" charset="0"/>
              </a:rPr>
              <a:t>Antigone</a:t>
            </a:r>
            <a:r>
              <a:rPr lang="tr-TR" sz="3200" dirty="0">
                <a:latin typeface="Times New Roman" panose="02020603050405020304" pitchFamily="18" charset="0"/>
                <a:cs typeface="Times New Roman" panose="02020603050405020304" pitchFamily="18" charset="0"/>
              </a:rPr>
              <a:t>, devletin baskısına karşı kişi özgürlüğünü savunmakta ve adalet kavramını sorgulamaktadır.</a:t>
            </a:r>
          </a:p>
        </p:txBody>
      </p:sp>
    </p:spTree>
    <p:extLst>
      <p:ext uri="{BB962C8B-B14F-4D97-AF65-F5344CB8AC3E}">
        <p14:creationId xmlns:p14="http://schemas.microsoft.com/office/powerpoint/2010/main" val="110977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Komedyada siyasal hiciv daha ağır basar; önemli insanlar yerilir ve izlenen iç ve dış politikalara tepkiler daha net dile getirilir. </a:t>
            </a:r>
            <a:r>
              <a:rPr lang="tr-TR" sz="3200" dirty="0" err="1">
                <a:latin typeface="Times New Roman" panose="02020603050405020304" pitchFamily="18" charset="0"/>
                <a:cs typeface="Times New Roman" panose="02020603050405020304" pitchFamily="18" charset="0"/>
              </a:rPr>
              <a:t>Aristophanes</a:t>
            </a:r>
            <a:r>
              <a:rPr lang="tr-TR" sz="3200" dirty="0">
                <a:latin typeface="Times New Roman" panose="02020603050405020304" pitchFamily="18" charset="0"/>
                <a:cs typeface="Times New Roman" panose="02020603050405020304" pitchFamily="18" charset="0"/>
              </a:rPr>
              <a:t> komedyaları konuya ilişkin birçok örnek barındırmıştır. Bu durum, </a:t>
            </a:r>
            <a:r>
              <a:rPr lang="tr-TR" sz="3200" dirty="0" err="1">
                <a:latin typeface="Times New Roman" panose="02020603050405020304" pitchFamily="18" charset="0"/>
                <a:cs typeface="Times New Roman" panose="02020603050405020304" pitchFamily="18" charset="0"/>
              </a:rPr>
              <a:t>Aristophanes’in</a:t>
            </a:r>
            <a:r>
              <a:rPr lang="tr-TR" sz="3200" dirty="0">
                <a:latin typeface="Times New Roman" panose="02020603050405020304" pitchFamily="18" charset="0"/>
                <a:cs typeface="Times New Roman" panose="02020603050405020304" pitchFamily="18" charset="0"/>
              </a:rPr>
              <a:t> yaşadığı siyasal koşullarla ilişkilendirilmiştir.</a:t>
            </a:r>
          </a:p>
        </p:txBody>
      </p:sp>
    </p:spTree>
    <p:extLst>
      <p:ext uri="{BB962C8B-B14F-4D97-AF65-F5344CB8AC3E}">
        <p14:creationId xmlns:p14="http://schemas.microsoft.com/office/powerpoint/2010/main" val="1336940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3780157"/>
          </a:xfrm>
        </p:spPr>
        <p:txBody>
          <a:bodyPr>
            <a:normAutofit fontScale="92500"/>
          </a:bodyPr>
          <a:lstStyle/>
          <a:p>
            <a:pPr marL="0" indent="0">
              <a:buNone/>
            </a:pPr>
            <a:r>
              <a:rPr lang="tr-TR" sz="3200" dirty="0" err="1">
                <a:latin typeface="Times New Roman" panose="02020603050405020304" pitchFamily="18" charset="0"/>
                <a:cs typeface="Times New Roman" panose="02020603050405020304" pitchFamily="18" charset="0"/>
              </a:rPr>
              <a:t>Aristophanes</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Peloponnesos</a:t>
            </a:r>
            <a:r>
              <a:rPr lang="tr-TR" sz="3200" dirty="0">
                <a:latin typeface="Times New Roman" panose="02020603050405020304" pitchFamily="18" charset="0"/>
                <a:cs typeface="Times New Roman" panose="02020603050405020304" pitchFamily="18" charset="0"/>
              </a:rPr>
              <a:t> Savaşları’nın vuku bulduğu dönemde yaşamış, savaşın olumsuzluklarını yaşayan bir yurttaş olarak Atina politikalarına şiddetle karşı çıkmıştır. Eserlerinde Atina ve kurumlarını hedef almıştır. Ayrıca yurttaşlarını demagogların etkilerinden kurtarmak istemek arzusundan dolayı çağın düşünürlerine saldırmıştır.</a:t>
            </a:r>
          </a:p>
        </p:txBody>
      </p:sp>
    </p:spTree>
    <p:extLst>
      <p:ext uri="{BB962C8B-B14F-4D97-AF65-F5344CB8AC3E}">
        <p14:creationId xmlns:p14="http://schemas.microsoft.com/office/powerpoint/2010/main" val="1923972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dirty="0" err="1">
                <a:latin typeface="Times New Roman" panose="02020603050405020304" pitchFamily="18" charset="0"/>
                <a:cs typeface="Times New Roman" panose="02020603050405020304" pitchFamily="18" charset="0"/>
              </a:rPr>
              <a:t>Aristophanes’in</a:t>
            </a:r>
            <a:r>
              <a:rPr lang="tr-TR" sz="3200" dirty="0">
                <a:latin typeface="Times New Roman" panose="02020603050405020304" pitchFamily="18" charset="0"/>
                <a:cs typeface="Times New Roman" panose="02020603050405020304" pitchFamily="18" charset="0"/>
              </a:rPr>
              <a:t> örneğin </a:t>
            </a:r>
            <a:r>
              <a:rPr lang="tr-TR" sz="3200" i="1" dirty="0">
                <a:latin typeface="Times New Roman" panose="02020603050405020304" pitchFamily="18" charset="0"/>
                <a:cs typeface="Times New Roman" panose="02020603050405020304" pitchFamily="18" charset="0"/>
              </a:rPr>
              <a:t>Kömürcüler</a:t>
            </a:r>
            <a:r>
              <a:rPr lang="tr-TR" sz="3200" dirty="0">
                <a:latin typeface="Times New Roman" panose="02020603050405020304" pitchFamily="18" charset="0"/>
                <a:cs typeface="Times New Roman" panose="02020603050405020304" pitchFamily="18" charset="0"/>
              </a:rPr>
              <a:t> adlı oyununda </a:t>
            </a:r>
            <a:r>
              <a:rPr lang="tr-TR" sz="3200" dirty="0" err="1">
                <a:latin typeface="Times New Roman" panose="02020603050405020304" pitchFamily="18" charset="0"/>
                <a:cs typeface="Times New Roman" panose="02020603050405020304" pitchFamily="18" charset="0"/>
              </a:rPr>
              <a:t>Peloponnesos</a:t>
            </a:r>
            <a:r>
              <a:rPr lang="tr-TR" sz="3200" dirty="0">
                <a:latin typeface="Times New Roman" panose="02020603050405020304" pitchFamily="18" charset="0"/>
                <a:cs typeface="Times New Roman" panose="02020603050405020304" pitchFamily="18" charset="0"/>
              </a:rPr>
              <a:t> Savaşları’nın halk üzerinde neden olduğu duygular sezilir. </a:t>
            </a:r>
            <a:r>
              <a:rPr lang="tr-TR" sz="3200" i="1" dirty="0" err="1">
                <a:latin typeface="Times New Roman" panose="02020603050405020304" pitchFamily="18" charset="0"/>
                <a:cs typeface="Times New Roman" panose="02020603050405020304" pitchFamily="18" charset="0"/>
              </a:rPr>
              <a:t>Lysistrata</a:t>
            </a:r>
            <a:r>
              <a:rPr lang="tr-TR" sz="3200" dirty="0">
                <a:latin typeface="Times New Roman" panose="02020603050405020304" pitchFamily="18" charset="0"/>
                <a:cs typeface="Times New Roman" panose="02020603050405020304" pitchFamily="18" charset="0"/>
              </a:rPr>
              <a:t> adlı oyununda ise, Atinalı ve </a:t>
            </a:r>
            <a:r>
              <a:rPr lang="tr-TR" sz="3200" dirty="0" err="1">
                <a:latin typeface="Times New Roman" panose="02020603050405020304" pitchFamily="18" charset="0"/>
                <a:cs typeface="Times New Roman" panose="02020603050405020304" pitchFamily="18" charset="0"/>
              </a:rPr>
              <a:t>Spartalı</a:t>
            </a:r>
            <a:r>
              <a:rPr lang="tr-TR" sz="3200" dirty="0">
                <a:latin typeface="Times New Roman" panose="02020603050405020304" pitchFamily="18" charset="0"/>
                <a:cs typeface="Times New Roman" panose="02020603050405020304" pitchFamily="18" charset="0"/>
              </a:rPr>
              <a:t> kadınların birleşip </a:t>
            </a:r>
            <a:r>
              <a:rPr lang="tr-TR" sz="3200" dirty="0" err="1">
                <a:latin typeface="Times New Roman" panose="02020603050405020304" pitchFamily="18" charset="0"/>
                <a:cs typeface="Times New Roman" panose="02020603050405020304" pitchFamily="18" charset="0"/>
              </a:rPr>
              <a:t>Peloponnesos</a:t>
            </a:r>
            <a:r>
              <a:rPr lang="tr-TR" sz="3200" dirty="0">
                <a:latin typeface="Times New Roman" panose="02020603050405020304" pitchFamily="18" charset="0"/>
                <a:cs typeface="Times New Roman" panose="02020603050405020304" pitchFamily="18" charset="0"/>
              </a:rPr>
              <a:t> Savaşları’nı bitirmeye çabalaması anlatılmaktadır</a:t>
            </a:r>
            <a:r>
              <a:rPr lang="tr-TR" dirty="0"/>
              <a:t>.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0929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Autofit/>
          </a:bodyPr>
          <a:lstStyle/>
          <a:p>
            <a:pPr marL="0" indent="0">
              <a:buNone/>
            </a:pPr>
            <a:r>
              <a:rPr lang="tr-TR" sz="3200" i="1" dirty="0">
                <a:latin typeface="Times New Roman" panose="02020603050405020304" pitchFamily="18" charset="0"/>
                <a:cs typeface="Times New Roman" panose="02020603050405020304" pitchFamily="18" charset="0"/>
              </a:rPr>
              <a:t>Eşek </a:t>
            </a:r>
            <a:r>
              <a:rPr lang="tr-TR" sz="3200" i="1" dirty="0" err="1">
                <a:latin typeface="Times New Roman" panose="02020603050405020304" pitchFamily="18" charset="0"/>
                <a:cs typeface="Times New Roman" panose="02020603050405020304" pitchFamily="18" charset="0"/>
              </a:rPr>
              <a:t>Arıları</a:t>
            </a:r>
            <a:r>
              <a:rPr lang="tr-TR" sz="3200" dirty="0" err="1">
                <a:latin typeface="Times New Roman" panose="02020603050405020304" pitchFamily="18" charset="0"/>
                <a:cs typeface="Times New Roman" panose="02020603050405020304" pitchFamily="18" charset="0"/>
              </a:rPr>
              <a:t>’nda</a:t>
            </a:r>
            <a:r>
              <a:rPr lang="tr-TR" sz="3200"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’in</a:t>
            </a:r>
            <a:r>
              <a:rPr lang="tr-TR" sz="3200" dirty="0">
                <a:latin typeface="Times New Roman" panose="02020603050405020304" pitchFamily="18" charset="0"/>
                <a:cs typeface="Times New Roman" panose="02020603050405020304" pitchFamily="18" charset="0"/>
              </a:rPr>
              <a:t> en önemli kurumlarından mahkemelerin durumu hicvedilir. </a:t>
            </a:r>
            <a:r>
              <a:rPr lang="tr-TR" sz="3200" dirty="0" err="1">
                <a:latin typeface="Times New Roman" panose="02020603050405020304" pitchFamily="18" charset="0"/>
                <a:cs typeface="Times New Roman" panose="02020603050405020304" pitchFamily="18" charset="0"/>
              </a:rPr>
              <a:t>Aristophanes</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Kuşlar</a:t>
            </a:r>
            <a:r>
              <a:rPr lang="tr-TR" sz="3200" dirty="0">
                <a:latin typeface="Times New Roman" panose="02020603050405020304" pitchFamily="18" charset="0"/>
                <a:cs typeface="Times New Roman" panose="02020603050405020304" pitchFamily="18" charset="0"/>
              </a:rPr>
              <a:t> adlı oyununu Sicilya Seferi’nde alınan bozgundan bir yıl sonra yazmıştır. O günlerin sıkıntılı Atina'sından kaçarak gökyüzünde kuşların yönettiği bir ülke, dolayısıyla siyasal ütopya konu edilir. </a:t>
            </a:r>
          </a:p>
        </p:txBody>
      </p:sp>
    </p:spTree>
    <p:extLst>
      <p:ext uri="{BB962C8B-B14F-4D97-AF65-F5344CB8AC3E}">
        <p14:creationId xmlns:p14="http://schemas.microsoft.com/office/powerpoint/2010/main" val="186219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i="1" dirty="0">
                <a:latin typeface="Times New Roman" panose="02020603050405020304" pitchFamily="18" charset="0"/>
                <a:cs typeface="Times New Roman" panose="02020603050405020304" pitchFamily="18" charset="0"/>
              </a:rPr>
              <a:t>Bulutlar</a:t>
            </a:r>
            <a:r>
              <a:rPr lang="tr-TR" sz="3200" dirty="0">
                <a:latin typeface="Times New Roman" panose="02020603050405020304" pitchFamily="18" charset="0"/>
                <a:cs typeface="Times New Roman" panose="02020603050405020304" pitchFamily="18" charset="0"/>
              </a:rPr>
              <a:t> adlı oyunu ise, toplumun geleneklerine aykırı düşüncelere sahip olduğu ve gençlerin ahlakını bozduğu için suçladığı çağdaşı olan Sokrates'e ve Sofistlere yönelttiği eleştirilerin oyunudur. </a:t>
            </a:r>
          </a:p>
        </p:txBody>
      </p:sp>
    </p:spTree>
    <p:extLst>
      <p:ext uri="{BB962C8B-B14F-4D97-AF65-F5344CB8AC3E}">
        <p14:creationId xmlns:p14="http://schemas.microsoft.com/office/powerpoint/2010/main" val="562470080"/>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92</TotalTime>
  <Words>360</Words>
  <Application>Microsoft Office PowerPoint</Application>
  <PresentationFormat>Geniş ekran</PresentationFormat>
  <Paragraphs>19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TAR0362  ESKİÇAĞ’DA DEVLET VE TOPLUM</dc:title>
  <dc:creator>lenovo</dc:creator>
  <cp:lastModifiedBy>lenovo</cp:lastModifiedBy>
  <cp:revision>23</cp:revision>
  <dcterms:created xsi:type="dcterms:W3CDTF">2020-05-07T20:52:22Z</dcterms:created>
  <dcterms:modified xsi:type="dcterms:W3CDTF">2020-05-12T02:41:07Z</dcterms:modified>
</cp:coreProperties>
</file>