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sldIdLst>
    <p:sldId id="256" r:id="rId3"/>
    <p:sldId id="278" r:id="rId4"/>
    <p:sldId id="269" r:id="rId5"/>
    <p:sldId id="279" r:id="rId6"/>
    <p:sldId id="280" r:id="rId7"/>
    <p:sldId id="281" r:id="rId8"/>
    <p:sldId id="282" r:id="rId9"/>
    <p:sldId id="283" r:id="rId10"/>
    <p:sldId id="28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648"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Yuvarlatılmış Dikdörtgen 9"/>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4"/>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Alt Başlık 19"/>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Veri Yer Tutucusu 18"/>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11" name="Slayt Numarası Yer Tutucusu 10"/>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670560" y="530352"/>
            <a:ext cx="1091184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533405"/>
            <a:ext cx="2641600" cy="5257799"/>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711200" y="533403"/>
            <a:ext cx="79248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8"/>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40807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482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609364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54891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8" name="7 Altbilgi Yer Tutucusu"/>
          <p:cNvSpPr>
            <a:spLocks noGrp="1"/>
          </p:cNvSpPr>
          <p:nvPr>
            <p:ph type="ftr" sz="quarter" idx="11"/>
          </p:nvPr>
        </p:nvSpPr>
        <p:spPr/>
        <p:txBody>
          <a:bodyPr/>
          <a:lstStyle/>
          <a:p>
            <a:endParaRPr lang="tr-TR">
              <a:solidFill>
                <a:prstClr val="black">
                  <a:tint val="75000"/>
                </a:prstClr>
              </a:solidFill>
            </a:endParaRPr>
          </a:p>
        </p:txBody>
      </p:sp>
      <p:sp>
        <p:nvSpPr>
          <p:cNvPr id="9" name="8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99763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4" name="3 Altbilgi Yer Tutucusu"/>
          <p:cNvSpPr>
            <a:spLocks noGrp="1"/>
          </p:cNvSpPr>
          <p:nvPr>
            <p:ph type="ftr" sz="quarter" idx="11"/>
          </p:nvPr>
        </p:nvSpPr>
        <p:spPr/>
        <p:txBody>
          <a:bodyPr/>
          <a:lstStyle/>
          <a:p>
            <a:endParaRPr lang="tr-TR">
              <a:solidFill>
                <a:prstClr val="black">
                  <a:tint val="75000"/>
                </a:prstClr>
              </a:solidFill>
            </a:endParaRPr>
          </a:p>
        </p:txBody>
      </p:sp>
      <p:sp>
        <p:nvSpPr>
          <p:cNvPr id="5" name="4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94283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3" name="2 Altbilgi Yer Tutucusu"/>
          <p:cNvSpPr>
            <a:spLocks noGrp="1"/>
          </p:cNvSpPr>
          <p:nvPr>
            <p:ph type="ftr" sz="quarter" idx="11"/>
          </p:nvPr>
        </p:nvSpPr>
        <p:spPr/>
        <p:txBody>
          <a:bodyPr/>
          <a:lstStyle/>
          <a:p>
            <a:endParaRPr lang="tr-TR">
              <a:solidFill>
                <a:prstClr val="black">
                  <a:tint val="75000"/>
                </a:prstClr>
              </a:solidFill>
            </a:endParaRPr>
          </a:p>
        </p:txBody>
      </p:sp>
      <p:sp>
        <p:nvSpPr>
          <p:cNvPr id="4" name="3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982838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92420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a:xfrm>
            <a:off x="670560" y="530352"/>
            <a:ext cx="1091184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00232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44553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1"/>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41"/>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1808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Yuvarlatılmış Dikdörtgen 13"/>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Yuvarlatılmış Dikdörtgen 10"/>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70560" y="4983480"/>
            <a:ext cx="10911840" cy="1051560"/>
          </a:xfrm>
        </p:spPr>
        <p:txBody>
          <a:bodyPr anchor="b"/>
          <a:lstStyle>
            <a:lvl1pPr>
              <a:defRPr b="1"/>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Yuvarlatılmış Dikdörtgen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Tek Köşesi Yuvarlatılmış Dikdörtgen 10"/>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t>3.02.2020</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t>‹#›</a:t>
            </a:fld>
            <a:endParaRPr lang="tr-TR"/>
          </a:p>
        </p:txBody>
      </p:sp>
      <p:sp>
        <p:nvSpPr>
          <p:cNvPr id="3" name="Resim Yer Tutucusu 2"/>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Yuvarlatılmış Dikdörtgen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Yuvarlatılmış Dikdörtgen 8"/>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Başlık Yer Tutucusu 12"/>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Metin Yer Tutucusu 3"/>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Veri Yer Tutucusu 24"/>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DDEF07B-13D8-46CF-984B-2144600835DC}" type="datetimeFigureOut">
              <a:rPr lang="tr-TR" smtClean="0"/>
              <a:t>3.02.2020</a:t>
            </a:fld>
            <a:endParaRPr lang="tr-TR"/>
          </a:p>
        </p:txBody>
      </p:sp>
      <p:sp>
        <p:nvSpPr>
          <p:cNvPr id="18" name="Altbilgi Yer Tutucusu 17"/>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ayt Numarası Yer Tutucusu 4"/>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0FF096D-F52F-4885-AEFC-DA7DB44A746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solidFill>
                  <a:prstClr val="black">
                    <a:tint val="75000"/>
                  </a:prstClr>
                </a:solidFill>
              </a:rPr>
              <a:pPr/>
              <a:t>3.02.2020</a:t>
            </a:fld>
            <a:endParaRPr lang="tr-TR">
              <a:solidFill>
                <a:prstClr val="black">
                  <a:tint val="75000"/>
                </a:prstClr>
              </a:solidFill>
            </a:endParaRPr>
          </a:p>
        </p:txBody>
      </p:sp>
      <p:sp>
        <p:nvSpPr>
          <p:cNvPr id="5" name="4 Altbilgi Yer Tutucusu"/>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5 Slayt Numarası Yer Tutucusu"/>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774876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mmf2.ogu.edu.tr/atopc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13113" y="407968"/>
            <a:ext cx="9144000" cy="2387600"/>
          </a:xfrm>
        </p:spPr>
        <p:txBody>
          <a:bodyPr/>
          <a:lstStyle/>
          <a:p>
            <a:r>
              <a:rPr lang="tr-TR" dirty="0" smtClean="0"/>
              <a:t>BETONARME</a:t>
            </a:r>
            <a:endParaRPr lang="tr-TR" dirty="0"/>
          </a:p>
        </p:txBody>
      </p:sp>
      <p:sp>
        <p:nvSpPr>
          <p:cNvPr id="3" name="Alt Başlık 2"/>
          <p:cNvSpPr>
            <a:spLocks noGrp="1"/>
          </p:cNvSpPr>
          <p:nvPr>
            <p:ph type="subTitle" idx="1"/>
          </p:nvPr>
        </p:nvSpPr>
        <p:spPr>
          <a:xfrm>
            <a:off x="1524000" y="3602038"/>
            <a:ext cx="9144000" cy="628768"/>
          </a:xfrm>
        </p:spPr>
        <p:txBody>
          <a:bodyPr>
            <a:normAutofit/>
          </a:bodyPr>
          <a:lstStyle/>
          <a:p>
            <a:pPr marL="0"/>
            <a:r>
              <a:rPr lang="tr-TR" smtClean="0"/>
              <a:t>7.HAFTA</a:t>
            </a:r>
            <a:endParaRPr lang="tr-TR" dirty="0" smtClean="0"/>
          </a:p>
        </p:txBody>
      </p:sp>
      <p:sp>
        <p:nvSpPr>
          <p:cNvPr id="4" name="Alt Başlık 2"/>
          <p:cNvSpPr txBox="1">
            <a:spLocks/>
          </p:cNvSpPr>
          <p:nvPr/>
        </p:nvSpPr>
        <p:spPr>
          <a:xfrm>
            <a:off x="718457" y="4381423"/>
            <a:ext cx="10918372" cy="165576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dirty="0" smtClean="0"/>
          </a:p>
          <a:p>
            <a:r>
              <a:rPr lang="tr-TR" sz="3100" dirty="0" smtClean="0"/>
              <a:t>Doç. Dr. Havva Eylem POLAT</a:t>
            </a:r>
          </a:p>
          <a:p>
            <a:endParaRPr lang="tr-TR" sz="3100" dirty="0" smtClean="0"/>
          </a:p>
          <a:p>
            <a:r>
              <a:rPr lang="tr-TR" sz="1400" dirty="0" smtClean="0"/>
              <a:t>ANKARA ÜNİVERSİTESİ ZİRAAT FAKÜLTESİ TARIMSAL YAPILAR VE SULAMA BÖLÜMÜ, 2019-2020</a:t>
            </a:r>
            <a:endParaRPr lang="tr-TR" sz="1400" dirty="0"/>
          </a:p>
        </p:txBody>
      </p:sp>
    </p:spTree>
    <p:extLst>
      <p:ext uri="{BB962C8B-B14F-4D97-AF65-F5344CB8AC3E}">
        <p14:creationId xmlns:p14="http://schemas.microsoft.com/office/powerpoint/2010/main" val="3416900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PROGRAMI</a:t>
            </a:r>
            <a:endParaRPr lang="en-US" dirty="0"/>
          </a:p>
        </p:txBody>
      </p:sp>
      <p:sp>
        <p:nvSpPr>
          <p:cNvPr id="3" name="İçerik Yer Tutucusu 2"/>
          <p:cNvSpPr>
            <a:spLocks noGrp="1"/>
          </p:cNvSpPr>
          <p:nvPr>
            <p:ph idx="1"/>
          </p:nvPr>
        </p:nvSpPr>
        <p:spPr>
          <a:xfrm>
            <a:off x="620487" y="1436915"/>
            <a:ext cx="10972800" cy="4702628"/>
          </a:xfrm>
        </p:spPr>
        <p:txBody>
          <a:bodyPr>
            <a:noAutofit/>
          </a:bodyPr>
          <a:lstStyle/>
          <a:p>
            <a:pPr algn="just"/>
            <a:r>
              <a:rPr lang="tr-TR" sz="1800" b="1" dirty="0" smtClean="0">
                <a:solidFill>
                  <a:srgbClr val="111111"/>
                </a:solidFill>
              </a:rPr>
              <a:t>1. </a:t>
            </a:r>
            <a:r>
              <a:rPr lang="tr-TR" sz="1800" b="1" dirty="0">
                <a:solidFill>
                  <a:srgbClr val="111111"/>
                </a:solidFill>
              </a:rPr>
              <a:t>H</a:t>
            </a:r>
            <a:r>
              <a:rPr lang="tr-TR" sz="1800" b="1" dirty="0" smtClean="0">
                <a:solidFill>
                  <a:srgbClr val="111111"/>
                </a:solidFill>
              </a:rPr>
              <a:t>afta - Giriş, temel kavramlar, şartname ve yönetmelikler </a:t>
            </a:r>
          </a:p>
          <a:p>
            <a:pPr algn="just"/>
            <a:r>
              <a:rPr lang="tr-TR" sz="1800" dirty="0" smtClean="0">
                <a:solidFill>
                  <a:srgbClr val="111111"/>
                </a:solidFill>
              </a:rPr>
              <a:t>2. </a:t>
            </a:r>
            <a:r>
              <a:rPr lang="tr-TR" sz="1800" dirty="0">
                <a:solidFill>
                  <a:srgbClr val="111111"/>
                </a:solidFill>
              </a:rPr>
              <a:t>Hafta - </a:t>
            </a:r>
            <a:r>
              <a:rPr lang="tr-TR" sz="1800" dirty="0" smtClean="0">
                <a:solidFill>
                  <a:srgbClr val="111111"/>
                </a:solidFill>
              </a:rPr>
              <a:t>Beton, özellikleri, sınıfları</a:t>
            </a:r>
          </a:p>
          <a:p>
            <a:pPr algn="just"/>
            <a:r>
              <a:rPr lang="tr-TR" sz="1800" dirty="0" smtClean="0">
                <a:solidFill>
                  <a:srgbClr val="111111"/>
                </a:solidFill>
              </a:rPr>
              <a:t>3. </a:t>
            </a:r>
            <a:r>
              <a:rPr lang="tr-TR" sz="1800" dirty="0">
                <a:solidFill>
                  <a:srgbClr val="111111"/>
                </a:solidFill>
              </a:rPr>
              <a:t>Hafta - </a:t>
            </a:r>
            <a:r>
              <a:rPr lang="tr-TR" sz="1800" dirty="0" smtClean="0">
                <a:solidFill>
                  <a:srgbClr val="111111"/>
                </a:solidFill>
              </a:rPr>
              <a:t>Çelik, özellikleri, sınıfları</a:t>
            </a:r>
          </a:p>
          <a:p>
            <a:pPr algn="just"/>
            <a:r>
              <a:rPr lang="tr-TR" sz="1800" dirty="0" smtClean="0">
                <a:solidFill>
                  <a:srgbClr val="111111"/>
                </a:solidFill>
              </a:rPr>
              <a:t>4. </a:t>
            </a:r>
            <a:r>
              <a:rPr lang="tr-TR" sz="1800" dirty="0">
                <a:solidFill>
                  <a:srgbClr val="111111"/>
                </a:solidFill>
              </a:rPr>
              <a:t>Hafta -Yapıya etkiyen yükler, yük analizi</a:t>
            </a:r>
            <a:endParaRPr lang="en-US" sz="1800" dirty="0">
              <a:solidFill>
                <a:srgbClr val="111111"/>
              </a:solidFill>
            </a:endParaRPr>
          </a:p>
          <a:p>
            <a:pPr lvl="0" algn="just"/>
            <a:r>
              <a:rPr lang="tr-TR" sz="1800" dirty="0" smtClean="0">
                <a:solidFill>
                  <a:srgbClr val="111111"/>
                </a:solidFill>
              </a:rPr>
              <a:t>5. </a:t>
            </a:r>
            <a:r>
              <a:rPr lang="tr-TR" sz="1800" dirty="0">
                <a:solidFill>
                  <a:srgbClr val="111111"/>
                </a:solidFill>
              </a:rPr>
              <a:t>Hafta </a:t>
            </a:r>
            <a:r>
              <a:rPr lang="tr-TR" sz="1800" dirty="0" smtClean="0">
                <a:solidFill>
                  <a:srgbClr val="111111"/>
                </a:solidFill>
              </a:rPr>
              <a:t>– Hesap ilkeleri - </a:t>
            </a:r>
            <a:r>
              <a:rPr lang="en-US" sz="1800" dirty="0" err="1" smtClean="0">
                <a:solidFill>
                  <a:srgbClr val="111111"/>
                </a:solidFill>
              </a:rPr>
              <a:t>Taşıyıcı</a:t>
            </a:r>
            <a:r>
              <a:rPr lang="en-US" sz="1800" dirty="0" smtClean="0">
                <a:solidFill>
                  <a:srgbClr val="111111"/>
                </a:solidFill>
              </a:rPr>
              <a:t> </a:t>
            </a:r>
            <a:r>
              <a:rPr lang="en-US" sz="1800" dirty="0" err="1">
                <a:solidFill>
                  <a:srgbClr val="111111"/>
                </a:solidFill>
              </a:rPr>
              <a:t>sistem</a:t>
            </a:r>
            <a:r>
              <a:rPr lang="en-US" sz="1800" dirty="0">
                <a:solidFill>
                  <a:srgbClr val="111111"/>
                </a:solidFill>
              </a:rPr>
              <a:t> </a:t>
            </a:r>
            <a:r>
              <a:rPr lang="en-US" sz="1800" dirty="0" err="1">
                <a:solidFill>
                  <a:srgbClr val="111111"/>
                </a:solidFill>
              </a:rPr>
              <a:t>seçimi</a:t>
            </a:r>
            <a:endParaRPr lang="tr-TR" sz="1800" dirty="0">
              <a:solidFill>
                <a:srgbClr val="111111"/>
              </a:solidFill>
            </a:endParaRPr>
          </a:p>
          <a:p>
            <a:pPr lvl="0" algn="just"/>
            <a:r>
              <a:rPr lang="tr-TR" sz="1800" dirty="0">
                <a:solidFill>
                  <a:srgbClr val="111111"/>
                </a:solidFill>
              </a:rPr>
              <a:t>6</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Kolonlar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r>
              <a:rPr lang="tr-TR" sz="1800" dirty="0">
                <a:solidFill>
                  <a:srgbClr val="111111"/>
                </a:solidFill>
              </a:rPr>
              <a:t> </a:t>
            </a:r>
            <a:endParaRPr lang="tr-TR" sz="1800" dirty="0" smtClean="0">
              <a:solidFill>
                <a:srgbClr val="111111"/>
              </a:solidFill>
            </a:endParaRPr>
          </a:p>
          <a:p>
            <a:pPr lvl="0" algn="just"/>
            <a:r>
              <a:rPr lang="tr-TR" sz="1800" dirty="0">
                <a:solidFill>
                  <a:srgbClr val="111111"/>
                </a:solidFill>
              </a:rPr>
              <a:t>7</a:t>
            </a:r>
            <a:r>
              <a:rPr lang="tr-TR" sz="1800" dirty="0" smtClean="0">
                <a:solidFill>
                  <a:srgbClr val="111111"/>
                </a:solidFill>
              </a:rPr>
              <a:t>. </a:t>
            </a:r>
            <a:r>
              <a:rPr lang="tr-TR" sz="1800" dirty="0">
                <a:solidFill>
                  <a:srgbClr val="111111"/>
                </a:solidFill>
              </a:rPr>
              <a:t>Hafta - </a:t>
            </a:r>
            <a:r>
              <a:rPr lang="tr-TR" sz="1800" dirty="0" smtClean="0">
                <a:solidFill>
                  <a:srgbClr val="111111"/>
                </a:solidFill>
              </a:rPr>
              <a:t>Kolonlar, örnekler ve soru çözümleri</a:t>
            </a:r>
          </a:p>
          <a:p>
            <a:pPr algn="just"/>
            <a:r>
              <a:rPr lang="tr-TR" sz="1800" dirty="0">
                <a:solidFill>
                  <a:srgbClr val="111111"/>
                </a:solidFill>
              </a:rPr>
              <a:t>8</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Kirişler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endParaRPr lang="tr-TR" sz="1800" dirty="0" smtClean="0">
              <a:solidFill>
                <a:srgbClr val="111111"/>
              </a:solidFill>
            </a:endParaRPr>
          </a:p>
          <a:p>
            <a:pPr algn="just"/>
            <a:r>
              <a:rPr lang="tr-TR" sz="1800" dirty="0" smtClean="0">
                <a:solidFill>
                  <a:srgbClr val="111111"/>
                </a:solidFill>
              </a:rPr>
              <a:t>9. Hafta - </a:t>
            </a:r>
            <a:r>
              <a:rPr lang="tr-TR" sz="1800" dirty="0">
                <a:solidFill>
                  <a:srgbClr val="111111"/>
                </a:solidFill>
              </a:rPr>
              <a:t>Kirişler, çift </a:t>
            </a:r>
            <a:r>
              <a:rPr lang="tr-TR" sz="1800" dirty="0" smtClean="0">
                <a:solidFill>
                  <a:srgbClr val="111111"/>
                </a:solidFill>
              </a:rPr>
              <a:t>donatılı kirişler, örnekler ve soru çözümleri</a:t>
            </a:r>
          </a:p>
          <a:p>
            <a:pPr algn="just"/>
            <a:r>
              <a:rPr lang="tr-TR" sz="1800" dirty="0" smtClean="0">
                <a:solidFill>
                  <a:srgbClr val="111111"/>
                </a:solidFill>
              </a:rPr>
              <a:t>10. </a:t>
            </a:r>
            <a:r>
              <a:rPr lang="tr-TR" sz="1800" dirty="0">
                <a:solidFill>
                  <a:srgbClr val="111111"/>
                </a:solidFill>
              </a:rPr>
              <a:t>Hafta </a:t>
            </a:r>
            <a:r>
              <a:rPr lang="tr-TR" sz="1800" dirty="0" smtClean="0">
                <a:solidFill>
                  <a:srgbClr val="111111"/>
                </a:solidFill>
              </a:rPr>
              <a:t>- Kirişler, tablalı kirişler, örnekler ve soru çözümleri</a:t>
            </a:r>
            <a:endParaRPr lang="en-US" sz="1800" dirty="0">
              <a:solidFill>
                <a:srgbClr val="111111"/>
              </a:solidFill>
            </a:endParaRPr>
          </a:p>
          <a:p>
            <a:pPr algn="just"/>
            <a:r>
              <a:rPr lang="tr-TR" sz="1800" dirty="0" smtClean="0">
                <a:solidFill>
                  <a:srgbClr val="111111"/>
                </a:solidFill>
              </a:rPr>
              <a:t>11. </a:t>
            </a:r>
            <a:r>
              <a:rPr lang="tr-TR" sz="1800" dirty="0">
                <a:solidFill>
                  <a:srgbClr val="111111"/>
                </a:solidFill>
              </a:rPr>
              <a:t>Hafta - </a:t>
            </a:r>
            <a:r>
              <a:rPr lang="en-US" sz="1800" dirty="0" err="1" smtClean="0">
                <a:solidFill>
                  <a:srgbClr val="111111"/>
                </a:solidFill>
              </a:rPr>
              <a:t>Döşemeler</a:t>
            </a:r>
            <a:r>
              <a:rPr lang="en-US" sz="1800" dirty="0">
                <a:solidFill>
                  <a:srgbClr val="111111"/>
                </a:solidFill>
              </a:rPr>
              <a:t>, </a:t>
            </a:r>
            <a:r>
              <a:rPr lang="en-US" sz="1800" dirty="0" err="1">
                <a:solidFill>
                  <a:srgbClr val="111111"/>
                </a:solidFill>
              </a:rPr>
              <a:t>döşeme</a:t>
            </a:r>
            <a:r>
              <a:rPr lang="en-US" sz="1800" dirty="0">
                <a:solidFill>
                  <a:srgbClr val="111111"/>
                </a:solidFill>
              </a:rPr>
              <a:t> </a:t>
            </a:r>
            <a:r>
              <a:rPr lang="en-US" sz="1800" dirty="0" err="1">
                <a:solidFill>
                  <a:srgbClr val="111111"/>
                </a:solidFill>
              </a:rPr>
              <a:t>tipleri</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smtClean="0">
                <a:solidFill>
                  <a:srgbClr val="111111"/>
                </a:solidFill>
              </a:rPr>
              <a:t>değerler</a:t>
            </a:r>
            <a:endParaRPr lang="tr-TR" sz="1800" dirty="0" smtClean="0">
              <a:solidFill>
                <a:srgbClr val="111111"/>
              </a:solidFill>
            </a:endParaRPr>
          </a:p>
          <a:p>
            <a:pPr algn="just"/>
            <a:r>
              <a:rPr lang="tr-TR" sz="1800" dirty="0" smtClean="0">
                <a:solidFill>
                  <a:srgbClr val="111111"/>
                </a:solidFill>
              </a:rPr>
              <a:t>12. </a:t>
            </a:r>
            <a:r>
              <a:rPr lang="tr-TR" sz="1800" dirty="0">
                <a:solidFill>
                  <a:srgbClr val="111111"/>
                </a:solidFill>
              </a:rPr>
              <a:t>Hafta - </a:t>
            </a:r>
            <a:r>
              <a:rPr lang="tr-TR" sz="1800" dirty="0" smtClean="0">
                <a:solidFill>
                  <a:srgbClr val="111111"/>
                </a:solidFill>
              </a:rPr>
              <a:t>Döşemeler, örnekler ve soru çözümleri</a:t>
            </a:r>
            <a:endParaRPr lang="en-US" sz="1800" dirty="0">
              <a:solidFill>
                <a:srgbClr val="111111"/>
              </a:solidFill>
            </a:endParaRPr>
          </a:p>
          <a:p>
            <a:pPr algn="just"/>
            <a:r>
              <a:rPr lang="tr-TR" sz="1800" dirty="0" smtClean="0">
                <a:solidFill>
                  <a:srgbClr val="111111"/>
                </a:solidFill>
              </a:rPr>
              <a:t>13. </a:t>
            </a:r>
            <a:r>
              <a:rPr lang="tr-TR" sz="1800" dirty="0">
                <a:solidFill>
                  <a:srgbClr val="111111"/>
                </a:solidFill>
              </a:rPr>
              <a:t>Hafta - </a:t>
            </a:r>
            <a:r>
              <a:rPr lang="en-US" sz="1800" dirty="0" err="1" smtClean="0">
                <a:solidFill>
                  <a:srgbClr val="111111"/>
                </a:solidFill>
              </a:rPr>
              <a:t>Temeller</a:t>
            </a:r>
            <a:r>
              <a:rPr lang="en-US" sz="1800" dirty="0">
                <a:solidFill>
                  <a:srgbClr val="111111"/>
                </a:solidFill>
              </a:rPr>
              <a:t>, </a:t>
            </a:r>
            <a:r>
              <a:rPr lang="en-US" sz="1800" dirty="0" err="1">
                <a:solidFill>
                  <a:srgbClr val="111111"/>
                </a:solidFill>
              </a:rPr>
              <a:t>temel</a:t>
            </a:r>
            <a:r>
              <a:rPr lang="en-US" sz="1800" dirty="0">
                <a:solidFill>
                  <a:srgbClr val="111111"/>
                </a:solidFill>
              </a:rPr>
              <a:t> </a:t>
            </a:r>
            <a:r>
              <a:rPr lang="en-US" sz="1800" dirty="0" err="1" smtClean="0">
                <a:solidFill>
                  <a:srgbClr val="111111"/>
                </a:solidFill>
              </a:rPr>
              <a:t>tipleri</a:t>
            </a:r>
            <a:endParaRPr lang="tr-TR" sz="1800" dirty="0" smtClean="0">
              <a:solidFill>
                <a:srgbClr val="111111"/>
              </a:solidFill>
            </a:endParaRPr>
          </a:p>
          <a:p>
            <a:pPr algn="just"/>
            <a:r>
              <a:rPr lang="tr-TR" sz="1800" dirty="0" smtClean="0">
                <a:solidFill>
                  <a:srgbClr val="111111"/>
                </a:solidFill>
              </a:rPr>
              <a:t>14. </a:t>
            </a:r>
            <a:r>
              <a:rPr lang="tr-TR" sz="1800" dirty="0">
                <a:solidFill>
                  <a:srgbClr val="111111"/>
                </a:solidFill>
              </a:rPr>
              <a:t>Hafta - </a:t>
            </a:r>
            <a:r>
              <a:rPr lang="tr-TR" sz="1800" dirty="0" smtClean="0">
                <a:solidFill>
                  <a:srgbClr val="111111"/>
                </a:solidFill>
              </a:rPr>
              <a:t>Temeller, örnekler ve soru çözümleri</a:t>
            </a:r>
          </a:p>
        </p:txBody>
      </p:sp>
    </p:spTree>
    <p:extLst>
      <p:ext uri="{BB962C8B-B14F-4D97-AF65-F5344CB8AC3E}">
        <p14:creationId xmlns:p14="http://schemas.microsoft.com/office/powerpoint/2010/main" val="396185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29046" y="400595"/>
            <a:ext cx="10911840" cy="1051560"/>
          </a:xfrm>
        </p:spPr>
        <p:txBody>
          <a:bodyPr>
            <a:normAutofit fontScale="90000"/>
          </a:bodyPr>
          <a:lstStyle/>
          <a:p>
            <a:pPr algn="r"/>
            <a:r>
              <a:rPr lang="tr-TR" dirty="0" smtClean="0"/>
              <a:t>         ***DERSTE KULLANILACAK KAYNAKLAR</a:t>
            </a:r>
            <a:endParaRPr lang="en-US" dirty="0"/>
          </a:p>
        </p:txBody>
      </p:sp>
      <p:sp>
        <p:nvSpPr>
          <p:cNvPr id="3" name="İçerik Yer Tutucusu 2"/>
          <p:cNvSpPr>
            <a:spLocks noGrp="1"/>
          </p:cNvSpPr>
          <p:nvPr>
            <p:ph idx="1"/>
          </p:nvPr>
        </p:nvSpPr>
        <p:spPr>
          <a:xfrm>
            <a:off x="572588" y="1749552"/>
            <a:ext cx="10911840" cy="4187952"/>
          </a:xfrm>
        </p:spPr>
        <p:txBody>
          <a:bodyPr>
            <a:normAutofit/>
          </a:bodyPr>
          <a:lstStyle/>
          <a:p>
            <a:pPr algn="just"/>
            <a:r>
              <a:rPr lang="en-US" sz="2800" dirty="0" err="1">
                <a:solidFill>
                  <a:srgbClr val="111111"/>
                </a:solidFill>
              </a:rPr>
              <a:t>Ersoy</a:t>
            </a:r>
            <a:r>
              <a:rPr lang="en-US" sz="2800" dirty="0">
                <a:solidFill>
                  <a:srgbClr val="111111"/>
                </a:solidFill>
              </a:rPr>
              <a:t>, U., </a:t>
            </a:r>
            <a:r>
              <a:rPr lang="en-US" sz="2800" dirty="0" err="1">
                <a:solidFill>
                  <a:srgbClr val="111111"/>
                </a:solidFill>
              </a:rPr>
              <a:t>Özcebe</a:t>
            </a:r>
            <a:r>
              <a:rPr lang="en-US" sz="2800" dirty="0">
                <a:solidFill>
                  <a:srgbClr val="111111"/>
                </a:solidFill>
              </a:rPr>
              <a:t>, G. (2016). </a:t>
            </a:r>
            <a:r>
              <a:rPr lang="en-US" sz="2800" dirty="0" err="1">
                <a:solidFill>
                  <a:srgbClr val="111111"/>
                </a:solidFill>
              </a:rPr>
              <a:t>Betonarme</a:t>
            </a:r>
            <a:r>
              <a:rPr lang="en-US" sz="2800" dirty="0">
                <a:solidFill>
                  <a:srgbClr val="111111"/>
                </a:solidFill>
              </a:rPr>
              <a:t>, </a:t>
            </a:r>
            <a:r>
              <a:rPr lang="en-US" sz="2800" dirty="0" err="1">
                <a:solidFill>
                  <a:srgbClr val="111111"/>
                </a:solidFill>
              </a:rPr>
              <a:t>Evrim</a:t>
            </a:r>
            <a:r>
              <a:rPr lang="en-US" sz="2800" dirty="0">
                <a:solidFill>
                  <a:srgbClr val="111111"/>
                </a:solidFill>
              </a:rPr>
              <a:t> </a:t>
            </a:r>
            <a:r>
              <a:rPr lang="en-US" sz="2800" dirty="0" err="1">
                <a:solidFill>
                  <a:srgbClr val="111111"/>
                </a:solidFill>
              </a:rPr>
              <a:t>Yayınevi</a:t>
            </a:r>
            <a:r>
              <a:rPr lang="en-US" sz="2800" dirty="0">
                <a:solidFill>
                  <a:srgbClr val="111111"/>
                </a:solidFill>
              </a:rPr>
              <a:t>, İstanbul</a:t>
            </a:r>
            <a:r>
              <a:rPr lang="en-US" sz="2800" dirty="0" smtClean="0">
                <a:solidFill>
                  <a:srgbClr val="111111"/>
                </a:solidFill>
              </a:rPr>
              <a:t>.</a:t>
            </a:r>
            <a:endParaRPr lang="tr-TR" sz="2800" dirty="0" smtClean="0">
              <a:solidFill>
                <a:srgbClr val="111111"/>
              </a:solidFill>
            </a:endParaRPr>
          </a:p>
          <a:p>
            <a:pPr algn="just"/>
            <a:r>
              <a:rPr lang="en-US" sz="2800" dirty="0" err="1">
                <a:solidFill>
                  <a:srgbClr val="111111"/>
                </a:solidFill>
              </a:rPr>
              <a:t>Doğangün</a:t>
            </a:r>
            <a:r>
              <a:rPr lang="en-US" sz="2800" dirty="0">
                <a:solidFill>
                  <a:srgbClr val="111111"/>
                </a:solidFill>
              </a:rPr>
              <a:t>, A. (2016). </a:t>
            </a:r>
            <a:r>
              <a:rPr lang="en-US" sz="2800" dirty="0" err="1">
                <a:solidFill>
                  <a:srgbClr val="111111"/>
                </a:solidFill>
              </a:rPr>
              <a:t>Betonarme</a:t>
            </a:r>
            <a:r>
              <a:rPr lang="en-US" sz="2800" dirty="0">
                <a:solidFill>
                  <a:srgbClr val="111111"/>
                </a:solidFill>
              </a:rPr>
              <a:t> </a:t>
            </a:r>
            <a:r>
              <a:rPr lang="en-US" sz="2800" dirty="0" err="1">
                <a:solidFill>
                  <a:srgbClr val="111111"/>
                </a:solidFill>
              </a:rPr>
              <a:t>Yapıların</a:t>
            </a:r>
            <a:r>
              <a:rPr lang="en-US" sz="2800" dirty="0">
                <a:solidFill>
                  <a:srgbClr val="111111"/>
                </a:solidFill>
              </a:rPr>
              <a:t> </a:t>
            </a:r>
            <a:r>
              <a:rPr lang="en-US" sz="2800" dirty="0" err="1">
                <a:solidFill>
                  <a:srgbClr val="111111"/>
                </a:solidFill>
              </a:rPr>
              <a:t>Hesap</a:t>
            </a:r>
            <a:r>
              <a:rPr lang="en-US" sz="2800" dirty="0">
                <a:solidFill>
                  <a:srgbClr val="111111"/>
                </a:solidFill>
              </a:rPr>
              <a:t> </a:t>
            </a:r>
            <a:r>
              <a:rPr lang="en-US" sz="2800" dirty="0" err="1">
                <a:solidFill>
                  <a:srgbClr val="111111"/>
                </a:solidFill>
              </a:rPr>
              <a:t>ve</a:t>
            </a:r>
            <a:r>
              <a:rPr lang="en-US" sz="2800" dirty="0">
                <a:solidFill>
                  <a:srgbClr val="111111"/>
                </a:solidFill>
              </a:rPr>
              <a:t> </a:t>
            </a:r>
            <a:r>
              <a:rPr lang="en-US" sz="2800" dirty="0" err="1">
                <a:solidFill>
                  <a:srgbClr val="111111"/>
                </a:solidFill>
              </a:rPr>
              <a:t>Tasarımı</a:t>
            </a:r>
            <a:r>
              <a:rPr lang="en-US" sz="2800" dirty="0">
                <a:solidFill>
                  <a:srgbClr val="111111"/>
                </a:solidFill>
              </a:rPr>
              <a:t>, </a:t>
            </a:r>
            <a:r>
              <a:rPr lang="en-US" sz="2800" dirty="0" err="1">
                <a:solidFill>
                  <a:srgbClr val="111111"/>
                </a:solidFill>
              </a:rPr>
              <a:t>Birsen</a:t>
            </a:r>
            <a:r>
              <a:rPr lang="en-US" sz="2800" dirty="0">
                <a:solidFill>
                  <a:srgbClr val="111111"/>
                </a:solidFill>
              </a:rPr>
              <a:t> </a:t>
            </a:r>
            <a:r>
              <a:rPr lang="en-US" sz="2800" dirty="0" err="1">
                <a:solidFill>
                  <a:srgbClr val="111111"/>
                </a:solidFill>
              </a:rPr>
              <a:t>Yayınevi</a:t>
            </a:r>
            <a:r>
              <a:rPr lang="en-US" sz="2800" dirty="0">
                <a:solidFill>
                  <a:srgbClr val="111111"/>
                </a:solidFill>
              </a:rPr>
              <a:t>, </a:t>
            </a:r>
            <a:r>
              <a:rPr lang="en-US" sz="2800" dirty="0" smtClean="0">
                <a:solidFill>
                  <a:srgbClr val="111111"/>
                </a:solidFill>
              </a:rPr>
              <a:t>İstanbul</a:t>
            </a:r>
            <a:endParaRPr lang="tr-TR" sz="2800" dirty="0" smtClean="0">
              <a:solidFill>
                <a:srgbClr val="111111"/>
              </a:solidFill>
            </a:endParaRPr>
          </a:p>
          <a:p>
            <a:pPr algn="just"/>
            <a:r>
              <a:rPr lang="en-US" sz="2800" dirty="0"/>
              <a:t>Ahmet TOPÇU, </a:t>
            </a:r>
            <a:r>
              <a:rPr lang="en-US" sz="2800" dirty="0" err="1"/>
              <a:t>Betonarme</a:t>
            </a:r>
            <a:r>
              <a:rPr lang="en-US" sz="2800" dirty="0"/>
              <a:t> I, </a:t>
            </a:r>
            <a:r>
              <a:rPr lang="en-US" sz="2800" dirty="0" err="1"/>
              <a:t>Eskişehir</a:t>
            </a:r>
            <a:r>
              <a:rPr lang="en-US" sz="2800" dirty="0"/>
              <a:t> </a:t>
            </a:r>
            <a:r>
              <a:rPr lang="en-US" sz="2800" dirty="0" err="1"/>
              <a:t>Osmangazi</a:t>
            </a:r>
            <a:r>
              <a:rPr lang="en-US" sz="2800" dirty="0"/>
              <a:t> </a:t>
            </a:r>
            <a:r>
              <a:rPr lang="en-US" sz="2800" dirty="0" err="1"/>
              <a:t>Üniversitesi</a:t>
            </a:r>
            <a:r>
              <a:rPr lang="en-US" sz="2800" dirty="0"/>
              <a:t>, 2019, </a:t>
            </a:r>
            <a:r>
              <a:rPr lang="en-US" sz="2800" dirty="0">
                <a:hlinkClick r:id="rId2"/>
              </a:rPr>
              <a:t>http://</a:t>
            </a:r>
            <a:r>
              <a:rPr lang="en-US" sz="2800" dirty="0" smtClean="0">
                <a:hlinkClick r:id="rId2"/>
              </a:rPr>
              <a:t>mmf2.ogu.edu.tr/atopcu</a:t>
            </a:r>
            <a:endParaRPr lang="tr-TR" sz="2800" dirty="0" smtClean="0"/>
          </a:p>
          <a:p>
            <a:pPr marL="0" indent="0" algn="just">
              <a:buNone/>
            </a:pPr>
            <a:endParaRPr lang="tr-TR" sz="2800" dirty="0" smtClean="0"/>
          </a:p>
          <a:p>
            <a:pPr algn="just"/>
            <a:r>
              <a:rPr lang="tr-TR" sz="2000" dirty="0" smtClean="0"/>
              <a:t>*** Bu ders notu sunumları çalışma ve öğrenme için yeterli değildir. Derse devam edip, haftalık olarak takip etmeniz gerekmektedir. </a:t>
            </a:r>
            <a:endParaRPr lang="en-US" sz="2000" dirty="0"/>
          </a:p>
        </p:txBody>
      </p:sp>
    </p:spTree>
    <p:extLst>
      <p:ext uri="{BB962C8B-B14F-4D97-AF65-F5344CB8AC3E}">
        <p14:creationId xmlns:p14="http://schemas.microsoft.com/office/powerpoint/2010/main" val="6719712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302915" y="525589"/>
            <a:ext cx="10911840" cy="4187952"/>
          </a:xfrm>
        </p:spPr>
        <p:txBody>
          <a:bodyPr>
            <a:normAutofit fontScale="62500" lnSpcReduction="20000"/>
          </a:bodyPr>
          <a:lstStyle/>
          <a:p>
            <a:r>
              <a:rPr lang="tr-TR" dirty="0"/>
              <a:t>STATİK</a:t>
            </a:r>
          </a:p>
          <a:p>
            <a:endParaRPr lang="tr-TR" dirty="0"/>
          </a:p>
          <a:p>
            <a:r>
              <a:rPr lang="tr-TR" dirty="0"/>
              <a:t>2.1 Yükler</a:t>
            </a:r>
          </a:p>
          <a:p>
            <a:endParaRPr lang="tr-TR" dirty="0"/>
          </a:p>
          <a:p>
            <a:r>
              <a:rPr lang="tr-TR" dirty="0"/>
              <a:t>Yükler, taşıyıcı sistemlere çeşitli şekillerde etki eder. Bunlar tekil, yayılı ve karışık olmak üzere üç gurupta incelenir. </a:t>
            </a:r>
          </a:p>
          <a:p>
            <a:endParaRPr lang="tr-TR" dirty="0"/>
          </a:p>
          <a:p>
            <a:r>
              <a:rPr lang="tr-TR" dirty="0"/>
              <a:t>2.1.1 Tekil (noktasal) Yükler</a:t>
            </a:r>
          </a:p>
          <a:p>
            <a:endParaRPr lang="tr-TR" dirty="0"/>
          </a:p>
          <a:p>
            <a:r>
              <a:rPr lang="tr-TR" dirty="0"/>
              <a:t>Bu yükler sistem üzerine bir noktadan etki eden yüklerdir. Noktasal yükler uygulamalarda, G, Q ve P ile tanımlanır. Birimi kg, ve ton dur. Bir basit kirişe tekil yükün etkimesi Şekil 2.1 de verilmiştir</a:t>
            </a:r>
            <a:r>
              <a:rPr lang="tr-TR" dirty="0" smtClean="0"/>
              <a:t>.</a:t>
            </a:r>
          </a:p>
          <a:p>
            <a:endParaRPr lang="tr-TR" dirty="0"/>
          </a:p>
          <a:p>
            <a:endParaRPr lang="tr-TR" dirty="0"/>
          </a:p>
          <a:p>
            <a:r>
              <a:rPr lang="tr-TR" dirty="0"/>
              <a:t> </a:t>
            </a:r>
          </a:p>
          <a:p>
            <a:r>
              <a:rPr lang="tr-TR" dirty="0"/>
              <a:t>Şekil 2.1 Tekil yük</a:t>
            </a:r>
          </a:p>
          <a:p>
            <a:endParaRPr lang="tr-TR"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6211" y="3667027"/>
            <a:ext cx="1760537" cy="111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7222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2.1.2 Yayılı Yükler</a:t>
            </a:r>
          </a:p>
          <a:p>
            <a:endParaRPr lang="tr-TR" dirty="0"/>
          </a:p>
          <a:p>
            <a:r>
              <a:rPr lang="tr-TR" dirty="0"/>
              <a:t>Belirli bir uzunluk veya alan üzerine etkiyen yüklerdir. Birimleri kg/cm, kg/m veya ton/m </a:t>
            </a:r>
            <a:r>
              <a:rPr lang="tr-TR" dirty="0" err="1"/>
              <a:t>dir</a:t>
            </a:r>
            <a:r>
              <a:rPr lang="tr-TR" dirty="0"/>
              <a:t>. Yayılı yükler herhangi bir yayılış kuralına göre sistemin belirli bir boyuna etkirler.</a:t>
            </a:r>
          </a:p>
          <a:p>
            <a:endParaRPr lang="tr-TR" dirty="0"/>
          </a:p>
          <a:p>
            <a:r>
              <a:rPr lang="tr-TR" dirty="0"/>
              <a:t>•	Düzgün (</a:t>
            </a:r>
            <a:r>
              <a:rPr lang="tr-TR" dirty="0" err="1"/>
              <a:t>üniform</a:t>
            </a:r>
            <a:r>
              <a:rPr lang="tr-TR" dirty="0"/>
              <a:t>) yayılı yük</a:t>
            </a:r>
          </a:p>
          <a:p>
            <a:endParaRPr lang="tr-TR" dirty="0"/>
          </a:p>
          <a:p>
            <a:r>
              <a:rPr lang="tr-TR" dirty="0"/>
              <a:t>Yayıldığı uzunluk boyunca şiddeti değişmeyen yüklerdir. Bu yayılışta birim boylara tesir eden kuvvet miktarları eşittir. Düzgün yayılı yük, kesitleri sabit elemanların kendi ağırlıklarından, yükseklikleri eleman boyunca aynı olan duvarların ağırlıklarından meydana gelmektedir. (Şekil 2.2)</a:t>
            </a:r>
          </a:p>
          <a:p>
            <a:endParaRPr lang="tr-TR" dirty="0"/>
          </a:p>
          <a:p>
            <a:r>
              <a:rPr lang="tr-TR" dirty="0"/>
              <a:t> </a:t>
            </a:r>
            <a:endParaRPr lang="tr-TR" dirty="0" smtClean="0"/>
          </a:p>
          <a:p>
            <a:endParaRPr lang="tr-TR" dirty="0"/>
          </a:p>
          <a:p>
            <a:endParaRPr lang="tr-TR" dirty="0" smtClean="0"/>
          </a:p>
          <a:p>
            <a:endParaRPr lang="tr-TR" dirty="0"/>
          </a:p>
          <a:p>
            <a:endParaRPr lang="tr-TR" dirty="0"/>
          </a:p>
          <a:p>
            <a:r>
              <a:rPr lang="tr-TR" dirty="0"/>
              <a:t>Şekil 2.2 Düzgün yayılı yük</a:t>
            </a:r>
          </a:p>
          <a:p>
            <a:endParaRPr lang="tr-TR" dirty="0"/>
          </a:p>
        </p:txBody>
      </p:sp>
      <p:pic>
        <p:nvPicPr>
          <p:cNvPr id="4" name="Resim 3"/>
          <p:cNvPicPr>
            <a:picLocks noChangeAspect="1"/>
          </p:cNvPicPr>
          <p:nvPr/>
        </p:nvPicPr>
        <p:blipFill>
          <a:blip r:embed="rId2"/>
          <a:stretch>
            <a:fillRect/>
          </a:stretch>
        </p:blipFill>
        <p:spPr>
          <a:xfrm>
            <a:off x="5196000" y="2948047"/>
            <a:ext cx="1800000" cy="961905"/>
          </a:xfrm>
          <a:prstGeom prst="rect">
            <a:avLst/>
          </a:prstGeom>
        </p:spPr>
      </p:pic>
    </p:spTree>
    <p:extLst>
      <p:ext uri="{BB962C8B-B14F-4D97-AF65-F5344CB8AC3E}">
        <p14:creationId xmlns:p14="http://schemas.microsoft.com/office/powerpoint/2010/main" val="43817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Trapez yayılı yük</a:t>
            </a:r>
          </a:p>
          <a:p>
            <a:endParaRPr lang="tr-TR" dirty="0"/>
          </a:p>
          <a:p>
            <a:r>
              <a:rPr lang="tr-TR" dirty="0"/>
              <a:t>Belirli bir uzunluk üzerinde şiddeti lineer olarak değişen yüklerdir. Bu tür yükler, değişken boyutlu elemanların kendi ağırlıklarından ve döşemelerden kirişlere aktarılan yüklerden meydana gelmektedir. (Şekil 2.3)</a:t>
            </a:r>
          </a:p>
          <a:p>
            <a:endParaRPr lang="tr-TR" dirty="0"/>
          </a:p>
          <a:p>
            <a:r>
              <a:rPr lang="tr-TR" dirty="0"/>
              <a:t> </a:t>
            </a:r>
          </a:p>
          <a:p>
            <a:r>
              <a:rPr lang="tr-TR" dirty="0"/>
              <a:t>Şekil 2.3 Trapez yayılı yük</a:t>
            </a:r>
          </a:p>
          <a:p>
            <a:endParaRPr lang="tr-TR" dirty="0"/>
          </a:p>
        </p:txBody>
      </p:sp>
      <p:pic>
        <p:nvPicPr>
          <p:cNvPr id="4" name="Resim 3"/>
          <p:cNvPicPr>
            <a:picLocks noChangeAspect="1"/>
          </p:cNvPicPr>
          <p:nvPr/>
        </p:nvPicPr>
        <p:blipFill>
          <a:blip r:embed="rId2"/>
          <a:stretch>
            <a:fillRect/>
          </a:stretch>
        </p:blipFill>
        <p:spPr>
          <a:xfrm>
            <a:off x="7411493" y="3479463"/>
            <a:ext cx="1761905" cy="1371429"/>
          </a:xfrm>
          <a:prstGeom prst="rect">
            <a:avLst/>
          </a:prstGeom>
        </p:spPr>
      </p:pic>
    </p:spTree>
    <p:extLst>
      <p:ext uri="{BB962C8B-B14F-4D97-AF65-F5344CB8AC3E}">
        <p14:creationId xmlns:p14="http://schemas.microsoft.com/office/powerpoint/2010/main" val="3191533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1391262"/>
            <a:ext cx="5761546" cy="2465750"/>
          </a:xfrm>
          <a:prstGeom prst="rect">
            <a:avLst/>
          </a:prstGeom>
        </p:spPr>
      </p:pic>
    </p:spTree>
    <p:extLst>
      <p:ext uri="{BB962C8B-B14F-4D97-AF65-F5344CB8AC3E}">
        <p14:creationId xmlns:p14="http://schemas.microsoft.com/office/powerpoint/2010/main" val="2095764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194637" y="1478889"/>
            <a:ext cx="5863051" cy="2290496"/>
          </a:xfrm>
          <a:prstGeom prst="rect">
            <a:avLst/>
          </a:prstGeom>
        </p:spPr>
      </p:pic>
    </p:spTree>
    <p:extLst>
      <p:ext uri="{BB962C8B-B14F-4D97-AF65-F5344CB8AC3E}">
        <p14:creationId xmlns:p14="http://schemas.microsoft.com/office/powerpoint/2010/main" val="192334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45389" y="1443839"/>
            <a:ext cx="5761546" cy="2360597"/>
          </a:xfrm>
          <a:prstGeom prst="rect">
            <a:avLst/>
          </a:prstGeom>
        </p:spPr>
      </p:pic>
    </p:spTree>
    <p:extLst>
      <p:ext uri="{BB962C8B-B14F-4D97-AF65-F5344CB8AC3E}">
        <p14:creationId xmlns:p14="http://schemas.microsoft.com/office/powerpoint/2010/main" val="36033962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266</TotalTime>
  <Words>355</Words>
  <Application>Microsoft Office PowerPoint</Application>
  <PresentationFormat>Geniş ekran</PresentationFormat>
  <Paragraphs>60</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9</vt:i4>
      </vt:variant>
    </vt:vector>
  </HeadingPairs>
  <TitlesOfParts>
    <vt:vector size="15" baseType="lpstr">
      <vt:lpstr>Arial</vt:lpstr>
      <vt:lpstr>Calibri</vt:lpstr>
      <vt:lpstr>Verdana</vt:lpstr>
      <vt:lpstr>Wingdings 2</vt:lpstr>
      <vt:lpstr>Görünüş</vt:lpstr>
      <vt:lpstr>2_Ofis Teması</vt:lpstr>
      <vt:lpstr>BETONARME</vt:lpstr>
      <vt:lpstr>DERS PROGRAMI</vt:lpstr>
      <vt:lpstr>         ***DERSTE KULLANILACAK KAYNAKLAR</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BETONARME</dc:title>
  <dc:creator>TYSLAB_39</dc:creator>
  <cp:lastModifiedBy>Kedimen Kedi</cp:lastModifiedBy>
  <cp:revision>29</cp:revision>
  <dcterms:created xsi:type="dcterms:W3CDTF">2018-03-09T07:47:11Z</dcterms:created>
  <dcterms:modified xsi:type="dcterms:W3CDTF">2020-02-03T05:41:33Z</dcterms:modified>
</cp:coreProperties>
</file>