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15" r:id="rId1"/>
  </p:sldMasterIdLst>
  <p:notesMasterIdLst>
    <p:notesMasterId r:id="rId46"/>
  </p:notesMasterIdLst>
  <p:handoutMasterIdLst>
    <p:handoutMasterId r:id="rId47"/>
  </p:handoutMasterIdLst>
  <p:sldIdLst>
    <p:sldId id="443" r:id="rId2"/>
    <p:sldId id="465" r:id="rId3"/>
    <p:sldId id="466" r:id="rId4"/>
    <p:sldId id="467" r:id="rId5"/>
    <p:sldId id="468" r:id="rId6"/>
    <p:sldId id="617" r:id="rId7"/>
    <p:sldId id="616" r:id="rId8"/>
    <p:sldId id="472" r:id="rId9"/>
    <p:sldId id="473" r:id="rId10"/>
    <p:sldId id="480" r:id="rId11"/>
    <p:sldId id="479" r:id="rId12"/>
    <p:sldId id="482" r:id="rId13"/>
    <p:sldId id="575" r:id="rId14"/>
    <p:sldId id="485" r:id="rId15"/>
    <p:sldId id="486" r:id="rId16"/>
    <p:sldId id="487" r:id="rId17"/>
    <p:sldId id="569" r:id="rId18"/>
    <p:sldId id="488" r:id="rId19"/>
    <p:sldId id="491" r:id="rId20"/>
    <p:sldId id="570" r:id="rId21"/>
    <p:sldId id="493" r:id="rId22"/>
    <p:sldId id="511" r:id="rId23"/>
    <p:sldId id="512" r:id="rId24"/>
    <p:sldId id="513" r:id="rId25"/>
    <p:sldId id="515" r:id="rId26"/>
    <p:sldId id="517" r:id="rId27"/>
    <p:sldId id="518" r:id="rId28"/>
    <p:sldId id="523" r:id="rId29"/>
    <p:sldId id="524" r:id="rId30"/>
    <p:sldId id="526" r:id="rId31"/>
    <p:sldId id="529" r:id="rId32"/>
    <p:sldId id="531" r:id="rId33"/>
    <p:sldId id="535" r:id="rId34"/>
    <p:sldId id="540" r:id="rId35"/>
    <p:sldId id="541" r:id="rId36"/>
    <p:sldId id="543" r:id="rId37"/>
    <p:sldId id="545" r:id="rId38"/>
    <p:sldId id="546" r:id="rId39"/>
    <p:sldId id="548" r:id="rId40"/>
    <p:sldId id="550" r:id="rId41"/>
    <p:sldId id="553" r:id="rId42"/>
    <p:sldId id="618" r:id="rId43"/>
    <p:sldId id="619" r:id="rId44"/>
    <p:sldId id="568" r:id="rId4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8" autoAdjust="0"/>
    <p:restoredTop sz="94615" autoAdjust="0"/>
  </p:normalViewPr>
  <p:slideViewPr>
    <p:cSldViewPr>
      <p:cViewPr varScale="1">
        <p:scale>
          <a:sx n="50" d="100"/>
          <a:sy n="50" d="100"/>
        </p:scale>
        <p:origin x="1282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6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DC1CE5-C653-4823-BDCE-F02786AB8C10}" type="datetimeFigureOut">
              <a:rPr lang="tr-TR"/>
              <a:pPr>
                <a:defRPr/>
              </a:pPr>
              <a:t>18.02.2018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C74771F-6959-48B9-8970-5413CCCB802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B1185B4-1FD8-4B6B-91F1-48FDFD61A171}" type="datetimeFigureOut">
              <a:rPr lang="tr-TR"/>
              <a:pPr>
                <a:defRPr/>
              </a:pPr>
              <a:t>18.02.2018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150B45-723C-411D-A915-EE15AFD70D4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dirty="0" smtClean="0"/>
              <a:t>Asıl alt başlık stilini düzenlemek için tıklatın</a:t>
            </a:r>
            <a:endParaRPr kumimoji="0" lang="en-US" dirty="0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E6F9B8CD-342D-4579-98EC-A8FD6B7370E1}" type="datetimeFigureOut">
              <a:rPr lang="en-US" smtClean="0"/>
              <a:pPr/>
              <a:t>2/18/2018</a:t>
            </a:fld>
            <a:endParaRPr lang="en-US" dirty="0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ctr">
              <a:defRPr/>
            </a:pPr>
            <a:r>
              <a:rPr lang="tr-TR" dirty="0" smtClean="0"/>
              <a:t>Ankara Üniversitesi</a:t>
            </a:r>
            <a:endParaRPr lang="tr-TR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kumimoji="0" lang="tr-TR" dirty="0" smtClean="0"/>
              <a:t>Asıl başlık stili için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000" kern="1200" dirty="0">
                <a:solidFill>
                  <a:srgbClr val="CC3300"/>
                </a:solidFill>
                <a:latin typeface="Tahoma" pitchFamily="34" charset="0"/>
                <a:ea typeface="+mj-ea"/>
                <a:cs typeface="Times New Roman" pitchFamily="18" charset="0"/>
              </a:defRPr>
            </a:lvl1pPr>
          </a:lstStyle>
          <a:p>
            <a:r>
              <a:rPr kumimoji="0" lang="tr-TR" dirty="0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2/18/2018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 algn="ctr">
              <a:defRPr/>
            </a:pPr>
            <a:r>
              <a:rPr lang="tr-TR" dirty="0" smtClean="0"/>
              <a:t>Ankara Üniversitesi</a:t>
            </a:r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093296"/>
            <a:ext cx="753288" cy="574204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 eaLnBrk="1" latinLnBrk="0" hangingPunct="1"/>
            <a:r>
              <a:rPr lang="tr-TR" dirty="0" smtClean="0"/>
              <a:t>Asıl metin stillerini düzenlemek için tıklatın</a:t>
            </a:r>
          </a:p>
          <a:p>
            <a:pPr lvl="1" eaLnBrk="1" latinLnBrk="0" hangingPunct="1"/>
            <a:r>
              <a:rPr lang="tr-TR" dirty="0" smtClean="0"/>
              <a:t>İkinci düzey</a:t>
            </a:r>
          </a:p>
          <a:p>
            <a:pPr lvl="2" eaLnBrk="1" latinLnBrk="0" hangingPunct="1"/>
            <a:r>
              <a:rPr lang="tr-TR" dirty="0" smtClean="0"/>
              <a:t>Üçüncü düzey</a:t>
            </a:r>
          </a:p>
          <a:p>
            <a:pPr lvl="3" eaLnBrk="1" latinLnBrk="0" hangingPunct="1"/>
            <a:r>
              <a:rPr lang="tr-TR" dirty="0" smtClean="0"/>
              <a:t>Dördüncü düzey</a:t>
            </a:r>
          </a:p>
          <a:p>
            <a:pPr lvl="4" eaLnBrk="1" latinLnBrk="0" hangingPunct="1"/>
            <a:r>
              <a:rPr lang="tr-TR" dirty="0" smtClean="0"/>
              <a:t>Beşinci düzey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kumimoji="0" lang="tr-TR" dirty="0" smtClean="0"/>
              <a:t>Asıl başlık stili için tıklatın</a:t>
            </a:r>
            <a:endParaRPr kumimoji="0" lang="en-US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dirty="0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2/18/2018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ctr">
              <a:defRPr/>
            </a:pPr>
            <a:r>
              <a:rPr lang="tr-TR" dirty="0" smtClean="0"/>
              <a:t>Ankara Üniversitesi</a:t>
            </a:r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639482" cy="457200"/>
          </a:xfrm>
        </p:spPr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kumimoji="0" lang="tr-TR" dirty="0" smtClean="0"/>
              <a:t>Asıl başlık stili için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2/18/2018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dirty="0" smtClean="0"/>
              <a:t>Ankara Üniversitesi</a:t>
            </a:r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 eaLnBrk="1" latinLnBrk="0" hangingPunct="1"/>
            <a:r>
              <a:rPr lang="tr-TR" dirty="0" smtClean="0"/>
              <a:t>Asıl metin stillerini düzenlemek için tıklatın</a:t>
            </a:r>
          </a:p>
          <a:p>
            <a:pPr lvl="1" eaLnBrk="1" latinLnBrk="0" hangingPunct="1"/>
            <a:r>
              <a:rPr lang="tr-TR" dirty="0" smtClean="0"/>
              <a:t>İkinci düzey</a:t>
            </a:r>
          </a:p>
          <a:p>
            <a:pPr lvl="2" eaLnBrk="1" latinLnBrk="0" hangingPunct="1"/>
            <a:r>
              <a:rPr lang="tr-TR" dirty="0" smtClean="0"/>
              <a:t>Üçüncü düzey</a:t>
            </a:r>
          </a:p>
          <a:p>
            <a:pPr lvl="3" eaLnBrk="1" latinLnBrk="0" hangingPunct="1"/>
            <a:r>
              <a:rPr lang="tr-TR" dirty="0" smtClean="0"/>
              <a:t>Dördüncü düzey</a:t>
            </a:r>
          </a:p>
          <a:p>
            <a:pPr lvl="4" eaLnBrk="1" latinLnBrk="0" hangingPunct="1"/>
            <a:r>
              <a:rPr lang="tr-TR" dirty="0" smtClean="0"/>
              <a:t>Beşinci düzey</a:t>
            </a:r>
            <a:endParaRPr kumimoji="0" lang="en-US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 eaLnBrk="1" latinLnBrk="0" hangingPunct="1"/>
            <a:r>
              <a:rPr lang="tr-TR" dirty="0" smtClean="0"/>
              <a:t>Asıl metin stillerini düzenlemek için tıklatın</a:t>
            </a:r>
          </a:p>
          <a:p>
            <a:pPr lvl="1" eaLnBrk="1" latinLnBrk="0" hangingPunct="1"/>
            <a:r>
              <a:rPr lang="tr-TR" dirty="0" smtClean="0"/>
              <a:t>İkinci düzey</a:t>
            </a:r>
          </a:p>
          <a:p>
            <a:pPr lvl="2" eaLnBrk="1" latinLnBrk="0" hangingPunct="1"/>
            <a:r>
              <a:rPr lang="tr-TR" dirty="0" smtClean="0"/>
              <a:t>Üçüncü düzey</a:t>
            </a:r>
          </a:p>
          <a:p>
            <a:pPr lvl="3" eaLnBrk="1" latinLnBrk="0" hangingPunct="1"/>
            <a:r>
              <a:rPr lang="tr-TR" dirty="0" smtClean="0"/>
              <a:t>Dördüncü düzey</a:t>
            </a:r>
          </a:p>
          <a:p>
            <a:pPr lvl="4" eaLnBrk="1" latinLnBrk="0" hangingPunct="1"/>
            <a:r>
              <a:rPr lang="tr-TR" dirty="0" smtClean="0"/>
              <a:t>Beşinci düzey</a:t>
            </a:r>
            <a:endParaRPr kumimoji="0" lang="en-US" dirty="0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kumimoji="0" lang="tr-TR" dirty="0" smtClean="0"/>
              <a:t>Asıl başlık stili için tıklatın</a:t>
            </a:r>
            <a:endParaRPr kumimoji="0" lang="en-US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dirty="0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dirty="0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2/18/2018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dirty="0" smtClean="0"/>
              <a:t>Ankara Üniversitesi</a:t>
            </a:r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 eaLnBrk="1" latinLnBrk="0" hangingPunct="1"/>
            <a:r>
              <a:rPr lang="tr-TR" dirty="0" smtClean="0"/>
              <a:t>Asıl metin stillerini düzenlemek için tıklatın</a:t>
            </a:r>
          </a:p>
          <a:p>
            <a:pPr lvl="1" eaLnBrk="1" latinLnBrk="0" hangingPunct="1"/>
            <a:r>
              <a:rPr lang="tr-TR" dirty="0" smtClean="0"/>
              <a:t>İkinci düzey</a:t>
            </a:r>
          </a:p>
          <a:p>
            <a:pPr lvl="2" eaLnBrk="1" latinLnBrk="0" hangingPunct="1"/>
            <a:r>
              <a:rPr lang="tr-TR" dirty="0" smtClean="0"/>
              <a:t>Üçüncü düzey</a:t>
            </a:r>
          </a:p>
          <a:p>
            <a:pPr lvl="3" eaLnBrk="1" latinLnBrk="0" hangingPunct="1"/>
            <a:r>
              <a:rPr lang="tr-TR" dirty="0" smtClean="0"/>
              <a:t>Dördüncü düzey</a:t>
            </a:r>
          </a:p>
          <a:p>
            <a:pPr lvl="4" eaLnBrk="1" latinLnBrk="0" hangingPunct="1"/>
            <a:r>
              <a:rPr lang="tr-TR" dirty="0" smtClean="0"/>
              <a:t>Beşinci düzey</a:t>
            </a:r>
            <a:endParaRPr kumimoji="0" lang="en-US" dirty="0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 eaLnBrk="1" latinLnBrk="0" hangingPunct="1"/>
            <a:r>
              <a:rPr lang="tr-TR" dirty="0" smtClean="0"/>
              <a:t>Asıl metin stillerini düzenlemek için tıklatın</a:t>
            </a:r>
          </a:p>
          <a:p>
            <a:pPr lvl="1" eaLnBrk="1" latinLnBrk="0" hangingPunct="1"/>
            <a:r>
              <a:rPr lang="tr-TR" dirty="0" smtClean="0"/>
              <a:t>İkinci düzey</a:t>
            </a:r>
          </a:p>
          <a:p>
            <a:pPr lvl="2" eaLnBrk="1" latinLnBrk="0" hangingPunct="1"/>
            <a:r>
              <a:rPr lang="tr-TR" dirty="0" smtClean="0"/>
              <a:t>Üçüncü düzey</a:t>
            </a:r>
          </a:p>
          <a:p>
            <a:pPr lvl="3" eaLnBrk="1" latinLnBrk="0" hangingPunct="1"/>
            <a:r>
              <a:rPr lang="tr-TR" dirty="0" smtClean="0"/>
              <a:t>Dördüncü düzey</a:t>
            </a:r>
          </a:p>
          <a:p>
            <a:pPr lvl="4" eaLnBrk="1" latinLnBrk="0" hangingPunct="1"/>
            <a:r>
              <a:rPr lang="tr-TR" dirty="0" smtClean="0"/>
              <a:t>Beşinci düzey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kumimoji="0" lang="tr-TR" dirty="0" smtClean="0"/>
              <a:t>Asıl başlık stili için tıklatın</a:t>
            </a:r>
            <a:endParaRPr kumimoji="0" lang="en-US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2/18/2018</a:t>
            </a:fld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dirty="0" smtClean="0"/>
              <a:t>Ankara Üniversitesi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2/18/2018</a:t>
            </a:fld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dirty="0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2/18/2018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2/18/2018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710920" cy="457200"/>
          </a:xfrm>
        </p:spPr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E6F9B8CD-342D-4579-98EC-A8FD6B7370E1}" type="datetimeFigureOut">
              <a:rPr lang="en-US" smtClean="0"/>
              <a:pPr/>
              <a:t>2/18/2018</a:t>
            </a:fld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ctr">
              <a:defRPr/>
            </a:pPr>
            <a:r>
              <a:rPr lang="tr-TR" dirty="0" smtClean="0"/>
              <a:t>Ankara Üniversitesi</a:t>
            </a:r>
            <a:endParaRPr lang="tr-TR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093296"/>
            <a:ext cx="681280" cy="574204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  <p:sldLayoutId id="2147484323" r:id="rId8"/>
    <p:sldLayoutId id="2147484324" r:id="rId9"/>
    <p:sldLayoutId id="2147484325" r:id="rId10"/>
    <p:sldLayoutId id="2147484326" r:id="rId11"/>
    <p:sldLayoutId id="2147484250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tx1"/>
                </a:solidFill>
              </a:rPr>
              <a:t>Doç.Dr</a:t>
            </a:r>
            <a:r>
              <a:rPr lang="tr-TR" dirty="0" smtClean="0">
                <a:solidFill>
                  <a:schemeClr val="tx1"/>
                </a:solidFill>
              </a:rPr>
              <a:t>. Özlem Çakır</a:t>
            </a: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KİŞİSELLEŞTİRİLMİŞ ÖĞRETİM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10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Matematiksel Sözel Problemler</a:t>
            </a:r>
          </a:p>
          <a:p>
            <a:endParaRPr lang="tr-TR" dirty="0" smtClean="0"/>
          </a:p>
          <a:p>
            <a:r>
              <a:rPr lang="tr-TR" dirty="0" smtClean="0"/>
              <a:t>Yabancı Dil Öğretimi</a:t>
            </a:r>
          </a:p>
          <a:p>
            <a:endParaRPr lang="tr-TR" dirty="0" smtClean="0"/>
          </a:p>
          <a:p>
            <a:r>
              <a:rPr lang="tr-TR" dirty="0" smtClean="0"/>
              <a:t>Özürlü Öğrenciler</a:t>
            </a:r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UYGUN OLAN YAPILAR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11</a:t>
            </a:fld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smtClean="0"/>
              <a:t>KİŞİSELLEŞTİRME ETKİLERİ</a:t>
            </a:r>
            <a:endParaRPr lang="tr-TR" dirty="0"/>
          </a:p>
        </p:txBody>
      </p:sp>
      <p:sp>
        <p:nvSpPr>
          <p:cNvPr id="7" name="4 İçerik Yer Tutucusu"/>
          <p:cNvSpPr>
            <a:spLocks noGrp="1"/>
          </p:cNvSpPr>
          <p:nvPr>
            <p:ph sz="half" idx="4294967295"/>
          </p:nvPr>
        </p:nvSpPr>
        <p:spPr>
          <a:xfrm>
            <a:off x="914400" y="2247900"/>
            <a:ext cx="3733800" cy="38862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700" dirty="0" smtClean="0">
                <a:latin typeface="Times New Roman" pitchFamily="18" charset="0"/>
                <a:cs typeface="Times New Roman" pitchFamily="18" charset="0"/>
              </a:rPr>
              <a:t>Olumlu Etki</a:t>
            </a:r>
          </a:p>
          <a:p>
            <a:pPr lvl="1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Başarı</a:t>
            </a:r>
          </a:p>
          <a:p>
            <a:pPr lvl="1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Motivasyon</a:t>
            </a:r>
          </a:p>
          <a:p>
            <a:pPr lvl="1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İlgi</a:t>
            </a:r>
          </a:p>
          <a:p>
            <a:pPr lvl="1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Tutum</a:t>
            </a:r>
          </a:p>
          <a:p>
            <a:pPr lvl="1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Anlama</a:t>
            </a:r>
          </a:p>
          <a:p>
            <a:pPr lvl="1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Performans</a:t>
            </a:r>
          </a:p>
          <a:p>
            <a:pPr lvl="1">
              <a:lnSpc>
                <a:spcPct val="90000"/>
              </a:lnSpc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5 İçerik Yer Tutucusu"/>
          <p:cNvSpPr>
            <a:spLocks noGrp="1"/>
          </p:cNvSpPr>
          <p:nvPr>
            <p:ph sz="half" idx="4294967295"/>
          </p:nvPr>
        </p:nvSpPr>
        <p:spPr>
          <a:xfrm>
            <a:off x="4953000" y="2247900"/>
            <a:ext cx="3733800" cy="3886200"/>
          </a:xfrm>
          <a:prstGeom prst="rect">
            <a:avLst/>
          </a:prstGeom>
        </p:spPr>
        <p:txBody>
          <a:bodyPr/>
          <a:lstStyle/>
          <a:p>
            <a:r>
              <a:rPr lang="tr-TR" sz="2700" dirty="0" smtClean="0">
                <a:latin typeface="Times New Roman" pitchFamily="18" charset="0"/>
                <a:cs typeface="Times New Roman" pitchFamily="18" charset="0"/>
              </a:rPr>
              <a:t>Etkisiz </a:t>
            </a:r>
          </a:p>
          <a:p>
            <a:pPr lvl="1"/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Başarı</a:t>
            </a:r>
          </a:p>
          <a:p>
            <a:pPr lvl="1"/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Tutum</a:t>
            </a:r>
          </a:p>
          <a:p>
            <a:pPr lvl="1"/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Performans</a:t>
            </a:r>
            <a:endParaRPr lang="tr-TR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12</a:t>
            </a:fld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dirty="0" smtClean="0"/>
              <a:t>KİŞİSELLEŞTİRMENİN SINIRLILIKLARI</a:t>
            </a:r>
            <a:endParaRPr lang="tr-TR" dirty="0"/>
          </a:p>
        </p:txBody>
      </p:sp>
      <p:sp>
        <p:nvSpPr>
          <p:cNvPr id="7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r-TR" dirty="0" smtClean="0"/>
              <a:t>Bireysel kişiselleştirilmiş problemleri oluşturmak, kağıt-tabanlı öğretim programında daha zor ve daha zaman alıcıdır.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Kelimeler değiştirilirken Türkçenin yapısından dolayı sıkıntılar olmaktadır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Sınıf ortamında kişiselleştirilmiş soruları çözmek zaman alıcıdır.</a:t>
            </a:r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13</a:t>
            </a:fld>
            <a:endParaRPr lang="tr-TR" dirty="0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WEB TABANLI KİŞİSELLEŞTİRİLMİŞ ÖĞRENME PROGRAMI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14</a:t>
            </a:fld>
            <a:endParaRPr lang="tr-TR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171420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000" dirty="0" smtClean="0"/>
              <a:t>WEB-</a:t>
            </a:r>
            <a:r>
              <a:rPr lang="tr-TR" sz="4000" dirty="0" smtClean="0"/>
              <a:t>TABANL</a:t>
            </a:r>
            <a:r>
              <a:rPr lang="tr-TR" dirty="0" smtClean="0"/>
              <a:t>I </a:t>
            </a:r>
            <a:r>
              <a:rPr lang="tr-TR" sz="4000" dirty="0" smtClean="0"/>
              <a:t>KİŞİSELLEŞTİRİLMİŞ ÖĞRENME PROGRAMI</a:t>
            </a:r>
            <a:endParaRPr lang="tr-TR" sz="40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Kişiselleştirilmiş öğrenme materyallerinin oluşturulabilmesi için kişisel verilerden oluşan bir veri tabanı tasarımı yapılmıştır.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15</a:t>
            </a:fld>
            <a:endParaRPr lang="tr-TR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tr-TR" dirty="0" smtClean="0"/>
              <a:t>WEB SİTESİNDEKİ KULLANICILAR</a:t>
            </a:r>
            <a:endParaRPr lang="tr-TR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Öğrenci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smtClean="0">
                <a:sym typeface="Wingdings" pitchFamily="2" charset="2"/>
              </a:rPr>
              <a:t>Kendi bilgilerinin girişini yapar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smtClean="0">
                <a:sym typeface="Wingdings" pitchFamily="2" charset="2"/>
              </a:rPr>
              <a:t>Kişiselleştirilmiş dersi alır</a:t>
            </a:r>
            <a:endParaRPr lang="tr-TR" sz="2400" smtClean="0"/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Öğretmen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smtClean="0">
                <a:sym typeface="Wingdings" pitchFamily="2" charset="2"/>
              </a:rPr>
              <a:t>Derslerin girişi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smtClean="0">
                <a:sym typeface="Wingdings" pitchFamily="2" charset="2"/>
              </a:rPr>
              <a:t>Soru  Soru Çözümleri  Soruların Cevapları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smtClean="0">
                <a:sym typeface="Wingdings" pitchFamily="2" charset="2"/>
              </a:rPr>
              <a:t>Test soruları  Test cevapları</a:t>
            </a:r>
            <a:endParaRPr lang="tr-TR" sz="2400" smtClean="0"/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Yönetici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smtClean="0"/>
              <a:t>Tüm görevleri tanımlar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OLUŞTURULAN YAPI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16</a:t>
            </a:fld>
            <a:endParaRPr lang="tr-TR" dirty="0"/>
          </a:p>
        </p:txBody>
      </p:sp>
      <p:pic>
        <p:nvPicPr>
          <p:cNvPr id="6" name="Picture 8" descr="yapboz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1595" y="1285860"/>
            <a:ext cx="6800867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ASLI’NIN SORUSU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17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Soru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3300"/>
                </a:solidFill>
              </a:rPr>
              <a:t>Aslı</a:t>
            </a:r>
            <a:r>
              <a:rPr lang="en-US" dirty="0" smtClean="0"/>
              <a:t> </a:t>
            </a:r>
            <a:r>
              <a:rPr lang="en-US" dirty="0" err="1" smtClean="0"/>
              <a:t>düzinesi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3300"/>
                </a:solidFill>
              </a:rPr>
              <a:t>4</a:t>
            </a:r>
            <a:r>
              <a:rPr lang="en-US" dirty="0" smtClean="0"/>
              <a:t> TL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3300"/>
                </a:solidFill>
              </a:rPr>
              <a:t>çikolata</a:t>
            </a:r>
            <a:r>
              <a:rPr lang="en-US" dirty="0" err="1" smtClean="0">
                <a:solidFill>
                  <a:srgbClr val="33CC33"/>
                </a:solidFill>
              </a:rPr>
              <a:t>dan</a:t>
            </a:r>
            <a:r>
              <a:rPr lang="en-US" dirty="0" smtClean="0"/>
              <a:t> 72 </a:t>
            </a:r>
            <a:r>
              <a:rPr lang="en-US" dirty="0" err="1" smtClean="0"/>
              <a:t>tane</a:t>
            </a:r>
            <a:r>
              <a:rPr lang="en-US" dirty="0" smtClean="0"/>
              <a:t> </a:t>
            </a:r>
            <a:r>
              <a:rPr lang="en-US" dirty="0" err="1" smtClean="0"/>
              <a:t>alırsa</a:t>
            </a:r>
            <a:r>
              <a:rPr lang="en-US" dirty="0" smtClean="0"/>
              <a:t> </a:t>
            </a:r>
            <a:r>
              <a:rPr lang="en-US" dirty="0" err="1" smtClean="0"/>
              <a:t>kaç</a:t>
            </a:r>
            <a:r>
              <a:rPr lang="en-US" dirty="0" smtClean="0"/>
              <a:t> TL </a:t>
            </a:r>
            <a:r>
              <a:rPr lang="en-US" dirty="0" err="1" smtClean="0"/>
              <a:t>öder</a:t>
            </a:r>
            <a:r>
              <a:rPr lang="en-US" dirty="0" smtClean="0"/>
              <a:t>?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2844" y="6143644"/>
            <a:ext cx="753288" cy="574204"/>
          </a:xfrm>
        </p:spPr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18</a:t>
            </a:fld>
            <a:endParaRPr lang="tr-TR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/>
              <a:t>KULLANILAN KİŞİSEL VERİLER</a:t>
            </a:r>
            <a:endParaRPr lang="tr-TR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14500"/>
            <a:ext cx="8229600" cy="46672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 smtClean="0"/>
              <a:t>Adınız</a:t>
            </a:r>
            <a:r>
              <a:rPr lang="en-US" sz="2800" dirty="0" smtClean="0"/>
              <a:t>: </a:t>
            </a:r>
            <a:endParaRPr lang="tr-TR" sz="2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/>
              <a:t>		</a:t>
            </a:r>
            <a:r>
              <a:rPr lang="tr-TR" sz="2800" dirty="0">
                <a:solidFill>
                  <a:srgbClr val="FF3300"/>
                </a:solidFill>
              </a:rPr>
              <a:t>Aslı</a:t>
            </a:r>
            <a:endParaRPr lang="en-US" sz="2800" dirty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 smtClean="0"/>
              <a:t>Marketten almayı en çok sevdiğiniz yiyecek </a:t>
            </a:r>
            <a:r>
              <a:rPr lang="en-US" sz="2800" dirty="0" smtClean="0"/>
              <a:t>: 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 smtClean="0"/>
              <a:t>     	</a:t>
            </a:r>
            <a:r>
              <a:rPr lang="tr-TR" sz="2800" dirty="0" smtClean="0">
                <a:solidFill>
                  <a:srgbClr val="FF3300"/>
                </a:solidFill>
              </a:rPr>
              <a:t>Çikolata</a:t>
            </a:r>
            <a:endParaRPr lang="en-US" sz="2800" dirty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 smtClean="0"/>
              <a:t>Marketten almayı en çok sevdiğiniz yiyeceğin fiyatı</a:t>
            </a:r>
            <a:r>
              <a:rPr lang="en-US" sz="2800" dirty="0" smtClean="0"/>
              <a:t>: </a:t>
            </a:r>
            <a:endParaRPr lang="tr-TR" sz="2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/>
              <a:t>		</a:t>
            </a:r>
            <a:r>
              <a:rPr lang="en-US" sz="2800" dirty="0">
                <a:solidFill>
                  <a:srgbClr val="FF3300"/>
                </a:solidFill>
              </a:rPr>
              <a:t>4</a:t>
            </a:r>
            <a:endParaRPr lang="tr-TR" sz="2800" dirty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 smtClean="0"/>
              <a:t>İsim Tamlamasının Adı</a:t>
            </a:r>
            <a:r>
              <a:rPr lang="en-US" sz="2800" dirty="0" smtClean="0"/>
              <a:t>: </a:t>
            </a:r>
            <a:endParaRPr lang="tr-TR" sz="2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>
                <a:solidFill>
                  <a:srgbClr val="FF3300"/>
                </a:solidFill>
              </a:rPr>
              <a:t>		</a:t>
            </a:r>
            <a:r>
              <a:rPr lang="tr-TR" sz="2800" dirty="0" smtClean="0">
                <a:solidFill>
                  <a:srgbClr val="FF3300"/>
                </a:solidFill>
              </a:rPr>
              <a:t>-den hali</a:t>
            </a: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 smtClean="0"/>
              <a:t>Kullanılan Formül</a:t>
            </a:r>
            <a:r>
              <a:rPr lang="en-US" sz="2800" dirty="0" smtClean="0"/>
              <a:t>: 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 smtClean="0">
                <a:solidFill>
                  <a:srgbClr val="FF3300"/>
                </a:solidFill>
              </a:rPr>
              <a:t>		</a:t>
            </a:r>
            <a:r>
              <a:rPr lang="en-US" sz="2800" dirty="0" smtClean="0">
                <a:solidFill>
                  <a:srgbClr val="FF3300"/>
                </a:solidFill>
              </a:rPr>
              <a:t>C (</a:t>
            </a:r>
            <a:r>
              <a:rPr lang="tr-TR" sz="2800" dirty="0" smtClean="0">
                <a:solidFill>
                  <a:srgbClr val="FF3300"/>
                </a:solidFill>
              </a:rPr>
              <a:t>Maaliyet</a:t>
            </a:r>
            <a:r>
              <a:rPr lang="en-US" sz="2800" dirty="0" smtClean="0">
                <a:solidFill>
                  <a:srgbClr val="FF3300"/>
                </a:solidFill>
              </a:rPr>
              <a:t>) = I (</a:t>
            </a:r>
            <a:r>
              <a:rPr lang="tr-TR" sz="2800" dirty="0" smtClean="0">
                <a:solidFill>
                  <a:srgbClr val="FF3300"/>
                </a:solidFill>
              </a:rPr>
              <a:t>Birim)</a:t>
            </a:r>
            <a:r>
              <a:rPr lang="en-US" sz="2800" dirty="0" smtClean="0">
                <a:solidFill>
                  <a:srgbClr val="FF3300"/>
                </a:solidFill>
              </a:rPr>
              <a:t>* P (</a:t>
            </a:r>
            <a:r>
              <a:rPr lang="tr-TR" sz="2800" dirty="0" smtClean="0">
                <a:solidFill>
                  <a:srgbClr val="FF3300"/>
                </a:solidFill>
              </a:rPr>
              <a:t>Fiyat</a:t>
            </a:r>
            <a:r>
              <a:rPr lang="en-US" sz="2800" dirty="0" smtClean="0">
                <a:solidFill>
                  <a:srgbClr val="FF3300"/>
                </a:solidFill>
              </a:rPr>
              <a:t>)</a:t>
            </a:r>
            <a:endParaRPr lang="tr-TR" sz="28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BİLGİSAYARDAKİ SORU GİRİŞİ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19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Soru</a:t>
            </a:r>
          </a:p>
          <a:p>
            <a:pPr>
              <a:buNone/>
            </a:pPr>
            <a:r>
              <a:rPr lang="en-US" dirty="0" smtClean="0">
                <a:solidFill>
                  <a:srgbClr val="FF3300"/>
                </a:solidFill>
              </a:rPr>
              <a:t>&lt; </a:t>
            </a:r>
            <a:r>
              <a:rPr lang="tr-TR" dirty="0" smtClean="0">
                <a:solidFill>
                  <a:srgbClr val="FF3300"/>
                </a:solidFill>
              </a:rPr>
              <a:t>Adınız</a:t>
            </a:r>
            <a:r>
              <a:rPr lang="en-US" dirty="0" smtClean="0">
                <a:solidFill>
                  <a:srgbClr val="FF3300"/>
                </a:solidFill>
              </a:rPr>
              <a:t> &gt;</a:t>
            </a:r>
            <a:r>
              <a:rPr lang="en-US" dirty="0" smtClean="0"/>
              <a:t> </a:t>
            </a:r>
            <a:r>
              <a:rPr lang="en-US" dirty="0" err="1" smtClean="0"/>
              <a:t>düzinesi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3300"/>
                </a:solidFill>
              </a:rPr>
              <a:t>&lt; </a:t>
            </a:r>
            <a:r>
              <a:rPr lang="tr-TR" dirty="0" smtClean="0">
                <a:solidFill>
                  <a:srgbClr val="FF3300"/>
                </a:solidFill>
              </a:rPr>
              <a:t>Marketten almayı en çok sevdiğiniz yiyeceğin fiyatı</a:t>
            </a:r>
            <a:r>
              <a:rPr lang="en-US" dirty="0" smtClean="0">
                <a:solidFill>
                  <a:srgbClr val="FF3300"/>
                </a:solidFill>
              </a:rPr>
              <a:t>&gt;</a:t>
            </a:r>
            <a:r>
              <a:rPr lang="tr-TR" dirty="0" smtClean="0"/>
              <a:t> </a:t>
            </a:r>
            <a:r>
              <a:rPr lang="en-US" dirty="0" smtClean="0">
                <a:solidFill>
                  <a:srgbClr val="33CC33"/>
                </a:solidFill>
              </a:rPr>
              <a:t>&lt;Form</a:t>
            </a:r>
            <a:r>
              <a:rPr lang="tr-TR" dirty="0" smtClean="0">
                <a:solidFill>
                  <a:srgbClr val="33CC33"/>
                </a:solidFill>
              </a:rPr>
              <a:t>ü</a:t>
            </a:r>
            <a:r>
              <a:rPr lang="en-US" dirty="0" smtClean="0">
                <a:solidFill>
                  <a:srgbClr val="33CC33"/>
                </a:solidFill>
              </a:rPr>
              <a:t>l :</a:t>
            </a:r>
            <a:r>
              <a:rPr lang="tr-TR" dirty="0" smtClean="0">
                <a:solidFill>
                  <a:srgbClr val="33CC33"/>
                </a:solidFill>
              </a:rPr>
              <a:t>I</a:t>
            </a:r>
            <a:r>
              <a:rPr lang="en-US" dirty="0" smtClean="0">
                <a:solidFill>
                  <a:srgbClr val="33CC33"/>
                </a:solidFill>
              </a:rPr>
              <a:t>&gt;</a:t>
            </a:r>
            <a:r>
              <a:rPr lang="en-US" dirty="0" smtClean="0"/>
              <a:t> TL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3300"/>
                </a:solidFill>
              </a:rPr>
              <a:t>&lt;</a:t>
            </a:r>
            <a:r>
              <a:rPr lang="tr-TR" dirty="0" smtClean="0">
                <a:solidFill>
                  <a:srgbClr val="FF3300"/>
                </a:solidFill>
              </a:rPr>
              <a:t>Marketten almayı en çok sevdiğiniz yiyecek </a:t>
            </a:r>
            <a:r>
              <a:rPr lang="en-US" dirty="0" smtClean="0">
                <a:solidFill>
                  <a:srgbClr val="FF3300"/>
                </a:solidFill>
              </a:rPr>
              <a:t>&gt;</a:t>
            </a:r>
            <a:r>
              <a:rPr lang="en-US" dirty="0" smtClean="0">
                <a:solidFill>
                  <a:srgbClr val="33CC33"/>
                </a:solidFill>
              </a:rPr>
              <a:t>&lt; </a:t>
            </a:r>
            <a:r>
              <a:rPr lang="tr-TR" dirty="0" smtClean="0">
                <a:solidFill>
                  <a:srgbClr val="33CC33"/>
                </a:solidFill>
              </a:rPr>
              <a:t>İsmin -den hali</a:t>
            </a:r>
            <a:r>
              <a:rPr lang="en-US" dirty="0" smtClean="0">
                <a:solidFill>
                  <a:srgbClr val="33CC33"/>
                </a:solidFill>
              </a:rPr>
              <a:t>&gt;</a:t>
            </a:r>
            <a:r>
              <a:rPr lang="en-US" dirty="0" smtClean="0"/>
              <a:t> 72</a:t>
            </a:r>
            <a:r>
              <a:rPr lang="tr-TR" dirty="0" smtClean="0"/>
              <a:t> </a:t>
            </a:r>
            <a:r>
              <a:rPr lang="en-US" dirty="0" smtClean="0">
                <a:solidFill>
                  <a:srgbClr val="33CC33"/>
                </a:solidFill>
              </a:rPr>
              <a:t>&lt;Form</a:t>
            </a:r>
            <a:r>
              <a:rPr lang="tr-TR" dirty="0" err="1" smtClean="0">
                <a:solidFill>
                  <a:srgbClr val="33CC33"/>
                </a:solidFill>
              </a:rPr>
              <a:t>ül</a:t>
            </a:r>
            <a:r>
              <a:rPr lang="en-US" dirty="0" smtClean="0">
                <a:solidFill>
                  <a:srgbClr val="33CC33"/>
                </a:solidFill>
              </a:rPr>
              <a:t>:</a:t>
            </a:r>
            <a:r>
              <a:rPr lang="tr-TR" dirty="0" smtClean="0">
                <a:solidFill>
                  <a:srgbClr val="33CC33"/>
                </a:solidFill>
              </a:rPr>
              <a:t>P</a:t>
            </a:r>
            <a:r>
              <a:rPr lang="en-US" dirty="0" smtClean="0">
                <a:solidFill>
                  <a:srgbClr val="33CC33"/>
                </a:solidFill>
              </a:rPr>
              <a:t>&gt;</a:t>
            </a:r>
            <a:r>
              <a:rPr lang="en-US" dirty="0" smtClean="0"/>
              <a:t>  </a:t>
            </a:r>
            <a:r>
              <a:rPr lang="en-US" dirty="0" err="1" smtClean="0"/>
              <a:t>tane</a:t>
            </a:r>
            <a:r>
              <a:rPr lang="en-US" dirty="0" smtClean="0"/>
              <a:t> </a:t>
            </a:r>
            <a:r>
              <a:rPr lang="en-US" dirty="0" err="1" smtClean="0"/>
              <a:t>alırsa</a:t>
            </a:r>
            <a:r>
              <a:rPr lang="en-US" dirty="0" smtClean="0"/>
              <a:t> </a:t>
            </a:r>
            <a:r>
              <a:rPr lang="en-US" dirty="0" err="1" smtClean="0"/>
              <a:t>kaç</a:t>
            </a:r>
            <a:r>
              <a:rPr lang="en-US" dirty="0" smtClean="0"/>
              <a:t> TL </a:t>
            </a:r>
            <a:r>
              <a:rPr lang="en-US" dirty="0" err="1" smtClean="0"/>
              <a:t>öder</a:t>
            </a:r>
            <a:r>
              <a:rPr lang="en-US" dirty="0" smtClean="0"/>
              <a:t>?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2</a:t>
            </a:fld>
            <a:endParaRPr lang="tr-TR" dirty="0"/>
          </a:p>
        </p:txBody>
      </p:sp>
      <p:sp>
        <p:nvSpPr>
          <p:cNvPr id="8" name="1 Başlık"/>
          <p:cNvSpPr txBox="1">
            <a:spLocks/>
          </p:cNvSpPr>
          <p:nvPr/>
        </p:nvSpPr>
        <p:spPr>
          <a:xfrm>
            <a:off x="1066800" y="4270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defTabSz="914400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tr-TR" sz="4000" dirty="0" smtClean="0">
                <a:solidFill>
                  <a:srgbClr val="CC3300"/>
                </a:solidFill>
                <a:latin typeface="Tahoma" pitchFamily="34" charset="0"/>
                <a:ea typeface="+mj-ea"/>
                <a:cs typeface="Times New Roman" pitchFamily="18" charset="0"/>
              </a:rPr>
              <a:t>KİŞİSELLEŞTİRME</a:t>
            </a:r>
            <a:endParaRPr lang="tr-TR" sz="4000" dirty="0">
              <a:solidFill>
                <a:srgbClr val="CC3300"/>
              </a:solidFill>
              <a:latin typeface="Tahoma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1066800" y="160020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Kahve zincirlerinden yemek zincirlerine,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Banka servislerinden çok kanallı programların seçimine kadar,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tabLst/>
              <a:defRPr/>
            </a:pPr>
            <a:endParaRPr kumimoji="0" lang="tr-TR" sz="2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kişiselleştirme hayatımızın bir çok alanında giderek yer kazanmıştır.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ASLI’NIN ÇÖZÜMÜ</a:t>
            </a:r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Ankara Üniversitesi</a:t>
            </a:r>
            <a:endParaRPr lang="tr-TR"/>
          </a:p>
        </p:txBody>
      </p:sp>
      <p:sp>
        <p:nvSpPr>
          <p:cNvPr id="4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DDFAE-AEB6-444B-A445-72C4D22EF344}" type="slidenum">
              <a:rPr lang="tr-TR"/>
              <a:pPr>
                <a:defRPr/>
              </a:pPr>
              <a:t>20</a:t>
            </a:fld>
            <a:endParaRPr lang="tr-TR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800" b="1" smtClean="0"/>
              <a:t>Çözüm</a:t>
            </a:r>
            <a:r>
              <a:rPr lang="en-US" sz="2800" b="1" smtClean="0"/>
              <a:t>: </a:t>
            </a:r>
            <a:endParaRPr lang="en-US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smtClean="0"/>
              <a:t>		</a:t>
            </a:r>
            <a:r>
              <a:rPr lang="en-US" sz="2800" smtClean="0">
                <a:solidFill>
                  <a:srgbClr val="FF3300"/>
                </a:solidFill>
              </a:rPr>
              <a:t>Çikolata</a:t>
            </a:r>
            <a:r>
              <a:rPr lang="en-US" sz="2800" smtClean="0">
                <a:solidFill>
                  <a:srgbClr val="0070C0"/>
                </a:solidFill>
              </a:rPr>
              <a:t>nın</a:t>
            </a:r>
            <a:r>
              <a:rPr lang="en-US" sz="2800" smtClean="0"/>
              <a:t> </a:t>
            </a:r>
            <a:r>
              <a:rPr lang="en-US" sz="2800" smtClean="0">
                <a:solidFill>
                  <a:srgbClr val="FF3300"/>
                </a:solidFill>
              </a:rPr>
              <a:t>72</a:t>
            </a:r>
            <a:r>
              <a:rPr lang="en-US" sz="2800" smtClean="0"/>
              <a:t> adeti kaç düzine eder onu</a:t>
            </a:r>
            <a:endParaRPr lang="tr-TR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smtClean="0"/>
              <a:t>		</a:t>
            </a:r>
            <a:r>
              <a:rPr lang="en-US" sz="2800" smtClean="0"/>
              <a:t>bulalım.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smtClean="0"/>
              <a:t>		</a:t>
            </a:r>
            <a:r>
              <a:rPr lang="en-US" sz="2800" smtClean="0"/>
              <a:t>x= </a:t>
            </a:r>
            <a:r>
              <a:rPr lang="en-US" sz="2800" smtClean="0">
                <a:solidFill>
                  <a:srgbClr val="FF3300"/>
                </a:solidFill>
              </a:rPr>
              <a:t>72</a:t>
            </a:r>
            <a:r>
              <a:rPr lang="en-US" sz="2800" smtClean="0"/>
              <a:t> / 12 = </a:t>
            </a:r>
            <a:r>
              <a:rPr lang="en-US" sz="2800" smtClean="0">
                <a:solidFill>
                  <a:srgbClr val="33CC33"/>
                </a:solidFill>
              </a:rPr>
              <a:t>6</a:t>
            </a:r>
            <a:r>
              <a:rPr lang="en-US" sz="2800" smtClean="0"/>
              <a:t> düzine </a:t>
            </a:r>
            <a:r>
              <a:rPr lang="en-US" sz="2800" smtClean="0">
                <a:solidFill>
                  <a:srgbClr val="FF0000"/>
                </a:solidFill>
              </a:rPr>
              <a:t>çikolata</a:t>
            </a:r>
            <a:r>
              <a:rPr lang="en-US" sz="2800" smtClean="0"/>
              <a:t> eder.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smtClean="0"/>
              <a:t>		</a:t>
            </a:r>
            <a:r>
              <a:rPr lang="en-US" sz="2800" smtClean="0"/>
              <a:t>Bizden istenen </a:t>
            </a:r>
            <a:r>
              <a:rPr lang="en-US" sz="2800" smtClean="0">
                <a:solidFill>
                  <a:srgbClr val="33CC33"/>
                </a:solidFill>
              </a:rPr>
              <a:t>6</a:t>
            </a:r>
            <a:r>
              <a:rPr lang="en-US" sz="2800" smtClean="0"/>
              <a:t> düzine </a:t>
            </a:r>
            <a:r>
              <a:rPr lang="en-US" sz="2800" smtClean="0">
                <a:solidFill>
                  <a:srgbClr val="FF3300"/>
                </a:solidFill>
              </a:rPr>
              <a:t>çikolata</a:t>
            </a:r>
            <a:r>
              <a:rPr lang="en-US" sz="2800" smtClean="0"/>
              <a:t> fiyatıdır.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smtClean="0"/>
              <a:t>		</a:t>
            </a:r>
            <a:r>
              <a:rPr lang="en-US" sz="2800" smtClean="0">
                <a:solidFill>
                  <a:srgbClr val="33CC33"/>
                </a:solidFill>
              </a:rPr>
              <a:t>6</a:t>
            </a:r>
            <a:r>
              <a:rPr lang="en-US" sz="2800" smtClean="0"/>
              <a:t> * </a:t>
            </a:r>
            <a:r>
              <a:rPr lang="en-US" sz="2800" smtClean="0">
                <a:solidFill>
                  <a:srgbClr val="FF3300"/>
                </a:solidFill>
              </a:rPr>
              <a:t>4</a:t>
            </a:r>
            <a:r>
              <a:rPr lang="en-US" sz="2800" smtClean="0"/>
              <a:t> = </a:t>
            </a:r>
            <a:r>
              <a:rPr lang="en-US" sz="2800" smtClean="0">
                <a:solidFill>
                  <a:srgbClr val="33CC33"/>
                </a:solidFill>
              </a:rPr>
              <a:t>24</a:t>
            </a:r>
            <a:r>
              <a:rPr lang="en-US" sz="2800" smtClean="0"/>
              <a:t> </a:t>
            </a:r>
            <a:endParaRPr lang="en-US" sz="2800" b="1" smtClean="0"/>
          </a:p>
          <a:p>
            <a:pPr eaLnBrk="1" hangingPunct="1">
              <a:lnSpc>
                <a:spcPct val="90000"/>
              </a:lnSpc>
            </a:pPr>
            <a:r>
              <a:rPr lang="tr-TR" sz="2800" b="1" smtClean="0"/>
              <a:t>Cevap</a:t>
            </a:r>
            <a:r>
              <a:rPr lang="en-US" sz="2800" b="1" smtClean="0"/>
              <a:t>: </a:t>
            </a:r>
            <a:endParaRPr lang="en-US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800" smtClean="0"/>
              <a:t>		</a:t>
            </a:r>
            <a:r>
              <a:rPr lang="en-US" sz="2800" smtClean="0">
                <a:solidFill>
                  <a:srgbClr val="33CC33"/>
                </a:solidFill>
              </a:rPr>
              <a:t>24</a:t>
            </a:r>
            <a:endParaRPr lang="tr-TR" sz="2800" smtClean="0">
              <a:solidFill>
                <a:srgbClr val="33CC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BİLGİSAYARDAKİ ÇÖZÜM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21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sz="2800" b="1" dirty="0" smtClean="0"/>
              <a:t>Çözüm</a:t>
            </a:r>
            <a:r>
              <a:rPr lang="en-US" sz="2800" b="1" dirty="0" smtClean="0"/>
              <a:t>: </a:t>
            </a:r>
            <a:endParaRPr lang="en-US" sz="2800" dirty="0" smtClean="0"/>
          </a:p>
          <a:p>
            <a:pPr>
              <a:lnSpc>
                <a:spcPct val="90000"/>
              </a:lnSpc>
              <a:buNone/>
            </a:pPr>
            <a:r>
              <a:rPr lang="tr-TR" sz="2800" dirty="0" smtClean="0">
                <a:solidFill>
                  <a:srgbClr val="FF3300"/>
                </a:solidFill>
              </a:rPr>
              <a:t>	</a:t>
            </a:r>
            <a:r>
              <a:rPr lang="en-US" sz="2800" dirty="0" smtClean="0">
                <a:solidFill>
                  <a:srgbClr val="FF3300"/>
                </a:solidFill>
              </a:rPr>
              <a:t>&lt; </a:t>
            </a:r>
            <a:r>
              <a:rPr lang="tr-TR" sz="2800" dirty="0" smtClean="0">
                <a:solidFill>
                  <a:srgbClr val="FF3300"/>
                </a:solidFill>
              </a:rPr>
              <a:t>Marketten almayı en çok sevdiğiniz yiyecek </a:t>
            </a:r>
            <a:r>
              <a:rPr lang="en-US" sz="2800" dirty="0" smtClean="0">
                <a:solidFill>
                  <a:srgbClr val="FF3300"/>
                </a:solidFill>
              </a:rPr>
              <a:t>&gt; </a:t>
            </a:r>
            <a:r>
              <a:rPr lang="en-US" sz="2800" dirty="0" smtClean="0">
                <a:solidFill>
                  <a:srgbClr val="33CC33"/>
                </a:solidFill>
              </a:rPr>
              <a:t>&lt;</a:t>
            </a:r>
            <a:r>
              <a:rPr lang="tr-TR" sz="2800" dirty="0" smtClean="0">
                <a:solidFill>
                  <a:srgbClr val="33CC33"/>
                </a:solidFill>
              </a:rPr>
              <a:t>İsmin –den hali</a:t>
            </a:r>
            <a:r>
              <a:rPr lang="en-US" sz="2800" dirty="0" smtClean="0">
                <a:solidFill>
                  <a:srgbClr val="33CC33"/>
                </a:solidFill>
              </a:rPr>
              <a:t>&gt;</a:t>
            </a:r>
            <a:r>
              <a:rPr lang="tr-TR" sz="2800" dirty="0" smtClean="0">
                <a:solidFill>
                  <a:srgbClr val="33CC33"/>
                </a:solidFill>
              </a:rPr>
              <a:t>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CC33"/>
                </a:solidFill>
              </a:rPr>
              <a:t>&lt;</a:t>
            </a:r>
            <a:r>
              <a:rPr lang="tr-TR" sz="2800" dirty="0" smtClean="0">
                <a:solidFill>
                  <a:srgbClr val="33CC33"/>
                </a:solidFill>
              </a:rPr>
              <a:t>I</a:t>
            </a:r>
            <a:r>
              <a:rPr lang="en-US" sz="2800" dirty="0" smtClean="0">
                <a:solidFill>
                  <a:srgbClr val="33CC33"/>
                </a:solidFill>
              </a:rPr>
              <a:t>&gt;</a:t>
            </a:r>
            <a:r>
              <a:rPr lang="en-US" sz="2800" dirty="0" smtClean="0"/>
              <a:t> </a:t>
            </a:r>
            <a:r>
              <a:rPr lang="en-US" sz="2800" dirty="0" err="1" smtClean="0"/>
              <a:t>adeti</a:t>
            </a:r>
            <a:r>
              <a:rPr lang="en-US" sz="2800" dirty="0" smtClean="0"/>
              <a:t> </a:t>
            </a:r>
            <a:r>
              <a:rPr lang="en-US" sz="2800" dirty="0" err="1" smtClean="0"/>
              <a:t>kaç</a:t>
            </a:r>
            <a:r>
              <a:rPr lang="en-US" sz="2800" dirty="0" smtClean="0"/>
              <a:t> </a:t>
            </a:r>
            <a:r>
              <a:rPr lang="en-US" sz="2800" dirty="0" err="1" smtClean="0"/>
              <a:t>düzine</a:t>
            </a:r>
            <a:r>
              <a:rPr lang="en-US" sz="2800" dirty="0" smtClean="0"/>
              <a:t> </a:t>
            </a:r>
            <a:r>
              <a:rPr lang="en-US" sz="2800" dirty="0" err="1" smtClean="0"/>
              <a:t>eder</a:t>
            </a:r>
            <a:r>
              <a:rPr lang="en-US" sz="2800" dirty="0" smtClean="0"/>
              <a:t> </a:t>
            </a:r>
            <a:r>
              <a:rPr lang="en-US" sz="2800" dirty="0" err="1" smtClean="0"/>
              <a:t>onu</a:t>
            </a:r>
            <a:r>
              <a:rPr lang="en-US" sz="2800" dirty="0" smtClean="0"/>
              <a:t> </a:t>
            </a:r>
            <a:r>
              <a:rPr lang="en-US" sz="2800" dirty="0" err="1" smtClean="0"/>
              <a:t>bulalım</a:t>
            </a:r>
            <a:r>
              <a:rPr lang="en-US" sz="2800" dirty="0" smtClean="0"/>
              <a:t>.</a:t>
            </a:r>
            <a:endParaRPr lang="it-IT" sz="2800" dirty="0" smtClean="0"/>
          </a:p>
          <a:p>
            <a:pPr>
              <a:lnSpc>
                <a:spcPct val="90000"/>
              </a:lnSpc>
              <a:buNone/>
            </a:pPr>
            <a:r>
              <a:rPr lang="tr-TR" sz="2800" dirty="0" smtClean="0"/>
              <a:t>	</a:t>
            </a:r>
            <a:r>
              <a:rPr lang="it-IT" sz="2800" dirty="0" smtClean="0"/>
              <a:t>x= </a:t>
            </a:r>
            <a:r>
              <a:rPr lang="it-IT" sz="2800" dirty="0" smtClean="0">
                <a:solidFill>
                  <a:srgbClr val="33CC33"/>
                </a:solidFill>
              </a:rPr>
              <a:t>&lt;</a:t>
            </a:r>
            <a:r>
              <a:rPr lang="tr-TR" sz="2800" dirty="0" smtClean="0">
                <a:solidFill>
                  <a:srgbClr val="33CC33"/>
                </a:solidFill>
              </a:rPr>
              <a:t>I</a:t>
            </a:r>
            <a:r>
              <a:rPr lang="it-IT" sz="2800" dirty="0" smtClean="0">
                <a:solidFill>
                  <a:srgbClr val="33CC33"/>
                </a:solidFill>
              </a:rPr>
              <a:t>&gt;</a:t>
            </a:r>
            <a:r>
              <a:rPr lang="it-IT" sz="2800" dirty="0" smtClean="0"/>
              <a:t> / 12 = </a:t>
            </a:r>
            <a:r>
              <a:rPr lang="it-IT" sz="2800" dirty="0" smtClean="0">
                <a:solidFill>
                  <a:srgbClr val="33CC33"/>
                </a:solidFill>
              </a:rPr>
              <a:t>&lt;x&gt;</a:t>
            </a:r>
            <a:r>
              <a:rPr lang="it-IT" sz="2800" dirty="0" smtClean="0"/>
              <a:t> düzine </a:t>
            </a:r>
            <a:r>
              <a:rPr lang="en-US" sz="2800" dirty="0" smtClean="0">
                <a:solidFill>
                  <a:srgbClr val="FF3300"/>
                </a:solidFill>
              </a:rPr>
              <a:t>&lt; </a:t>
            </a:r>
            <a:r>
              <a:rPr lang="tr-TR" sz="2800" dirty="0" smtClean="0">
                <a:solidFill>
                  <a:srgbClr val="FF3300"/>
                </a:solidFill>
              </a:rPr>
              <a:t>Marketten almayı en çok sevdiğiniz yiyecek </a:t>
            </a:r>
            <a:r>
              <a:rPr lang="en-US" sz="2800" dirty="0" smtClean="0">
                <a:solidFill>
                  <a:srgbClr val="FF3300"/>
                </a:solidFill>
              </a:rPr>
              <a:t>&gt;</a:t>
            </a:r>
            <a:r>
              <a:rPr lang="it-IT" sz="2800" dirty="0" smtClean="0"/>
              <a:t> eder.</a:t>
            </a:r>
          </a:p>
          <a:p>
            <a:pPr>
              <a:lnSpc>
                <a:spcPct val="90000"/>
              </a:lnSpc>
              <a:buNone/>
            </a:pPr>
            <a:r>
              <a:rPr lang="tr-TR" sz="2800" dirty="0" smtClean="0"/>
              <a:t>	</a:t>
            </a:r>
            <a:r>
              <a:rPr lang="it-IT" sz="2800" dirty="0" smtClean="0"/>
              <a:t>Bizden istenen </a:t>
            </a:r>
            <a:r>
              <a:rPr lang="it-IT" sz="2800" dirty="0" smtClean="0">
                <a:solidFill>
                  <a:srgbClr val="33CC33"/>
                </a:solidFill>
              </a:rPr>
              <a:t>&lt;x&gt;</a:t>
            </a:r>
            <a:r>
              <a:rPr lang="it-IT" sz="2800" dirty="0" smtClean="0"/>
              <a:t> düzine </a:t>
            </a:r>
            <a:r>
              <a:rPr lang="en-US" sz="2800" dirty="0" smtClean="0">
                <a:solidFill>
                  <a:srgbClr val="FF3300"/>
                </a:solidFill>
              </a:rPr>
              <a:t>&lt; </a:t>
            </a:r>
            <a:r>
              <a:rPr lang="tr-TR" sz="2800" dirty="0" smtClean="0">
                <a:solidFill>
                  <a:srgbClr val="FF3300"/>
                </a:solidFill>
              </a:rPr>
              <a:t>Marketten almayı en çok sevdiğiniz yiyecek</a:t>
            </a:r>
            <a:r>
              <a:rPr lang="en-US" sz="2800" dirty="0" smtClean="0">
                <a:solidFill>
                  <a:srgbClr val="FF3300"/>
                </a:solidFill>
              </a:rPr>
              <a:t>&gt;</a:t>
            </a:r>
            <a:r>
              <a:rPr lang="it-IT" sz="2800" dirty="0" smtClean="0"/>
              <a:t> fiyatıdır.</a:t>
            </a:r>
            <a:endParaRPr lang="en-US" sz="2800" dirty="0" smtClean="0"/>
          </a:p>
          <a:p>
            <a:pPr>
              <a:lnSpc>
                <a:spcPct val="90000"/>
              </a:lnSpc>
              <a:buNone/>
            </a:pPr>
            <a:r>
              <a:rPr lang="tr-TR" sz="2800" dirty="0" smtClean="0"/>
              <a:t>	</a:t>
            </a:r>
            <a:r>
              <a:rPr lang="en-US" sz="2800" dirty="0" smtClean="0">
                <a:solidFill>
                  <a:srgbClr val="33CC33"/>
                </a:solidFill>
              </a:rPr>
              <a:t>&lt;x&gt;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33CC33"/>
                </a:solidFill>
              </a:rPr>
              <a:t>&lt;</a:t>
            </a:r>
            <a:r>
              <a:rPr lang="tr-TR" sz="2800" dirty="0" smtClean="0">
                <a:solidFill>
                  <a:srgbClr val="33CC33"/>
                </a:solidFill>
              </a:rPr>
              <a:t>P</a:t>
            </a:r>
            <a:r>
              <a:rPr lang="en-US" sz="2800" dirty="0" smtClean="0">
                <a:solidFill>
                  <a:srgbClr val="33CC33"/>
                </a:solidFill>
              </a:rPr>
              <a:t>&gt;</a:t>
            </a:r>
            <a:r>
              <a:rPr lang="en-US" sz="2800" dirty="0" smtClean="0"/>
              <a:t> = </a:t>
            </a:r>
            <a:r>
              <a:rPr lang="en-US" sz="2800" dirty="0" smtClean="0">
                <a:solidFill>
                  <a:srgbClr val="33CC33"/>
                </a:solidFill>
              </a:rPr>
              <a:t>&lt;y&gt;</a:t>
            </a:r>
            <a:r>
              <a:rPr lang="en-US" sz="2800" dirty="0" smtClean="0"/>
              <a:t> </a:t>
            </a:r>
            <a:endParaRPr lang="en-US" sz="2800" b="1" dirty="0" smtClean="0"/>
          </a:p>
          <a:p>
            <a:pPr>
              <a:lnSpc>
                <a:spcPct val="90000"/>
              </a:lnSpc>
              <a:buNone/>
            </a:pPr>
            <a:r>
              <a:rPr lang="tr-TR" sz="2800" b="1" dirty="0" smtClean="0"/>
              <a:t>	Çözümün formülü: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(</a:t>
            </a:r>
            <a:r>
              <a:rPr lang="tr-TR" sz="2800" dirty="0" smtClean="0">
                <a:solidFill>
                  <a:srgbClr val="33CC33"/>
                </a:solidFill>
              </a:rPr>
              <a:t>I</a:t>
            </a:r>
            <a:r>
              <a:rPr lang="en-US" sz="2800" dirty="0" smtClean="0"/>
              <a:t>/12)*</a:t>
            </a:r>
            <a:r>
              <a:rPr lang="tr-TR" sz="2800" dirty="0" smtClean="0">
                <a:solidFill>
                  <a:srgbClr val="33CC33"/>
                </a:solidFill>
              </a:rPr>
              <a:t>P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22</a:t>
            </a:fld>
            <a:endParaRPr lang="tr-TR" dirty="0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bg1"/>
                </a:solidFill>
                <a:latin typeface="Tahoma" pitchFamily="34" charset="0"/>
              </a:rPr>
              <a:t>BİLGİSAYAR VE SINIF ORTAMINDA</a:t>
            </a:r>
            <a:br>
              <a:rPr lang="tr-TR" sz="2800" dirty="0" smtClean="0">
                <a:solidFill>
                  <a:schemeClr val="bg1"/>
                </a:solidFill>
                <a:latin typeface="Tahoma" pitchFamily="34" charset="0"/>
              </a:rPr>
            </a:br>
            <a:r>
              <a:rPr lang="tr-TR" sz="2800" dirty="0" smtClean="0">
                <a:solidFill>
                  <a:schemeClr val="bg1"/>
                </a:solidFill>
                <a:latin typeface="Tahoma" pitchFamily="34" charset="0"/>
              </a:rPr>
              <a:t>KİŞİSELLEŞTİRİLMİŞ SÖZEL MATEMATİK PROBLEMLERİNİN ÖĞRENCİ BAŞARISINA ETKİSİ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PROBLEM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23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800" dirty="0" smtClean="0"/>
              <a:t>Sözel problemlerin önemi</a:t>
            </a:r>
          </a:p>
          <a:p>
            <a:r>
              <a:rPr lang="tr-TR" sz="2800" dirty="0" smtClean="0">
                <a:solidFill>
                  <a:srgbClr val="003399"/>
                </a:solidFill>
              </a:rPr>
              <a:t>Kişiselleştirmenin sözel problemlerdeki önemi</a:t>
            </a:r>
          </a:p>
          <a:p>
            <a:r>
              <a:rPr lang="tr-TR" sz="2800" dirty="0" smtClean="0"/>
              <a:t>Kişiselleştirilmiş sözel problemlerin bilgisayar ortamında sunulmasının önemi</a:t>
            </a:r>
          </a:p>
          <a:p>
            <a:r>
              <a:rPr lang="tr-TR" sz="2800" dirty="0" smtClean="0">
                <a:solidFill>
                  <a:srgbClr val="003399"/>
                </a:solidFill>
              </a:rPr>
              <a:t>Başarıyı artırma konusunda farklı sonuçlar ve belirsizlikler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AMAÇ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24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800" dirty="0" smtClean="0"/>
              <a:t>Sözel matematik problemlerinin çözümünün öğretiminde, problemleri kişiselleştirmenin öğrenci başarısına etkisi olup-olmadığını, (varsa) bu etkinin bilgisayar ve sınıf ortamına göre farklılaşıp farklılaşmadığını belirlemektir.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ARAŞTIRMA MODELİ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25</a:t>
            </a:fld>
            <a:endParaRPr lang="tr-TR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95536" y="1916832"/>
            <a:ext cx="5543550" cy="15113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2338388" algn="l"/>
              </a:tabLst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Model 	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	2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X2X2’lik faktöriyel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2338388" algn="l"/>
              </a:tabLst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Ortam türü 	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	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Bilgisayar ve sınıf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2338388" algn="l"/>
              </a:tabLst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Kişiselleştirme 	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	 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Var ve yok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>
                <a:tab pos="2338388" algn="l"/>
              </a:tabLst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Tekrarlı ölçümler 	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	 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Ön test ve son test</a:t>
            </a:r>
          </a:p>
        </p:txBody>
      </p:sp>
      <p:graphicFrame>
        <p:nvGraphicFramePr>
          <p:cNvPr id="7" name="Group 57"/>
          <p:cNvGraphicFramePr>
            <a:graphicFrameLocks/>
          </p:cNvGraphicFramePr>
          <p:nvPr/>
        </p:nvGraphicFramePr>
        <p:xfrm>
          <a:off x="4787900" y="3429000"/>
          <a:ext cx="3673475" cy="2286000"/>
        </p:xfrm>
        <a:graphic>
          <a:graphicData uri="http://schemas.openxmlformats.org/drawingml/2006/table">
            <a:tbl>
              <a:tblPr/>
              <a:tblGrid>
                <a:gridCol w="1152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Deney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Grupları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Ön test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İş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lem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Son test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KB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1.1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D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1.2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KS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2.1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D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2.2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KMB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3.1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D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3.2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KMS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4.1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D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 typeface="Arial" charset="0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4.2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MATEMATİĞE YÖNELİK TUTUM ÖLÇEĞİ ANOVA SONUÇLARI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26</a:t>
            </a:fld>
            <a:endParaRPr lang="tr-TR" dirty="0"/>
          </a:p>
        </p:txBody>
      </p:sp>
      <p:pic>
        <p:nvPicPr>
          <p:cNvPr id="6" name="Picture 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58866"/>
            <a:ext cx="8964488" cy="2392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BİLGİSAYARA YÖNELİK TUTUM ÖLÇEĞİ ANOVA SONUÇLARI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27</a:t>
            </a:fld>
            <a:endParaRPr lang="tr-TR" dirty="0"/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143116"/>
            <a:ext cx="8858280" cy="238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BULGULAR-4 GRUP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28</a:t>
            </a:fld>
            <a:endParaRPr lang="tr-TR" dirty="0"/>
          </a:p>
        </p:txBody>
      </p:sp>
      <p:graphicFrame>
        <p:nvGraphicFramePr>
          <p:cNvPr id="6" name="Group 684"/>
          <p:cNvGraphicFramePr>
            <a:graphicFrameLocks/>
          </p:cNvGraphicFramePr>
          <p:nvPr/>
        </p:nvGraphicFramePr>
        <p:xfrm>
          <a:off x="395288" y="1700213"/>
          <a:ext cx="8280919" cy="3529015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5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11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00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6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Varyansın</a:t>
                      </a: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Kaynağı</a:t>
                      </a:r>
                    </a:p>
                  </a:txBody>
                  <a:tcPr marL="59055" marR="59055" marT="0" marB="0" anchor="b">
                    <a:lnL cap="flat"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Kareler Toplamı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sd</a:t>
                      </a:r>
                      <a:endParaRPr kumimoji="0" lang="tr-TR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Kareler Ortalaması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F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p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Eta2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Gruplar arası</a:t>
                      </a:r>
                    </a:p>
                  </a:txBody>
                  <a:tcPr marL="59055" marR="59055" marT="0" marB="0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1035,6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89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 Grup</a:t>
                      </a:r>
                    </a:p>
                  </a:txBody>
                  <a:tcPr marL="59055" marR="59055" marT="0" marB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78,02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26,01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2,34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0,08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0,08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 Hata</a:t>
                      </a:r>
                    </a:p>
                  </a:txBody>
                  <a:tcPr marL="59055" marR="59055" marT="0" marB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957,54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86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11,13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Gruplar içi</a:t>
                      </a:r>
                    </a:p>
                  </a:txBody>
                  <a:tcPr marL="59055" marR="59055" marT="0" marB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422,89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90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 Ölçüm</a:t>
                      </a:r>
                    </a:p>
                  </a:txBody>
                  <a:tcPr marL="59055" marR="59055" marT="0" marB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34,84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34,84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7,87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0,01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0,08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 Ölçme * grup</a:t>
                      </a:r>
                    </a:p>
                  </a:txBody>
                  <a:tcPr marL="59055" marR="59055" marT="0" marB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7,22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2,41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0,54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0,65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0,02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 Hata</a:t>
                      </a:r>
                    </a:p>
                  </a:txBody>
                  <a:tcPr marL="59055" marR="59055" marT="0" marB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380,83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86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4,43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Toplam</a:t>
                      </a:r>
                    </a:p>
                  </a:txBody>
                  <a:tcPr marL="59055" marR="59055" marT="0" marB="0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1458,5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179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BULGULAR-KİŞİSELLEŞTİRME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29</a:t>
            </a:fld>
            <a:endParaRPr lang="tr-TR" dirty="0"/>
          </a:p>
        </p:txBody>
      </p:sp>
      <p:graphicFrame>
        <p:nvGraphicFramePr>
          <p:cNvPr id="6" name="Group 339"/>
          <p:cNvGraphicFramePr>
            <a:graphicFrameLocks/>
          </p:cNvGraphicFramePr>
          <p:nvPr/>
        </p:nvGraphicFramePr>
        <p:xfrm>
          <a:off x="539750" y="1525588"/>
          <a:ext cx="8097838" cy="3752028"/>
        </p:xfrm>
        <a:graphic>
          <a:graphicData uri="http://schemas.openxmlformats.org/drawingml/2006/table">
            <a:tbl>
              <a:tblPr/>
              <a:tblGrid>
                <a:gridCol w="2160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35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72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515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Varyansın</a:t>
                      </a: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Kaynağı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Kareler Toplamı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sd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Kareler Ortalaması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F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p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Eta2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2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Gruplar arası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1035,6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89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 Grup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22,72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22,72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1,97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0,16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0,02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 Hata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1012,84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88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11,51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2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Gruplar içi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424,05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90</a:t>
                      </a: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 Ölçüm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36,00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36,00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8,16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0,01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0,09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17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 Ölçme * grup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0,00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0,00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0,00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1,00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tr-T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0,00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4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 Hata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388,05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88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4,41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59055" marR="5905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4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Toplam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1459,6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179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tr-T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kumimoji="0" lang="tr-T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59055" marR="5905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021288"/>
            <a:ext cx="753288" cy="646212"/>
          </a:xfrm>
        </p:spPr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3</a:t>
            </a:fld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OKULDAN ATILAN ÜNLÜLER</a:t>
            </a:r>
            <a:endParaRPr lang="tr-TR" dirty="0"/>
          </a:p>
        </p:txBody>
      </p:sp>
      <p:sp>
        <p:nvSpPr>
          <p:cNvPr id="7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 smtClean="0"/>
              <a:t>Öğrenme yetersizlikleri yüzünden okuldan kovulan ünlülerden oluşan bir liste derlemek kolaydır. 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Charles Darwin, 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Patrick Henry, 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James Russell Lowell, 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Sir Isaac Newton, 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Louis Pasteur, 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Sir Walter </a:t>
            </a:r>
            <a:r>
              <a:rPr lang="tr-TR" dirty="0" err="1" smtClean="0">
                <a:solidFill>
                  <a:schemeClr val="tx1">
                    <a:tint val="85000"/>
                  </a:schemeClr>
                </a:solidFill>
              </a:rPr>
              <a:t>Scott</a:t>
            </a: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, 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err="1" smtClean="0">
                <a:solidFill>
                  <a:schemeClr val="tx1">
                    <a:tint val="85000"/>
                  </a:schemeClr>
                </a:solidFill>
              </a:rPr>
              <a:t>Daniel</a:t>
            </a: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1">
                    <a:tint val="85000"/>
                  </a:schemeClr>
                </a:solidFill>
              </a:rPr>
              <a:t>Webster</a:t>
            </a: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 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err="1" smtClean="0">
                <a:solidFill>
                  <a:schemeClr val="tx1">
                    <a:tint val="85000"/>
                  </a:schemeClr>
                </a:solidFill>
              </a:rPr>
              <a:t>Madame</a:t>
            </a: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1">
                    <a:tint val="85000"/>
                  </a:schemeClr>
                </a:solidFill>
              </a:rPr>
              <a:t>Curie</a:t>
            </a: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, 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err="1" smtClean="0">
                <a:solidFill>
                  <a:schemeClr val="tx1">
                    <a:tint val="85000"/>
                  </a:schemeClr>
                </a:solidFill>
              </a:rPr>
              <a:t>Orville</a:t>
            </a: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 Wright, 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err="1" smtClean="0">
                <a:solidFill>
                  <a:schemeClr val="tx1">
                    <a:tint val="85000"/>
                  </a:schemeClr>
                </a:solidFill>
              </a:rPr>
              <a:t>Albert</a:t>
            </a: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 Einstein,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dirty="0" smtClean="0">
                <a:solidFill>
                  <a:schemeClr val="tx1">
                    <a:tint val="85000"/>
                  </a:schemeClr>
                </a:solidFill>
              </a:rPr>
              <a:t>Marlon Brando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SONUÇLAR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30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>
          <a:xfrm>
            <a:off x="428596" y="1447800"/>
            <a:ext cx="8715404" cy="4572000"/>
          </a:xfrm>
        </p:spPr>
        <p:txBody>
          <a:bodyPr>
            <a:noAutofit/>
          </a:bodyPr>
          <a:lstStyle/>
          <a:p>
            <a:pPr marL="571500" indent="-571500">
              <a:lnSpc>
                <a:spcPct val="80000"/>
              </a:lnSpc>
            </a:pPr>
            <a:r>
              <a:rPr lang="tr-TR" sz="2200" b="1" dirty="0" smtClean="0"/>
              <a:t>Ön test- son test arası değişime bakılmaksızın</a:t>
            </a:r>
            <a:r>
              <a:rPr lang="tr-TR" sz="2200" dirty="0" smtClean="0"/>
              <a:t>, dört grubun her iki </a:t>
            </a:r>
            <a:r>
              <a:rPr lang="tr-TR" sz="2200" b="1" dirty="0" smtClean="0"/>
              <a:t>başarı</a:t>
            </a:r>
            <a:r>
              <a:rPr lang="tr-TR" sz="2200" dirty="0" smtClean="0"/>
              <a:t> testinden aldığı toplam puanlar arasında </a:t>
            </a:r>
            <a:r>
              <a:rPr lang="tr-TR" sz="2200" b="1" dirty="0" smtClean="0"/>
              <a:t>anlamlı fark belirlenmemiştir. </a:t>
            </a:r>
          </a:p>
          <a:p>
            <a:pPr marL="571500" indent="-571500">
              <a:lnSpc>
                <a:spcPct val="80000"/>
              </a:lnSpc>
            </a:pPr>
            <a:r>
              <a:rPr lang="tr-TR" sz="2200" dirty="0" smtClean="0">
                <a:solidFill>
                  <a:srgbClr val="003399"/>
                </a:solidFill>
              </a:rPr>
              <a:t>Alt grup ayrımı yapılmaksızın </a:t>
            </a:r>
            <a:r>
              <a:rPr lang="tr-TR" sz="2200" b="1" dirty="0" smtClean="0">
                <a:solidFill>
                  <a:srgbClr val="003399"/>
                </a:solidFill>
              </a:rPr>
              <a:t>grubun bütünü</a:t>
            </a:r>
            <a:r>
              <a:rPr lang="tr-TR" sz="2200" dirty="0" smtClean="0">
                <a:solidFill>
                  <a:srgbClr val="003399"/>
                </a:solidFill>
              </a:rPr>
              <a:t> itibariyle öğrencilerin akademik </a:t>
            </a:r>
            <a:r>
              <a:rPr lang="tr-TR" sz="2200" b="1" dirty="0" smtClean="0">
                <a:solidFill>
                  <a:srgbClr val="003399"/>
                </a:solidFill>
              </a:rPr>
              <a:t>başarısı</a:t>
            </a:r>
            <a:r>
              <a:rPr lang="tr-TR" sz="2200" dirty="0" smtClean="0">
                <a:solidFill>
                  <a:srgbClr val="003399"/>
                </a:solidFill>
              </a:rPr>
              <a:t> anlamlı düzeyde </a:t>
            </a:r>
            <a:r>
              <a:rPr lang="tr-TR" sz="2200" b="1" dirty="0" smtClean="0">
                <a:solidFill>
                  <a:srgbClr val="003399"/>
                </a:solidFill>
              </a:rPr>
              <a:t>yükselmiştir.</a:t>
            </a:r>
          </a:p>
          <a:p>
            <a:pPr marL="571500" indent="-571500">
              <a:lnSpc>
                <a:spcPct val="80000"/>
              </a:lnSpc>
            </a:pPr>
            <a:r>
              <a:rPr lang="tr-TR" sz="2200" dirty="0" smtClean="0"/>
              <a:t>Kişiselleştirme ya da ortam değişkenin ön test son test puanları arasındaki farklar üzerinde </a:t>
            </a:r>
            <a:r>
              <a:rPr lang="tr-TR" sz="2200" b="1" dirty="0" smtClean="0"/>
              <a:t>etkili olmadığı görülmüştür</a:t>
            </a:r>
            <a:r>
              <a:rPr lang="tr-TR" sz="2200" dirty="0" smtClean="0"/>
              <a:t>.</a:t>
            </a:r>
          </a:p>
          <a:p>
            <a:pPr marL="571500" indent="-571500">
              <a:lnSpc>
                <a:spcPct val="80000"/>
              </a:lnSpc>
            </a:pPr>
            <a:r>
              <a:rPr lang="tr-TR" sz="2200" dirty="0" smtClean="0">
                <a:solidFill>
                  <a:srgbClr val="003399"/>
                </a:solidFill>
              </a:rPr>
              <a:t>Sınıf ya da bilgisayar ortamı ayrımı yapmaksızın </a:t>
            </a:r>
            <a:r>
              <a:rPr lang="tr-TR" sz="2200" b="1" dirty="0" smtClean="0">
                <a:solidFill>
                  <a:srgbClr val="003399"/>
                </a:solidFill>
              </a:rPr>
              <a:t>kişiselleştirilmiş ve kişiselleştirilmemiş</a:t>
            </a:r>
            <a:r>
              <a:rPr lang="tr-TR" sz="2200" dirty="0" smtClean="0">
                <a:solidFill>
                  <a:srgbClr val="003399"/>
                </a:solidFill>
              </a:rPr>
              <a:t> materyal kullanan öğrenci gruplarının ön ve son testten aldıkları toplam puanlar arasında </a:t>
            </a:r>
            <a:r>
              <a:rPr lang="tr-TR" sz="2200" b="1" dirty="0" smtClean="0">
                <a:solidFill>
                  <a:srgbClr val="003399"/>
                </a:solidFill>
              </a:rPr>
              <a:t>anlamlı fark belirlenmemiştir.</a:t>
            </a:r>
          </a:p>
          <a:p>
            <a:pPr marL="571500" indent="-571500">
              <a:lnSpc>
                <a:spcPct val="80000"/>
              </a:lnSpc>
            </a:pPr>
            <a:r>
              <a:rPr lang="tr-TR" sz="2200" dirty="0" smtClean="0"/>
              <a:t>Ortam ayrımı yapılmaksızın, </a:t>
            </a:r>
            <a:r>
              <a:rPr lang="tr-TR" sz="2200" b="1" dirty="0" smtClean="0"/>
              <a:t>kişiselleştirilmiş ve kişiselleştirilmemiş</a:t>
            </a:r>
            <a:r>
              <a:rPr lang="tr-TR" sz="2200" dirty="0" smtClean="0"/>
              <a:t> materyal kullanan öğrenci gruplarının </a:t>
            </a:r>
            <a:r>
              <a:rPr lang="tr-TR" sz="2200" b="1" dirty="0" smtClean="0"/>
              <a:t>başarı</a:t>
            </a:r>
            <a:r>
              <a:rPr lang="tr-TR" sz="2200" dirty="0" smtClean="0"/>
              <a:t> değişkenine ilişkin tekrarlı ölçümlerinde gözlenen değişim puanları arasında </a:t>
            </a:r>
            <a:r>
              <a:rPr lang="tr-TR" sz="2200" b="1" dirty="0" smtClean="0"/>
              <a:t>anlamlı fark belirlenmemiştir</a:t>
            </a:r>
            <a:r>
              <a:rPr lang="tr-TR" sz="2200" dirty="0" smtClean="0"/>
              <a:t>.</a:t>
            </a:r>
          </a:p>
          <a:p>
            <a:endParaRPr lang="tr-T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31</a:t>
            </a:fld>
            <a:endParaRPr lang="tr-TR" dirty="0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Matematik Öğretiminde Kişiselleştirmenin Öğrenci Başarısı ve Cinsiyete Göre Etkisi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AMAÇ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32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Kişiselleştirilmiş ve kişiselleştirilmemiş öğrenme materyali kullanmaları, öğrencilerin başarılarını etkiler mi?</a:t>
            </a:r>
          </a:p>
          <a:p>
            <a:endParaRPr lang="tr-TR" sz="2800" dirty="0" smtClean="0"/>
          </a:p>
          <a:p>
            <a:r>
              <a:rPr lang="tr-TR" sz="2800" dirty="0" smtClean="0"/>
              <a:t>Kişiselleştirilmiş sözel matematik problemlerindeki başarı cinsiyete göre değişmekte midir?</a:t>
            </a:r>
          </a:p>
          <a:p>
            <a:endParaRPr lang="tr-TR" sz="2800" dirty="0" smtClean="0"/>
          </a:p>
          <a:p>
            <a:r>
              <a:rPr lang="tr-TR" sz="2800" dirty="0" smtClean="0"/>
              <a:t> Kişiselleştirilmiş öğrenme materyalleri üzerinde öğrenci görüşleri olumlu mudur?</a:t>
            </a:r>
          </a:p>
          <a:p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ARAŞTIRMA YÖNTEMİ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33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Araştırma, tarama modellerinden, tekil tarama modeline uygun olarak planlanmış ve gerçekleştirilmiştir. </a:t>
            </a:r>
          </a:p>
          <a:p>
            <a:r>
              <a:rPr lang="tr-TR" sz="2800" dirty="0" smtClean="0"/>
              <a:t>Bu araştırma yansız seçilmiş bir gruba uygulanan ders sırasındaki ve ders sonrasındaki ölçmeleri içermektedir. </a:t>
            </a:r>
          </a:p>
          <a:p>
            <a:r>
              <a:rPr lang="tr-TR" sz="2800" dirty="0" smtClean="0"/>
              <a:t>Aynı gruba hem kişiselleştirilmiş hem de kişiselleştirilmemiş sorular verilmiştir.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VERİ TOPLAMA ARAÇLARI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34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609600" indent="-609600"/>
            <a:r>
              <a:rPr lang="tr-TR" sz="2700" dirty="0" smtClean="0"/>
              <a:t>Bilgi Formu</a:t>
            </a:r>
            <a:endParaRPr lang="en-US" sz="2700" dirty="0" smtClean="0"/>
          </a:p>
          <a:p>
            <a:pPr marL="609600" indent="-609600"/>
            <a:r>
              <a:rPr lang="tr-TR" sz="2700" dirty="0" smtClean="0"/>
              <a:t>Sözel Matematik Soruları</a:t>
            </a:r>
            <a:endParaRPr lang="en-US" sz="2700" dirty="0" smtClean="0"/>
          </a:p>
          <a:p>
            <a:pPr marL="609600" indent="-609600"/>
            <a:r>
              <a:rPr lang="tr-TR" sz="2700" dirty="0" smtClean="0"/>
              <a:t>Anket</a:t>
            </a:r>
            <a:endParaRPr lang="en-US" sz="2700" dirty="0" smtClean="0"/>
          </a:p>
          <a:p>
            <a:pPr marL="990600" lvl="1" indent="-533400"/>
            <a:r>
              <a:rPr lang="tr-TR" dirty="0" smtClean="0"/>
              <a:t>Matematik problemlerinden hoşlanıyor musunuz? </a:t>
            </a:r>
          </a:p>
          <a:p>
            <a:pPr marL="990600" lvl="1" indent="-533400"/>
            <a:r>
              <a:rPr lang="tr-TR" dirty="0" smtClean="0"/>
              <a:t>Matematik problemlerini çözmek sizin için kolay mı? </a:t>
            </a:r>
          </a:p>
          <a:p>
            <a:pPr marL="990600" lvl="1" indent="-533400"/>
            <a:r>
              <a:rPr lang="tr-TR" dirty="0" smtClean="0"/>
              <a:t>Kişisel bilgilerinizin olduğu matematik problemlerini sevdiniz mi?</a:t>
            </a:r>
          </a:p>
          <a:p>
            <a:pPr marL="990600" lvl="1" indent="-533400"/>
            <a:r>
              <a:rPr lang="tr-TR" dirty="0" smtClean="0"/>
              <a:t>Problemler günlük hayatınızdaki kişilerden seçilince daha mı kolay çözüyorsunuz?</a:t>
            </a:r>
            <a:endParaRPr lang="tr-TR" sz="1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43998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Başarı Puanlarının Kişiselleştirilmiş ve Kişiselleştirilmemiş Sorulara Göre t-testi Sonuçları 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35</a:t>
            </a:fld>
            <a:endParaRPr lang="tr-TR" dirty="0"/>
          </a:p>
        </p:txBody>
      </p:sp>
      <p:graphicFrame>
        <p:nvGraphicFramePr>
          <p:cNvPr id="9" name="Group 259"/>
          <p:cNvGraphicFramePr>
            <a:graphicFrameLocks noGrp="1"/>
          </p:cNvGraphicFramePr>
          <p:nvPr>
            <p:ph sz="half" idx="4294967295"/>
          </p:nvPr>
        </p:nvGraphicFramePr>
        <p:xfrm>
          <a:off x="539750" y="3263911"/>
          <a:ext cx="8147248" cy="1879601"/>
        </p:xfrm>
        <a:graphic>
          <a:graphicData uri="http://schemas.openxmlformats.org/drawingml/2006/table">
            <a:tbl>
              <a:tblPr/>
              <a:tblGrid>
                <a:gridCol w="2613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3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1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9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81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00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Sd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Kişiselleştirilmiş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6.37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1.73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-.13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0.90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07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Kişiselleştirilmemiş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6.40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1.80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43998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Kişiselleştirilmiş Sorularda Başarı Puanlarının Cinsiyete Göre t-Testi Sonuçları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36</a:t>
            </a:fld>
            <a:endParaRPr lang="tr-TR" dirty="0"/>
          </a:p>
        </p:txBody>
      </p:sp>
      <p:graphicFrame>
        <p:nvGraphicFramePr>
          <p:cNvPr id="8" name="Group 174"/>
          <p:cNvGraphicFramePr>
            <a:graphicFrameLocks noGrp="1"/>
          </p:cNvGraphicFramePr>
          <p:nvPr>
            <p:ph sz="half" idx="4294967295"/>
          </p:nvPr>
        </p:nvGraphicFramePr>
        <p:xfrm>
          <a:off x="539750" y="3198824"/>
          <a:ext cx="8147250" cy="1944688"/>
        </p:xfrm>
        <a:graphic>
          <a:graphicData uri="http://schemas.openxmlformats.org/drawingml/2006/table">
            <a:tbl>
              <a:tblPr/>
              <a:tblGrid>
                <a:gridCol w="2256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8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9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1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28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72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03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Sd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Kız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6.29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1.86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-.24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0.82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Erkek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6.43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1.69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Matematik problemlerinden hoşlanıyor musunuz?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37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>
          <a:xfrm>
            <a:off x="914400" y="1571644"/>
            <a:ext cx="7772400" cy="4572000"/>
          </a:xfrm>
        </p:spPr>
        <p:txBody>
          <a:bodyPr>
            <a:normAutofit/>
          </a:bodyPr>
          <a:lstStyle/>
          <a:p>
            <a:pPr marL="609600" indent="-609600"/>
            <a:r>
              <a:rPr lang="tr-TR" sz="2800" dirty="0" smtClean="0"/>
              <a:t>Öğrencilerin tamamı % </a:t>
            </a:r>
            <a:r>
              <a:rPr lang="en-US" sz="2800" dirty="0" smtClean="0"/>
              <a:t>100 (N=35) </a:t>
            </a:r>
            <a:r>
              <a:rPr lang="tr-TR" sz="2800" dirty="0" smtClean="0"/>
              <a:t>matematiksel sözel problemleri sevmişlerdir.</a:t>
            </a:r>
          </a:p>
          <a:p>
            <a:pPr marL="609600" indent="-609600"/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Matematik problemlerini çözmek sizin için kolay mı?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38</a:t>
            </a:fld>
            <a:endParaRPr lang="tr-TR" dirty="0"/>
          </a:p>
        </p:txBody>
      </p:sp>
      <p:graphicFrame>
        <p:nvGraphicFramePr>
          <p:cNvPr id="6" name="Group 111"/>
          <p:cNvGraphicFramePr>
            <a:graphicFrameLocks/>
          </p:cNvGraphicFramePr>
          <p:nvPr/>
        </p:nvGraphicFramePr>
        <p:xfrm>
          <a:off x="1685925" y="2211388"/>
          <a:ext cx="5848350" cy="2619376"/>
        </p:xfrm>
        <a:graphic>
          <a:graphicData uri="http://schemas.openxmlformats.org/drawingml/2006/table">
            <a:tbl>
              <a:tblPr/>
              <a:tblGrid>
                <a:gridCol w="185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9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Frekans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Evet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57.1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Kısmen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38.1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28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Hayır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5.7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/>
            </a:r>
            <a:br>
              <a:rPr lang="tr-TR" dirty="0" smtClean="0">
                <a:solidFill>
                  <a:srgbClr val="CC3300"/>
                </a:solidFill>
                <a:latin typeface="Tahoma" pitchFamily="34" charset="0"/>
              </a:rPr>
            </a:br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Kişisel bilgilerinizin olduğu matematik problemlerini sevdiniz mi?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39</a:t>
            </a:fld>
            <a:endParaRPr lang="tr-TR" dirty="0"/>
          </a:p>
        </p:txBody>
      </p:sp>
      <p:graphicFrame>
        <p:nvGraphicFramePr>
          <p:cNvPr id="7" name="Group 88"/>
          <p:cNvGraphicFramePr>
            <a:graphicFrameLocks noGrp="1"/>
          </p:cNvGraphicFramePr>
          <p:nvPr>
            <p:ph sz="half" idx="4294967295"/>
          </p:nvPr>
        </p:nvGraphicFramePr>
        <p:xfrm>
          <a:off x="971550" y="2808288"/>
          <a:ext cx="7645350" cy="2190750"/>
        </p:xfrm>
        <a:graphic>
          <a:graphicData uri="http://schemas.openxmlformats.org/drawingml/2006/table">
            <a:tbl>
              <a:tblPr/>
              <a:tblGrid>
                <a:gridCol w="1090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3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79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Frekans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Evet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97.1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Hayır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2.9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4</a:t>
            </a:fld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KİŞİSELLEŞTİRİLMİŞ EĞİTİM</a:t>
            </a:r>
            <a:endParaRPr lang="tr-TR" dirty="0"/>
          </a:p>
        </p:txBody>
      </p:sp>
      <p:sp>
        <p:nvSpPr>
          <p:cNvPr id="7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eaLnBrk="1" hangingPunct="1"/>
            <a:r>
              <a:rPr lang="tr-TR" dirty="0" smtClean="0"/>
              <a:t>Gerçekten kişiselleştirilmiş bir eğitim </a:t>
            </a:r>
          </a:p>
          <a:p>
            <a:pPr lvl="1" eaLnBrk="1" hangingPunct="1"/>
            <a:r>
              <a:rPr lang="tr-TR" dirty="0" smtClean="0"/>
              <a:t>yetişen dehaları keşfedebilir, </a:t>
            </a:r>
          </a:p>
          <a:p>
            <a:pPr lvl="1" eaLnBrk="1" hangingPunct="1"/>
            <a:r>
              <a:rPr lang="tr-TR" dirty="0" smtClean="0"/>
              <a:t>yeteneklerinin tamamını tanımlayabilir</a:t>
            </a:r>
          </a:p>
          <a:p>
            <a:pPr lvl="1" eaLnBrk="1" hangingPunct="1"/>
            <a:r>
              <a:rPr lang="tr-TR" dirty="0" smtClean="0"/>
              <a:t>geliştirmesine yardımcı olabilir. 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Kişiselleştirilmiş eğitimde, öğrenci ya da öğretmen bireysel olarak kendisi için en iyi olan programla çalışabildiğini fark etmiştir.</a:t>
            </a:r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65416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Problemler günlük hayatınızdaki kişilerden seçilince daha mı kolay çözüyorsunuz?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40</a:t>
            </a:fld>
            <a:endParaRPr lang="tr-TR" dirty="0"/>
          </a:p>
        </p:txBody>
      </p:sp>
      <p:graphicFrame>
        <p:nvGraphicFramePr>
          <p:cNvPr id="8" name="Group 110"/>
          <p:cNvGraphicFramePr>
            <a:graphicFrameLocks/>
          </p:cNvGraphicFramePr>
          <p:nvPr/>
        </p:nvGraphicFramePr>
        <p:xfrm>
          <a:off x="1042988" y="2606675"/>
          <a:ext cx="7526337" cy="2551113"/>
        </p:xfrm>
        <a:graphic>
          <a:graphicData uri="http://schemas.openxmlformats.org/drawingml/2006/table">
            <a:tbl>
              <a:tblPr/>
              <a:tblGrid>
                <a:gridCol w="1656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2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7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7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</a:t>
                      </a:r>
                      <a:r>
                        <a:rPr kumimoji="0" lang="tr-TR" sz="2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kans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Evet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85.7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Kısmen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8.6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Hayır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5.7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SONUÇLAR VE TARTIŞMA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41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Başarı açısından anlamlı bir fark yoktur.</a:t>
            </a:r>
          </a:p>
          <a:p>
            <a:r>
              <a:rPr lang="tr-TR" sz="2800" dirty="0" smtClean="0"/>
              <a:t>Cinsiyete göre anlamlı fark bulunmamıştır.</a:t>
            </a:r>
          </a:p>
          <a:p>
            <a:r>
              <a:rPr lang="tr-TR" sz="2800" dirty="0" smtClean="0"/>
              <a:t>Öğrenci görüşleri olumludur.</a:t>
            </a:r>
          </a:p>
          <a:p>
            <a:r>
              <a:rPr lang="tr-TR" sz="2800" dirty="0" smtClean="0"/>
              <a:t>Kişiselleştirilmiş sözel matematik problemlerini kolay bulmuşlardır ve sevmişlerdir.</a:t>
            </a:r>
          </a:p>
          <a:p>
            <a:r>
              <a:rPr lang="tr-TR" sz="2800" dirty="0" smtClean="0"/>
              <a:t>Birçoğu kişiselleştirmenin soruyu çözmede kendisine yardımcı olduğunu düşünmüştür.</a:t>
            </a:r>
          </a:p>
          <a:p>
            <a:pPr marL="609600" indent="-609600"/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ÖNERİLER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42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 dirty="0" smtClean="0"/>
              <a:t>Öğrencilerin ilgi ve dikkatlerini çekmede yararlanabilir.</a:t>
            </a:r>
          </a:p>
          <a:p>
            <a:pPr>
              <a:lnSpc>
                <a:spcPct val="80000"/>
              </a:lnSpc>
            </a:pPr>
            <a:r>
              <a:rPr lang="tr-TR" sz="2800" dirty="0" smtClean="0">
                <a:solidFill>
                  <a:srgbClr val="003399"/>
                </a:solidFill>
              </a:rPr>
              <a:t>Öğretmenler, sözel problemleri hem elektronik, hem de basılı ortam için kolayca kişiselleştirebilirler. </a:t>
            </a:r>
          </a:p>
          <a:p>
            <a:pPr>
              <a:lnSpc>
                <a:spcPct val="80000"/>
              </a:lnSpc>
            </a:pPr>
            <a:r>
              <a:rPr lang="tr-TR" sz="2800" dirty="0" smtClean="0"/>
              <a:t>Matematik eğitimine yönelik bilgisayar yazılımı ve materyal geliştiren kişi, kurum ve firmaların sözel problemleri kişiselleştirme yazılımları geliştirmeleri kullanımı yaygınlaştırabilir.</a:t>
            </a:r>
          </a:p>
          <a:p>
            <a:pPr>
              <a:lnSpc>
                <a:spcPct val="80000"/>
              </a:lnSpc>
            </a:pPr>
            <a:endParaRPr lang="tr-TR" sz="28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C3300"/>
                </a:solidFill>
                <a:latin typeface="Tahoma" pitchFamily="34" charset="0"/>
              </a:rPr>
              <a:t>ÖNERİLER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43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 dirty="0" smtClean="0"/>
              <a:t>Sözel matematik problemlerinde öğrenci başarısını etkileyen değişkenlerin test edilmesi gereklidir.</a:t>
            </a:r>
          </a:p>
          <a:p>
            <a:pPr>
              <a:lnSpc>
                <a:spcPct val="90000"/>
              </a:lnSpc>
            </a:pPr>
            <a:r>
              <a:rPr lang="tr-TR" sz="2800" dirty="0" smtClean="0">
                <a:solidFill>
                  <a:srgbClr val="003399"/>
                </a:solidFill>
              </a:rPr>
              <a:t>Kişiselleştirmenin öğrenci motivasyonunu artırıp artırmadığı, sözel problemlere yönelik öğrenci tutumlarını olumlu hale getirdiği test edilmelidir.</a:t>
            </a:r>
          </a:p>
          <a:p>
            <a:pPr>
              <a:lnSpc>
                <a:spcPct val="90000"/>
              </a:lnSpc>
            </a:pPr>
            <a:r>
              <a:rPr lang="tr-TR" sz="2800" dirty="0" smtClean="0"/>
              <a:t>Kişiselleştirmenin diğer matematik konularında ve matematik dışındaki alanlarda da etkisine bakılması gerekmektedir.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371740"/>
          </a:xfrm>
        </p:spPr>
        <p:txBody>
          <a:bodyPr>
            <a:noAutofit/>
          </a:bodyPr>
          <a:lstStyle/>
          <a:p>
            <a:endParaRPr lang="tr-TR" sz="2800" dirty="0" smtClean="0">
              <a:solidFill>
                <a:schemeClr val="tx1"/>
              </a:solidFill>
            </a:endParaRPr>
          </a:p>
          <a:p>
            <a:r>
              <a:rPr lang="tr-TR" sz="2800" dirty="0" err="1" smtClean="0">
                <a:solidFill>
                  <a:schemeClr val="tx1"/>
                </a:solidFill>
              </a:rPr>
              <a:t>Doç.Dr</a:t>
            </a:r>
            <a:r>
              <a:rPr lang="tr-TR" sz="2800" dirty="0" smtClean="0">
                <a:solidFill>
                  <a:schemeClr val="tx1"/>
                </a:solidFill>
              </a:rPr>
              <a:t>. Özlem Çakır</a:t>
            </a:r>
          </a:p>
          <a:p>
            <a:r>
              <a:rPr lang="tr-TR" sz="2800" dirty="0" err="1" smtClean="0">
                <a:solidFill>
                  <a:schemeClr val="tx1"/>
                </a:solidFill>
                <a:ea typeface="+mj-ea"/>
              </a:rPr>
              <a:t>ocakir</a:t>
            </a:r>
            <a:r>
              <a:rPr lang="tr-TR" sz="2800" dirty="0" smtClean="0">
                <a:solidFill>
                  <a:schemeClr val="tx1"/>
                </a:solidFill>
                <a:ea typeface="+mj-ea"/>
              </a:rPr>
              <a:t>@</a:t>
            </a:r>
            <a:r>
              <a:rPr lang="tr-TR" sz="2800" dirty="0" err="1" smtClean="0">
                <a:solidFill>
                  <a:schemeClr val="tx1"/>
                </a:solidFill>
                <a:ea typeface="+mj-ea"/>
              </a:rPr>
              <a:t>ankara</a:t>
            </a:r>
            <a:r>
              <a:rPr lang="tr-TR" sz="2800" dirty="0" smtClean="0">
                <a:solidFill>
                  <a:schemeClr val="tx1"/>
                </a:solidFill>
                <a:ea typeface="+mj-ea"/>
              </a:rPr>
              <a:t>.edu.tr</a:t>
            </a: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07B4-5C68-48AC-A676-E2ED3F59C8A3}" type="slidenum">
              <a:rPr lang="tr-TR" smtClean="0"/>
              <a:pPr>
                <a:defRPr/>
              </a:pPr>
              <a:t>44</a:t>
            </a:fld>
            <a:endParaRPr lang="tr-TR" dirty="0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TEŞEKKÜR EDERİM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5</a:t>
            </a:fld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KİŞİSELLEŞTİRME NEDİR?</a:t>
            </a:r>
            <a:endParaRPr lang="tr-TR" dirty="0"/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500034" y="1428736"/>
            <a:ext cx="5472113" cy="484663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Gerçek dünyadaki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araba, 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ev, 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oyuncak, 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yiyecek gibi nesneleri; 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yer, 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zaman, 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yaş, 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renk, 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favori takım gibi fenomenlerini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gibi aktörlerini de katmayı gerektirir.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5429256" y="1714488"/>
            <a:ext cx="3043237" cy="38195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21208" lvl="1" indent="-228600" fontAlgn="auto"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Wingdings 2"/>
              <a:buChar char=""/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arkadaş, </a:t>
            </a:r>
          </a:p>
          <a:p>
            <a:pPr marL="521208" lvl="1" indent="-228600" fontAlgn="auto"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Wingdings 2"/>
              <a:buChar char=""/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hayvan, </a:t>
            </a:r>
          </a:p>
          <a:p>
            <a:pPr marL="521208" lvl="1" indent="-228600" fontAlgn="auto"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Wingdings 2"/>
              <a:buChar char=""/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ebeveyn, </a:t>
            </a:r>
          </a:p>
          <a:p>
            <a:pPr marL="521208" lvl="1" indent="-228600" fontAlgn="auto"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Wingdings 2"/>
              <a:buChar char=""/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kardeş, </a:t>
            </a:r>
          </a:p>
          <a:p>
            <a:pPr marL="521208" lvl="1" indent="-228600" fontAlgn="auto"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Wingdings 2"/>
              <a:buChar char=""/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öğretmen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defRPr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KİŞİSELLEŞTİRİLMİŞ EĞİTİM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6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Öğrencilerin arkadaşları, tanıdık mekanlar, tuttuğu takım gibi değişkenlerin eğitimde kullanılması bir tür kişiselleştirmedir. </a:t>
            </a:r>
          </a:p>
          <a:p>
            <a:endParaRPr lang="tr-TR" dirty="0" smtClean="0"/>
          </a:p>
          <a:p>
            <a:r>
              <a:rPr lang="tr-TR" dirty="0" smtClean="0"/>
              <a:t>Öğrencilere tanıdık gelen insanları ve öğrencilerin geçmiş deneyimleri ile ilgili hikayeler, yeni bilgiler ve var olanlar arasında bir köprü kurabilmektedir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KİŞİSELLEŞTİRİLMİŞ ÖĞRETİM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7</a:t>
            </a:fld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Kültürel bileşenler </a:t>
            </a:r>
          </a:p>
          <a:p>
            <a:pPr lvl="1"/>
            <a:r>
              <a:rPr lang="tr-TR" dirty="0" smtClean="0"/>
              <a:t>danışman ve kolaylaştırıcı olarak öğretmen rolü, </a:t>
            </a:r>
          </a:p>
          <a:p>
            <a:pPr lvl="1"/>
            <a:r>
              <a:rPr lang="tr-TR" dirty="0" smtClean="0"/>
              <a:t>öğrencinin öğrenme karakteristikleri </a:t>
            </a:r>
          </a:p>
          <a:p>
            <a:pPr lvl="1"/>
            <a:r>
              <a:rPr lang="tr-TR" dirty="0" smtClean="0"/>
              <a:t>okul kültürü </a:t>
            </a:r>
          </a:p>
          <a:p>
            <a:endParaRPr lang="tr-TR" dirty="0" smtClean="0"/>
          </a:p>
          <a:p>
            <a:r>
              <a:rPr lang="tr-TR" dirty="0" smtClean="0"/>
              <a:t>İçerik bileşenleri </a:t>
            </a:r>
          </a:p>
          <a:p>
            <a:pPr lvl="1"/>
            <a:r>
              <a:rPr lang="tr-TR" dirty="0" smtClean="0"/>
              <a:t>etkileşimli öğrenme ortamı, </a:t>
            </a:r>
          </a:p>
          <a:p>
            <a:pPr lvl="1"/>
            <a:r>
              <a:rPr lang="tr-TR" dirty="0" smtClean="0"/>
              <a:t>esnek uygulama takvimi </a:t>
            </a:r>
          </a:p>
          <a:p>
            <a:pPr lvl="1"/>
            <a:r>
              <a:rPr lang="tr-TR" dirty="0" smtClean="0"/>
              <a:t>gerçeksi (otantik) değerlendirme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8</a:t>
            </a:fld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1462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smtClean="0"/>
              <a:t>DİĞER ÖĞRENME ORTAMLARINDA KİŞİSELLEŞTİRME</a:t>
            </a:r>
            <a:endParaRPr lang="tr-TR" dirty="0"/>
          </a:p>
        </p:txBody>
      </p:sp>
      <p:sp>
        <p:nvSpPr>
          <p:cNvPr id="7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2708920"/>
            <a:ext cx="7772400" cy="3310880"/>
          </a:xfrm>
        </p:spPr>
        <p:txBody>
          <a:bodyPr/>
          <a:lstStyle/>
          <a:p>
            <a:r>
              <a:rPr lang="tr-TR" dirty="0" smtClean="0"/>
              <a:t>Uzaktan Eğitim Programları</a:t>
            </a:r>
          </a:p>
          <a:p>
            <a:r>
              <a:rPr lang="tr-TR" dirty="0" smtClean="0"/>
              <a:t>İşbirlikli öğrenme ortamları</a:t>
            </a:r>
          </a:p>
          <a:p>
            <a:r>
              <a:rPr lang="tr-TR" dirty="0" smtClean="0"/>
              <a:t>Web 2.0 araçları</a:t>
            </a:r>
          </a:p>
          <a:p>
            <a:r>
              <a:rPr lang="tr-TR" dirty="0" err="1" smtClean="0"/>
              <a:t>Facebook</a:t>
            </a:r>
            <a:endParaRPr lang="tr-TR" dirty="0" smtClean="0"/>
          </a:p>
          <a:p>
            <a:r>
              <a:rPr lang="tr-TR" dirty="0" err="1" smtClean="0"/>
              <a:t>Bloglar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tr-TR" smtClean="0"/>
              <a:t>Ankara Üniversitesi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92637-2486-4226-9BA6-59008FFBCA6F}" type="slidenum">
              <a:rPr lang="tr-TR" smtClean="0"/>
              <a:pPr>
                <a:defRPr/>
              </a:pPr>
              <a:t>9</a:t>
            </a:fld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78080" cy="128215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dirty="0" smtClean="0"/>
              <a:t>KİŞİSELLEŞTİRME TÜRLERİ</a:t>
            </a:r>
            <a:endParaRPr lang="tr-TR" dirty="0"/>
          </a:p>
        </p:txBody>
      </p:sp>
      <p:grpSp>
        <p:nvGrpSpPr>
          <p:cNvPr id="14" name="13 Grup"/>
          <p:cNvGrpSpPr/>
          <p:nvPr/>
        </p:nvGrpSpPr>
        <p:grpSpPr>
          <a:xfrm>
            <a:off x="500034" y="3286124"/>
            <a:ext cx="1928826" cy="1285884"/>
            <a:chOff x="500034" y="3286124"/>
            <a:chExt cx="1928826" cy="1285884"/>
          </a:xfrm>
        </p:grpSpPr>
        <p:sp>
          <p:nvSpPr>
            <p:cNvPr id="10" name="9 Yuvarlatılmış Dikdörtgen"/>
            <p:cNvSpPr/>
            <p:nvPr/>
          </p:nvSpPr>
          <p:spPr>
            <a:xfrm>
              <a:off x="500034" y="3286124"/>
              <a:ext cx="1928826" cy="12858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8 Metin kutusu"/>
            <p:cNvSpPr txBox="1"/>
            <p:nvPr/>
          </p:nvSpPr>
          <p:spPr>
            <a:xfrm>
              <a:off x="642910" y="3639925"/>
              <a:ext cx="17859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Grupsal Kişiselleştirme</a:t>
              </a:r>
              <a:endParaRPr lang="tr-TR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14 Grup"/>
          <p:cNvGrpSpPr/>
          <p:nvPr/>
        </p:nvGrpSpPr>
        <p:grpSpPr>
          <a:xfrm>
            <a:off x="2714612" y="3286124"/>
            <a:ext cx="1928826" cy="1285884"/>
            <a:chOff x="500034" y="3286124"/>
            <a:chExt cx="1928826" cy="1285884"/>
          </a:xfrm>
        </p:grpSpPr>
        <p:sp>
          <p:nvSpPr>
            <p:cNvPr id="16" name="15 Yuvarlatılmış Dikdörtgen"/>
            <p:cNvSpPr/>
            <p:nvPr/>
          </p:nvSpPr>
          <p:spPr>
            <a:xfrm>
              <a:off x="500034" y="3286124"/>
              <a:ext cx="1928826" cy="12858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16 Metin kutusu"/>
            <p:cNvSpPr txBox="1"/>
            <p:nvPr/>
          </p:nvSpPr>
          <p:spPr>
            <a:xfrm>
              <a:off x="642910" y="3639925"/>
              <a:ext cx="17859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Bireysel</a:t>
              </a:r>
            </a:p>
            <a:p>
              <a:pPr algn="ctr"/>
              <a:r>
                <a:rPr lang="tr-TR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Kişiselleştirme</a:t>
              </a:r>
              <a:endParaRPr lang="tr-TR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9" name="18 Yuvarlatılmış Dikdörtgen"/>
          <p:cNvSpPr/>
          <p:nvPr/>
        </p:nvSpPr>
        <p:spPr>
          <a:xfrm>
            <a:off x="7143768" y="3286124"/>
            <a:ext cx="1928826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19 Metin kutusu"/>
          <p:cNvSpPr txBox="1"/>
          <p:nvPr/>
        </p:nvSpPr>
        <p:spPr>
          <a:xfrm>
            <a:off x="7215206" y="3429000"/>
            <a:ext cx="1785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Bilgisayar Tabanlı</a:t>
            </a:r>
          </a:p>
          <a:p>
            <a:pPr algn="ctr"/>
            <a:r>
              <a:rPr lang="tr-TR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Kişiselleştirme</a:t>
            </a:r>
            <a:endParaRPr lang="tr-TR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20 Grup"/>
          <p:cNvGrpSpPr/>
          <p:nvPr/>
        </p:nvGrpSpPr>
        <p:grpSpPr>
          <a:xfrm>
            <a:off x="5000628" y="3286124"/>
            <a:ext cx="1928826" cy="1285884"/>
            <a:chOff x="500034" y="3286124"/>
            <a:chExt cx="1928826" cy="1285884"/>
          </a:xfrm>
        </p:grpSpPr>
        <p:sp>
          <p:nvSpPr>
            <p:cNvPr id="22" name="21 Yuvarlatılmış Dikdörtgen"/>
            <p:cNvSpPr/>
            <p:nvPr/>
          </p:nvSpPr>
          <p:spPr>
            <a:xfrm>
              <a:off x="500034" y="3286124"/>
              <a:ext cx="1928826" cy="12858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22 Metin kutusu"/>
            <p:cNvSpPr txBox="1"/>
            <p:nvPr/>
          </p:nvSpPr>
          <p:spPr>
            <a:xfrm>
              <a:off x="642910" y="3429001"/>
              <a:ext cx="178595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Kağıt</a:t>
              </a:r>
            </a:p>
            <a:p>
              <a:pPr algn="ctr"/>
              <a:r>
                <a:rPr lang="tr-TR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Tabanlı</a:t>
              </a:r>
            </a:p>
            <a:p>
              <a:pPr algn="ctr"/>
              <a:r>
                <a:rPr lang="tr-TR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Kişiselleştirme</a:t>
              </a:r>
              <a:endParaRPr lang="tr-TR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24 Grup"/>
          <p:cNvGrpSpPr/>
          <p:nvPr/>
        </p:nvGrpSpPr>
        <p:grpSpPr>
          <a:xfrm>
            <a:off x="3643306" y="1643050"/>
            <a:ext cx="1928826" cy="1285884"/>
            <a:chOff x="500034" y="3286124"/>
            <a:chExt cx="1928826" cy="1285884"/>
          </a:xfrm>
        </p:grpSpPr>
        <p:sp>
          <p:nvSpPr>
            <p:cNvPr id="26" name="25 Yuvarlatılmış Dikdörtgen"/>
            <p:cNvSpPr/>
            <p:nvPr/>
          </p:nvSpPr>
          <p:spPr>
            <a:xfrm>
              <a:off x="500034" y="3286124"/>
              <a:ext cx="1928826" cy="12858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26 Metin kutusu"/>
            <p:cNvSpPr txBox="1"/>
            <p:nvPr/>
          </p:nvSpPr>
          <p:spPr>
            <a:xfrm>
              <a:off x="642910" y="3639925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Kişiselleştirme</a:t>
              </a:r>
              <a:endParaRPr lang="tr-TR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28" name="27 Düz Bağlayıcı"/>
          <p:cNvCxnSpPr>
            <a:stCxn id="26" idx="1"/>
          </p:cNvCxnSpPr>
          <p:nvPr/>
        </p:nvCxnSpPr>
        <p:spPr>
          <a:xfrm rot="10800000">
            <a:off x="2500298" y="2285992"/>
            <a:ext cx="1143008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29 Düz Bağlayıcı"/>
          <p:cNvCxnSpPr/>
          <p:nvPr/>
        </p:nvCxnSpPr>
        <p:spPr>
          <a:xfrm rot="5400000">
            <a:off x="2286778" y="2499512"/>
            <a:ext cx="428628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33 Düz Bağlayıcı"/>
          <p:cNvCxnSpPr/>
          <p:nvPr/>
        </p:nvCxnSpPr>
        <p:spPr>
          <a:xfrm rot="10800000">
            <a:off x="1571604" y="2714620"/>
            <a:ext cx="92869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40 Düz Bağlayıcı"/>
          <p:cNvCxnSpPr/>
          <p:nvPr/>
        </p:nvCxnSpPr>
        <p:spPr>
          <a:xfrm>
            <a:off x="2500298" y="2714620"/>
            <a:ext cx="5715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44 Düz Ok Bağlayıcısı"/>
          <p:cNvCxnSpPr/>
          <p:nvPr/>
        </p:nvCxnSpPr>
        <p:spPr>
          <a:xfrm rot="5400000">
            <a:off x="1357290" y="292893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48 Düz Ok Bağlayıcısı"/>
          <p:cNvCxnSpPr/>
          <p:nvPr/>
        </p:nvCxnSpPr>
        <p:spPr>
          <a:xfrm rot="5400000">
            <a:off x="2858282" y="292814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50 Düz Bağlayıcı"/>
          <p:cNvCxnSpPr/>
          <p:nvPr/>
        </p:nvCxnSpPr>
        <p:spPr>
          <a:xfrm rot="10800000">
            <a:off x="5572132" y="2285992"/>
            <a:ext cx="1500198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52 Düz Bağlayıcı"/>
          <p:cNvCxnSpPr/>
          <p:nvPr/>
        </p:nvCxnSpPr>
        <p:spPr>
          <a:xfrm rot="5400000">
            <a:off x="6858810" y="2499512"/>
            <a:ext cx="428628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4" name="53 Düz Bağlayıcı"/>
          <p:cNvCxnSpPr/>
          <p:nvPr/>
        </p:nvCxnSpPr>
        <p:spPr>
          <a:xfrm rot="10800000">
            <a:off x="6215074" y="2714620"/>
            <a:ext cx="92869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54 Düz Bağlayıcı"/>
          <p:cNvCxnSpPr/>
          <p:nvPr/>
        </p:nvCxnSpPr>
        <p:spPr>
          <a:xfrm>
            <a:off x="7143768" y="2714620"/>
            <a:ext cx="5715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6" name="55 Düz Ok Bağlayıcısı"/>
          <p:cNvCxnSpPr/>
          <p:nvPr/>
        </p:nvCxnSpPr>
        <p:spPr>
          <a:xfrm rot="5400000">
            <a:off x="6000760" y="292893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56 Düz Ok Bağlayıcısı"/>
          <p:cNvCxnSpPr/>
          <p:nvPr/>
        </p:nvCxnSpPr>
        <p:spPr>
          <a:xfrm rot="5400000">
            <a:off x="7501752" y="292814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Özel 4">
      <a:dk1>
        <a:sysClr val="windowText" lastClr="000000"/>
      </a:dk1>
      <a:lt1>
        <a:srgbClr val="FFFFCC"/>
      </a:lt1>
      <a:dk2>
        <a:srgbClr val="676A55"/>
      </a:dk2>
      <a:lt2>
        <a:srgbClr val="EAEBDE"/>
      </a:lt2>
      <a:accent1>
        <a:srgbClr val="BB2727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1464</TotalTime>
  <Words>1274</Words>
  <Application>Microsoft Office PowerPoint</Application>
  <PresentationFormat>Ekran Gösterisi (4:3)</PresentationFormat>
  <Paragraphs>505</Paragraphs>
  <Slides>44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44</vt:i4>
      </vt:variant>
    </vt:vector>
  </HeadingPairs>
  <TitlesOfParts>
    <vt:vector size="53" baseType="lpstr">
      <vt:lpstr>Arial</vt:lpstr>
      <vt:lpstr>Calibri</vt:lpstr>
      <vt:lpstr>Franklin Gothic Book</vt:lpstr>
      <vt:lpstr>Perpetua</vt:lpstr>
      <vt:lpstr>Tahoma</vt:lpstr>
      <vt:lpstr>Times New Roman</vt:lpstr>
      <vt:lpstr>Wingdings</vt:lpstr>
      <vt:lpstr>Wingdings 2</vt:lpstr>
      <vt:lpstr>Hisse Senedi</vt:lpstr>
      <vt:lpstr>KİŞİSELLEŞTİRİLMİŞ ÖĞRETİM</vt:lpstr>
      <vt:lpstr>PowerPoint Sunusu</vt:lpstr>
      <vt:lpstr>OKULDAN ATILAN ÜNLÜLER</vt:lpstr>
      <vt:lpstr>KİŞİSELLEŞTİRİLMİŞ EĞİTİM</vt:lpstr>
      <vt:lpstr>KİŞİSELLEŞTİRME NEDİR?</vt:lpstr>
      <vt:lpstr>KİŞİSELLEŞTİRİLMİŞ EĞİTİM</vt:lpstr>
      <vt:lpstr>KİŞİSELLEŞTİRİLMİŞ ÖĞRETİM</vt:lpstr>
      <vt:lpstr>DİĞER ÖĞRENME ORTAMLARINDA KİŞİSELLEŞTİRME</vt:lpstr>
      <vt:lpstr>KİŞİSELLEŞTİRME TÜRLERİ</vt:lpstr>
      <vt:lpstr>UYGUN OLAN YAPILAR</vt:lpstr>
      <vt:lpstr>KİŞİSELLEŞTİRME ETKİLERİ</vt:lpstr>
      <vt:lpstr>KİŞİSELLEŞTİRMENİN SINIRLILIKLARI</vt:lpstr>
      <vt:lpstr>WEB TABANLI KİŞİSELLEŞTİRİLMİŞ ÖĞRENME PROGRAMI</vt:lpstr>
      <vt:lpstr>WEB-TABANLI KİŞİSELLEŞTİRİLMİŞ ÖĞRENME PROGRAMI</vt:lpstr>
      <vt:lpstr>WEB SİTESİNDEKİ KULLANICILAR</vt:lpstr>
      <vt:lpstr>OLUŞTURULAN YAPI</vt:lpstr>
      <vt:lpstr>ASLI’NIN SORUSU</vt:lpstr>
      <vt:lpstr>KULLANILAN KİŞİSEL VERİLER</vt:lpstr>
      <vt:lpstr>BİLGİSAYARDAKİ SORU GİRİŞİ</vt:lpstr>
      <vt:lpstr>ASLI’NIN ÇÖZÜMÜ</vt:lpstr>
      <vt:lpstr>BİLGİSAYARDAKİ ÇÖZÜM</vt:lpstr>
      <vt:lpstr>BİLGİSAYAR VE SINIF ORTAMINDA KİŞİSELLEŞTİRİLMİŞ SÖZEL MATEMATİK PROBLEMLERİNİN ÖĞRENCİ BAŞARISINA ETKİSİ</vt:lpstr>
      <vt:lpstr>PROBLEM</vt:lpstr>
      <vt:lpstr>AMAÇ</vt:lpstr>
      <vt:lpstr>ARAŞTIRMA MODELİ</vt:lpstr>
      <vt:lpstr>MATEMATİĞE YÖNELİK TUTUM ÖLÇEĞİ ANOVA SONUÇLARI</vt:lpstr>
      <vt:lpstr>BİLGİSAYARA YÖNELİK TUTUM ÖLÇEĞİ ANOVA SONUÇLARI</vt:lpstr>
      <vt:lpstr>BULGULAR-4 GRUP</vt:lpstr>
      <vt:lpstr>BULGULAR-KİŞİSELLEŞTİRME</vt:lpstr>
      <vt:lpstr>SONUÇLAR</vt:lpstr>
      <vt:lpstr>Matematik Öğretiminde Kişiselleştirmenin Öğrenci Başarısı ve Cinsiyete Göre Etkisi</vt:lpstr>
      <vt:lpstr>AMAÇ</vt:lpstr>
      <vt:lpstr>ARAŞTIRMA YÖNTEMİ</vt:lpstr>
      <vt:lpstr>VERİ TOPLAMA ARAÇLARI</vt:lpstr>
      <vt:lpstr>Başarı Puanlarının Kişiselleştirilmiş ve Kişiselleştirilmemiş Sorulara Göre t-testi Sonuçları </vt:lpstr>
      <vt:lpstr>Kişiselleştirilmiş Sorularda Başarı Puanlarının Cinsiyete Göre t-Testi Sonuçları</vt:lpstr>
      <vt:lpstr>Matematik problemlerinden hoşlanıyor musunuz?</vt:lpstr>
      <vt:lpstr>Matematik problemlerini çözmek sizin için kolay mı?</vt:lpstr>
      <vt:lpstr> Kişisel bilgilerinizin olduğu matematik problemlerini sevdiniz mi?</vt:lpstr>
      <vt:lpstr>Problemler günlük hayatınızdaki kişilerden seçilince daha mı kolay çözüyorsunuz?</vt:lpstr>
      <vt:lpstr>SONUÇLAR VE TARTIŞMA</vt:lpstr>
      <vt:lpstr>ÖNERİLER</vt:lpstr>
      <vt:lpstr>ÖNERİLER</vt:lpstr>
      <vt:lpstr>TEŞEKKÜR EDERİM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Ozlem-Cakir</dc:creator>
  <cp:lastModifiedBy>ÖZLEM_ÇAKIR</cp:lastModifiedBy>
  <cp:revision>165</cp:revision>
  <dcterms:modified xsi:type="dcterms:W3CDTF">2018-02-18T16:42:27Z</dcterms:modified>
</cp:coreProperties>
</file>