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6"/>
  </p:notesMasterIdLst>
  <p:sldIdLst>
    <p:sldId id="256" r:id="rId3"/>
    <p:sldId id="257" r:id="rId4"/>
    <p:sldId id="264" r:id="rId5"/>
    <p:sldId id="258" r:id="rId6"/>
    <p:sldId id="265" r:id="rId7"/>
    <p:sldId id="266" r:id="rId8"/>
    <p:sldId id="259" r:id="rId9"/>
    <p:sldId id="267" r:id="rId10"/>
    <p:sldId id="260" r:id="rId11"/>
    <p:sldId id="261" r:id="rId12"/>
    <p:sldId id="268" r:id="rId13"/>
    <p:sldId id="262" r:id="rId14"/>
    <p:sldId id="263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B70EF8-E53F-4E72-A41E-B82B1062D5AC}" type="datetimeFigureOut">
              <a:rPr lang="tr-TR" smtClean="0"/>
              <a:t>19.03.2019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827072-FE1D-4E9D-8F0F-C7F61A238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5900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E1D43D7-0F3D-4215-95BD-18725068D7B2}" type="slidenum">
              <a:rPr kumimoji="0" lang="tr-TR" alt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tr-TR" altLang="tr-T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06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3540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CFCFF9-F828-4A8D-8FF8-8E5C4DD26D3D}" type="slidenum">
              <a:rPr kumimoji="0" lang="tr-TR" alt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tr-TR" altLang="tr-T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86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8501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C3C2B-4EE3-4FD7-821B-A5511B3E6B81}" type="datetimeFigureOut">
              <a:rPr lang="tr-TR" smtClean="0"/>
              <a:t>19.03.2019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3E903-A808-4F84-BCB7-B834575D66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8949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C3C2B-4EE3-4FD7-821B-A5511B3E6B81}" type="datetimeFigureOut">
              <a:rPr lang="tr-TR" smtClean="0"/>
              <a:t>19.03.2019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3E903-A808-4F84-BCB7-B834575D66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1485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C3C2B-4EE3-4FD7-821B-A5511B3E6B81}" type="datetimeFigureOut">
              <a:rPr lang="tr-TR" smtClean="0"/>
              <a:t>19.03.2019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3E903-A808-4F84-BCB7-B834575D66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08035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914400" y="1981200"/>
            <a:ext cx="1036320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76803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242DB-7375-4AB7-A29B-EFC0D8E1D3F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98561284"/>
      </p:ext>
    </p:extLst>
  </p:cSld>
  <p:clrMapOvr>
    <a:masterClrMapping/>
  </p:clrMapOvr>
  <p:transition spd="med">
    <p:dissolve/>
    <p:sndAc>
      <p:stSnd>
        <p:snd r:embed="rId1" name="camera.wav"/>
      </p:stSnd>
    </p:sndAc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4788FE-273F-440E-AFA1-C6D9314A82F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9472607"/>
      </p:ext>
    </p:extLst>
  </p:cSld>
  <p:clrMapOvr>
    <a:masterClrMapping/>
  </p:clrMapOvr>
  <p:transition spd="med">
    <p:dissolve/>
    <p:sndAc>
      <p:stSnd>
        <p:snd r:embed="rId1" name="camera.wav"/>
      </p:stSnd>
    </p:sndAc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12971E-428A-443B-A803-57D0A5CBABC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79664901"/>
      </p:ext>
    </p:extLst>
  </p:cSld>
  <p:clrMapOvr>
    <a:masterClrMapping/>
  </p:clrMapOvr>
  <p:transition spd="med">
    <p:dissolve/>
    <p:sndAc>
      <p:stSnd>
        <p:snd r:embed="rId1" name="camera.wav"/>
      </p:stSnd>
    </p:sndAc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02168" y="1676401"/>
            <a:ext cx="5592233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1" y="1676401"/>
            <a:ext cx="5592233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92D01-0AF3-4E79-BB49-8B39B574FD7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04914920"/>
      </p:ext>
    </p:extLst>
  </p:cSld>
  <p:clrMapOvr>
    <a:masterClrMapping/>
  </p:clrMapOvr>
  <p:transition spd="med">
    <p:dissolve/>
    <p:sndAc>
      <p:stSnd>
        <p:snd r:embed="rId1" name="camera.wav"/>
      </p:stSnd>
    </p:sndAc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E86B66-46D7-4F28-B7D3-54262BC0395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37444030"/>
      </p:ext>
    </p:extLst>
  </p:cSld>
  <p:clrMapOvr>
    <a:masterClrMapping/>
  </p:clrMapOvr>
  <p:transition spd="med">
    <p:dissolve/>
    <p:sndAc>
      <p:stSnd>
        <p:snd r:embed="rId1" name="camera.wav"/>
      </p:stSnd>
    </p:sndAc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0D2412-C1BF-45AD-9937-F5ABD11C316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00317707"/>
      </p:ext>
    </p:extLst>
  </p:cSld>
  <p:clrMapOvr>
    <a:masterClrMapping/>
  </p:clrMapOvr>
  <p:transition spd="med">
    <p:dissolve/>
    <p:sndAc>
      <p:stSnd>
        <p:snd r:embed="rId1" name="camera.wav"/>
      </p:stSnd>
    </p:sndAc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BD0FCD-BE55-4391-AD82-1FA3228FF7B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59693660"/>
      </p:ext>
    </p:extLst>
  </p:cSld>
  <p:clrMapOvr>
    <a:masterClrMapping/>
  </p:clrMapOvr>
  <p:transition spd="med">
    <p:dissolve/>
    <p:sndAc>
      <p:stSnd>
        <p:snd r:embed="rId1" name="camera.wav"/>
      </p:stSnd>
    </p:sndAc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CE2841-F2A2-4724-BFF3-0D71844B4A4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60159749"/>
      </p:ext>
    </p:extLst>
  </p:cSld>
  <p:clrMapOvr>
    <a:masterClrMapping/>
  </p:clrMapOvr>
  <p:transition spd="med">
    <p:dissolve/>
    <p:sndAc>
      <p:stSnd>
        <p:snd r:embed="rId1" name="camera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C3C2B-4EE3-4FD7-821B-A5511B3E6B81}" type="datetimeFigureOut">
              <a:rPr lang="tr-TR" smtClean="0"/>
              <a:t>19.03.2019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3E903-A808-4F84-BCB7-B834575D66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43486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7A56BE-29A4-4FD1-AAA5-17A85065BAD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65177617"/>
      </p:ext>
    </p:extLst>
  </p:cSld>
  <p:clrMapOvr>
    <a:masterClrMapping/>
  </p:clrMapOvr>
  <p:transition spd="med">
    <p:dissolve/>
    <p:sndAc>
      <p:stSnd>
        <p:snd r:embed="rId1" name="camera.wav"/>
      </p:stSnd>
    </p:sndAc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05D18C-1492-4BD4-9C72-22EA8C13BC9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87375107"/>
      </p:ext>
    </p:extLst>
  </p:cSld>
  <p:clrMapOvr>
    <a:masterClrMapping/>
  </p:clrMapOvr>
  <p:transition spd="med">
    <p:dissolve/>
    <p:sndAc>
      <p:stSnd>
        <p:snd r:embed="rId1" name="camera.wav"/>
      </p:stSnd>
    </p:sndAc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942918" y="228601"/>
            <a:ext cx="2846916" cy="587057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02167" y="228601"/>
            <a:ext cx="8337551" cy="58705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5CA9F9-FE2D-4FE4-84F3-5B64B4A3907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31024621"/>
      </p:ext>
    </p:extLst>
  </p:cSld>
  <p:clrMapOvr>
    <a:masterClrMapping/>
  </p:clrMapOvr>
  <p:transition spd="med">
    <p:dissolve/>
    <p:sndAc>
      <p:stSnd>
        <p:snd r:embed="rId1" name="camera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C3C2B-4EE3-4FD7-821B-A5511B3E6B81}" type="datetimeFigureOut">
              <a:rPr lang="tr-TR" smtClean="0"/>
              <a:t>19.03.2019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3E903-A808-4F84-BCB7-B834575D66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192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C3C2B-4EE3-4FD7-821B-A5511B3E6B81}" type="datetimeFigureOut">
              <a:rPr lang="tr-TR" smtClean="0"/>
              <a:t>19.03.2019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3E903-A808-4F84-BCB7-B834575D66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6274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C3C2B-4EE3-4FD7-821B-A5511B3E6B81}" type="datetimeFigureOut">
              <a:rPr lang="tr-TR" smtClean="0"/>
              <a:t>19.03.2019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3E903-A808-4F84-BCB7-B834575D66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4501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C3C2B-4EE3-4FD7-821B-A5511B3E6B81}" type="datetimeFigureOut">
              <a:rPr lang="tr-TR" smtClean="0"/>
              <a:t>19.03.2019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3E903-A808-4F84-BCB7-B834575D66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5969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C3C2B-4EE3-4FD7-821B-A5511B3E6B81}" type="datetimeFigureOut">
              <a:rPr lang="tr-TR" smtClean="0"/>
              <a:t>19.03.2019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3E903-A808-4F84-BCB7-B834575D66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8089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C3C2B-4EE3-4FD7-821B-A5511B3E6B81}" type="datetimeFigureOut">
              <a:rPr lang="tr-TR" smtClean="0"/>
              <a:t>19.03.2019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3E903-A808-4F84-BCB7-B834575D66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1693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C3C2B-4EE3-4FD7-821B-A5511B3E6B81}" type="datetimeFigureOut">
              <a:rPr lang="tr-TR" smtClean="0"/>
              <a:t>19.03.2019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3E903-A808-4F84-BCB7-B834575D66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328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C3C2B-4EE3-4FD7-821B-A5511B3E6B81}" type="datetimeFigureOut">
              <a:rPr lang="tr-TR" smtClean="0"/>
              <a:t>19.03.2019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83E903-A808-4F84-BCB7-B834575D66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5139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ABA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02167" y="228601"/>
            <a:ext cx="11347451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75779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402167" y="1676401"/>
            <a:ext cx="11387667" cy="442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06400" y="6245225"/>
            <a:ext cx="3048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57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3048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C7BA3767-6C1B-4B7C-98DA-2567E1858A7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4642909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dissolve/>
    <p:sndAc>
      <p:stSnd>
        <p:snd r:embed="rId13" name="camera.wav"/>
      </p:stSnd>
    </p:sndAc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969813" y="556877"/>
            <a:ext cx="10335491" cy="5724644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tr-TR" sz="2800" b="1" u="sng" dirty="0" err="1" smtClean="0">
                <a:ln/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Regio</a:t>
            </a:r>
            <a:r>
              <a:rPr lang="tr-TR" sz="2800" b="1" u="sng" dirty="0" smtClean="0">
                <a:ln/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2800" b="1" u="sng" dirty="0" err="1" smtClean="0">
                <a:ln/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brachiocephalica</a:t>
            </a:r>
            <a:endParaRPr lang="tr-TR" sz="2800" b="1" u="sng" dirty="0" smtClean="0">
              <a:ln/>
              <a:solidFill>
                <a:srgbClr val="0000FF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2000" b="1" dirty="0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tr-TR" sz="2400" b="1" dirty="0" err="1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Musculus</a:t>
            </a:r>
            <a:r>
              <a:rPr lang="tr-TR" sz="2400" b="1" dirty="0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brachiocephalicus’un</a:t>
            </a:r>
            <a:r>
              <a:rPr lang="tr-TR" sz="2400" b="1" dirty="0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bulunduğu bölgedir. Bu kas </a:t>
            </a:r>
            <a:r>
              <a:rPr lang="tr-TR" sz="2400" b="1" dirty="0" err="1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clavicula’nın</a:t>
            </a:r>
            <a:r>
              <a:rPr lang="tr-TR" sz="2400" b="1" dirty="0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izi olan </a:t>
            </a:r>
            <a:r>
              <a:rPr lang="tr-TR" sz="2400" b="1" dirty="0" err="1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intersectio</a:t>
            </a:r>
            <a:r>
              <a:rPr lang="tr-TR" sz="2400" b="1" dirty="0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clavicularis</a:t>
            </a:r>
            <a:r>
              <a:rPr lang="tr-TR" sz="2400" b="1" dirty="0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vasıtasıyla </a:t>
            </a:r>
            <a:r>
              <a:rPr lang="tr-TR" sz="2400" b="1" dirty="0" err="1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musculus</a:t>
            </a:r>
            <a:r>
              <a:rPr lang="tr-TR" sz="2400" b="1" dirty="0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cleidobrachialis</a:t>
            </a:r>
            <a:r>
              <a:rPr lang="tr-TR" sz="2400" b="1" dirty="0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(pars </a:t>
            </a:r>
            <a:r>
              <a:rPr lang="tr-TR" sz="2400" b="1" dirty="0" err="1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clavicularis</a:t>
            </a:r>
            <a:r>
              <a:rPr lang="tr-TR" sz="2400" b="1" dirty="0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musculi</a:t>
            </a:r>
            <a:r>
              <a:rPr lang="tr-TR" sz="2400" b="1" dirty="0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deltoidei</a:t>
            </a:r>
            <a:r>
              <a:rPr lang="tr-TR" sz="2400" b="1" dirty="0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ve </a:t>
            </a:r>
            <a:r>
              <a:rPr lang="tr-TR" sz="2400" b="1" dirty="0" err="1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musculus</a:t>
            </a:r>
            <a:r>
              <a:rPr lang="tr-TR" sz="2400" b="1" dirty="0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cleidocephalicus</a:t>
            </a:r>
            <a:r>
              <a:rPr lang="tr-TR" sz="2400" b="1" dirty="0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olmak üzere iki parçaya ayrılmıştır. </a:t>
            </a:r>
            <a:r>
              <a:rPr lang="tr-TR" sz="2400" b="1" dirty="0" err="1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Musculus</a:t>
            </a:r>
            <a:r>
              <a:rPr lang="tr-TR" sz="2400" b="1" dirty="0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cleidocephalicus</a:t>
            </a:r>
            <a:r>
              <a:rPr lang="tr-TR" sz="2400" b="1" dirty="0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da iki bölümden oluşur ve alttaki kısım bütün türlerde </a:t>
            </a:r>
            <a:r>
              <a:rPr lang="tr-TR" sz="2400" b="1" dirty="0" err="1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musculus</a:t>
            </a:r>
            <a:r>
              <a:rPr lang="tr-TR" sz="2400" b="1" dirty="0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cleidomastoideus</a:t>
            </a:r>
            <a:r>
              <a:rPr lang="tr-TR" sz="2400" b="1" dirty="0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adını alırken üstteki kas </a:t>
            </a:r>
            <a:r>
              <a:rPr lang="tr-TR" sz="2400" b="1" dirty="0" err="1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ruminantia’da</a:t>
            </a:r>
            <a:r>
              <a:rPr lang="tr-TR" sz="2400" b="1" dirty="0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musculus</a:t>
            </a:r>
            <a:r>
              <a:rPr lang="tr-TR" sz="2400" b="1" dirty="0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cleidooccipitalis</a:t>
            </a:r>
            <a:r>
              <a:rPr lang="tr-TR" sz="2400" b="1" dirty="0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tr-TR" sz="2400" b="1" dirty="0" err="1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equidae’de</a:t>
            </a:r>
            <a:r>
              <a:rPr lang="tr-TR" sz="2400" b="1" dirty="0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musculus</a:t>
            </a:r>
            <a:r>
              <a:rPr lang="tr-TR" sz="2400" b="1" dirty="0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omotransversarius</a:t>
            </a:r>
            <a:r>
              <a:rPr lang="tr-TR" sz="2400" b="1" dirty="0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tr-TR" sz="2400" b="1" dirty="0" err="1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cleidotransversarius</a:t>
            </a:r>
            <a:r>
              <a:rPr lang="tr-TR" sz="2400" b="1" dirty="0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), </a:t>
            </a:r>
            <a:r>
              <a:rPr lang="tr-TR" sz="2400" b="1" dirty="0" err="1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carnivora’da</a:t>
            </a:r>
            <a:r>
              <a:rPr lang="tr-TR" sz="2400" b="1" dirty="0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ise </a:t>
            </a:r>
            <a:r>
              <a:rPr lang="tr-TR" sz="2400" b="1" dirty="0" err="1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musculus</a:t>
            </a:r>
            <a:r>
              <a:rPr lang="tr-TR" sz="2400" b="1" dirty="0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cleidocervicalis</a:t>
            </a:r>
            <a:r>
              <a:rPr lang="tr-TR" sz="2400" b="1" dirty="0" smtClean="0">
                <a:ln/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olarak isimlendirilir.</a:t>
            </a:r>
            <a:endParaRPr lang="tr-TR" sz="1600" b="1" dirty="0">
              <a:ln/>
              <a:solidFill>
                <a:srgbClr val="C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5311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26476" y="709638"/>
            <a:ext cx="11152909" cy="538609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tr-TR" sz="3200" b="1" dirty="0" err="1" smtClean="0">
                <a:ln/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</a:t>
            </a:r>
            <a:r>
              <a:rPr lang="tr-TR" sz="3200" b="1" dirty="0" smtClean="0">
                <a:ln/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200" b="1" dirty="0" err="1" smtClean="0">
                <a:ln/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colli</a:t>
            </a:r>
            <a:r>
              <a:rPr lang="tr-TR" sz="3200" b="1" dirty="0" smtClean="0">
                <a:ln/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200" b="1" dirty="0" err="1" smtClean="0">
                <a:ln/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ventralis</a:t>
            </a:r>
            <a:endParaRPr lang="tr-TR" sz="3200" b="1" dirty="0" smtClean="0">
              <a:ln/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Boyunun alt kısmıdır. Büyük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ruminantia’da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deri bu bölgede ırka ve cinse göre sarkar. Buna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plica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colli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ventralis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longitudinalis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palear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adı verilir. Daha önce sığırda şap aşısı bu bölgede deri altına yapılırdı. Ancak son dönemde şap aşısı kas içi (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intramusculer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olarak uygulanmaktadır. Burada deri kaldırılırsa sığırda ve keçide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musculus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sternomandibularis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musculus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sternomastoideus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(ikisi birlikte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musculus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sternocephalicus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musculus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sternothyroideus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musculus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sternohyoideus’a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koyunda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musculus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sternomandibularis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olmaksızın diğerlerine, atta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musculus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sternomastoideus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olmaksızın diğerlerine, köpekte ise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musculus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sternomastoideus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musculus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sternooccipitalis’e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(ikisi birlikte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musculus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sternocephalicus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musculus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sternothyroideus’a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musculus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sternohyoideus’a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ulaşılır. Bu kasların da iç tarafında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larynx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trachea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esophagus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bulunur.</a:t>
            </a:r>
            <a:endParaRPr lang="tr-TR" sz="2400" b="1" dirty="0">
              <a:ln/>
              <a:solidFill>
                <a:srgbClr val="333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271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86" name="Picture 8" descr="cattle fossa jugularis ile ilgili görsel sonucu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8301" y="106363"/>
            <a:ext cx="4176713" cy="656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5" name="Line 6"/>
          <p:cNvSpPr>
            <a:spLocks noChangeShapeType="1"/>
          </p:cNvSpPr>
          <p:nvPr/>
        </p:nvSpPr>
        <p:spPr bwMode="auto">
          <a:xfrm>
            <a:off x="5087890" y="1844825"/>
            <a:ext cx="3168351" cy="108012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58375" name="Rectangle 7"/>
          <p:cNvSpPr>
            <a:spLocks noChangeArrowheads="1"/>
          </p:cNvSpPr>
          <p:nvPr/>
        </p:nvSpPr>
        <p:spPr bwMode="auto">
          <a:xfrm>
            <a:off x="1919537" y="1125539"/>
            <a:ext cx="3168352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400" b="1" dirty="0" err="1">
                <a:ln/>
                <a:solidFill>
                  <a:srgbClr val="333300"/>
                </a:solidFill>
                <a:latin typeface="Arial Black" pitchFamily="34" charset="0"/>
              </a:rPr>
              <a:t>Sulcus</a:t>
            </a:r>
            <a:r>
              <a:rPr lang="tr-TR" sz="2400" b="1" dirty="0">
                <a:ln/>
                <a:solidFill>
                  <a:srgbClr val="333300"/>
                </a:solidFill>
                <a:latin typeface="Arial Black" pitchFamily="34" charset="0"/>
              </a:rPr>
              <a:t> </a:t>
            </a:r>
            <a:r>
              <a:rPr lang="tr-TR" sz="2400" b="1" dirty="0" err="1">
                <a:ln/>
                <a:solidFill>
                  <a:srgbClr val="333300"/>
                </a:solidFill>
                <a:latin typeface="Arial Black" pitchFamily="34" charset="0"/>
              </a:rPr>
              <a:t>jugularis</a:t>
            </a:r>
            <a:endParaRPr lang="tr-TR" sz="2400" b="1" dirty="0">
              <a:ln/>
              <a:solidFill>
                <a:srgbClr val="333300"/>
              </a:solidFill>
              <a:latin typeface="Arial Black" pitchFamily="34" charset="0"/>
            </a:endParaRPr>
          </a:p>
        </p:txBody>
      </p:sp>
      <p:cxnSp>
        <p:nvCxnSpPr>
          <p:cNvPr id="67591" name="Düz Ok Bağlayıcısı 2"/>
          <p:cNvCxnSpPr>
            <a:cxnSpLocks noChangeShapeType="1"/>
          </p:cNvCxnSpPr>
          <p:nvPr/>
        </p:nvCxnSpPr>
        <p:spPr bwMode="auto">
          <a:xfrm flipV="1">
            <a:off x="5159376" y="3573464"/>
            <a:ext cx="3097213" cy="1089025"/>
          </a:xfrm>
          <a:prstGeom prst="straightConnector1">
            <a:avLst/>
          </a:prstGeom>
          <a:noFill/>
          <a:ln w="38100" algn="ctr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991544" y="4729199"/>
            <a:ext cx="3168352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400" b="1" dirty="0">
                <a:ln/>
                <a:solidFill>
                  <a:srgbClr val="333300"/>
                </a:solidFill>
                <a:latin typeface="Arial Black" pitchFamily="34" charset="0"/>
              </a:rPr>
              <a:t>Fossa </a:t>
            </a:r>
            <a:r>
              <a:rPr lang="tr-TR" sz="2400" b="1" dirty="0" err="1">
                <a:ln/>
                <a:solidFill>
                  <a:srgbClr val="333300"/>
                </a:solidFill>
                <a:latin typeface="Arial Black" pitchFamily="34" charset="0"/>
              </a:rPr>
              <a:t>jugularis</a:t>
            </a:r>
            <a:endParaRPr lang="tr-TR" sz="2400" b="1" dirty="0">
              <a:ln/>
              <a:solidFill>
                <a:srgbClr val="33330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5398839"/>
      </p:ext>
    </p:extLst>
  </p:cSld>
  <p:clrMapOvr>
    <a:masterClrMapping/>
  </p:clrMapOvr>
  <p:transition spd="med">
    <p:dissolve/>
    <p:sndAc>
      <p:stSnd>
        <p:snd r:embed="rId3" name="camera.wav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634832" y="2039303"/>
            <a:ext cx="8866909" cy="317009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tr-TR" sz="3200" b="1" dirty="0" err="1" smtClean="0">
                <a:ln/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</a:t>
            </a:r>
            <a:r>
              <a:rPr lang="tr-TR" sz="3200" b="1" dirty="0" smtClean="0">
                <a:ln/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200" b="1" dirty="0" err="1" smtClean="0">
                <a:ln/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laryngea</a:t>
            </a:r>
            <a:endParaRPr lang="tr-TR" sz="3200" b="1" dirty="0" smtClean="0">
              <a:ln/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colli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ventralis’in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başlangıcında,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larynx’in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bulunduğu bölgedir. Evcil memelilerin hemen hepsinde başın boyuna geçiş sınırında bulunurken,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carnivora’da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boyunun ilk bölümünde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palpe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edilebilir. Bu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atlarda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kornaj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cornage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nervus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laryngeus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caudalis’in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felci sonucu sol veya sağ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plica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vocalis’in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çalışamaması -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inspiratorik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stenoz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operasyonu bakımından önemlidir.</a:t>
            </a:r>
            <a:endParaRPr lang="tr-TR" sz="2400" b="1" dirty="0">
              <a:ln/>
              <a:solidFill>
                <a:srgbClr val="333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0672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762000" y="1208266"/>
            <a:ext cx="10529453" cy="4647426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tr-TR" sz="3200" b="1" dirty="0" err="1" smtClean="0">
                <a:ln/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</a:t>
            </a:r>
            <a:r>
              <a:rPr lang="tr-TR" sz="3200" b="1" dirty="0" smtClean="0">
                <a:ln/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200" b="1" dirty="0" err="1" smtClean="0">
                <a:ln/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trachealis</a:t>
            </a:r>
            <a:endParaRPr lang="tr-TR" sz="3200" b="1" dirty="0" smtClean="0">
              <a:ln/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laryngea’dan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başlayarak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apertura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thoracis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cranialis’e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kadar uzanan bölgedir.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Glandula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thyroidea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üzerinde yapılacak olan operasyonlar ile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tracheatomie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esophagotomie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burada yapılır.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Esophagus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boyun bölgesinin başa yakın kısmında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trachea’nın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dorsal’inde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gövdeye yakın kısmında solunda, göğüs bölgesinde ise tekrar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dorsal’inde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seyreder (evcil memeli hayvanlarda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dorsal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sol –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dorsal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evcil kanatlılarda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dorsal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sağ –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dorsal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Bu durum klinik muayene ve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esophagotomie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operasyonları açısından önemlidir. Köpeklerde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trachea’nın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 dar,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cartilagines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tracheales’in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en zayıf olduğu bölge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apertura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thoracis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cranialis’te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bulunur.</a:t>
            </a:r>
          </a:p>
          <a:p>
            <a:pPr algn="just"/>
            <a:endParaRPr lang="tr-TR" sz="2400" b="1" dirty="0">
              <a:ln/>
              <a:solidFill>
                <a:srgbClr val="333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8653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496285" y="1613796"/>
            <a:ext cx="9005454" cy="341632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tr-TR" sz="3600" b="1" dirty="0" err="1" smtClean="0">
                <a:ln/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Sulcus</a:t>
            </a:r>
            <a:r>
              <a:rPr lang="tr-TR" sz="3600" b="1" dirty="0" smtClean="0">
                <a:ln/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600" b="1" dirty="0" err="1" smtClean="0">
                <a:ln/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jugularis</a:t>
            </a:r>
            <a:endParaRPr lang="tr-TR" sz="3600" b="1" dirty="0" smtClean="0">
              <a:ln/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tr-TR" sz="3600" b="1" dirty="0" smtClean="0">
              <a:ln/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Sığır, at ve keçide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dorsal’de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musculus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cleidomastoideus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ventral’de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musculus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sternomandibularis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koyunda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dorsal’de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musculus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cleidomastoideus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ventral’de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musculus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sternothyroideus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köpekte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dorsal’de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musculus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sternooccipitalis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musculus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cleidomastoideus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ventral’de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musculus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sternothyroideus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tarafından sınırlandırılan oluktur. </a:t>
            </a:r>
            <a:endParaRPr lang="tr-TR" sz="2400" b="1" dirty="0">
              <a:ln/>
              <a:solidFill>
                <a:srgbClr val="333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7560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Resi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2539" y="85725"/>
            <a:ext cx="4751387" cy="6738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4035" name="Düz Ok Bağlayıcısı 3"/>
          <p:cNvCxnSpPr>
            <a:cxnSpLocks noChangeShapeType="1"/>
          </p:cNvCxnSpPr>
          <p:nvPr/>
        </p:nvCxnSpPr>
        <p:spPr bwMode="auto">
          <a:xfrm>
            <a:off x="3287713" y="1628775"/>
            <a:ext cx="1439862" cy="431800"/>
          </a:xfrm>
          <a:prstGeom prst="straightConnector1">
            <a:avLst/>
          </a:prstGeom>
          <a:noFill/>
          <a:ln w="38100" algn="ctr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" name="Metin kutusu 4"/>
          <p:cNvSpPr txBox="1"/>
          <p:nvPr/>
        </p:nvSpPr>
        <p:spPr>
          <a:xfrm>
            <a:off x="1775520" y="1268760"/>
            <a:ext cx="2016224" cy="369332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tr-TR" b="1" dirty="0" err="1">
                <a:ln/>
                <a:solidFill>
                  <a:srgbClr val="333300"/>
                </a:solidFill>
                <a:latin typeface="Arial" panose="020B0604020202020204" pitchFamily="34" charset="0"/>
              </a:rPr>
              <a:t>M.splenius</a:t>
            </a:r>
            <a:endParaRPr lang="tr-TR" b="1" dirty="0">
              <a:ln/>
              <a:solidFill>
                <a:srgbClr val="333300"/>
              </a:solidFill>
              <a:latin typeface="Arial" panose="020B0604020202020204" pitchFamily="34" charset="0"/>
            </a:endParaRPr>
          </a:p>
        </p:txBody>
      </p:sp>
      <p:cxnSp>
        <p:nvCxnSpPr>
          <p:cNvPr id="44037" name="Düz Ok Bağlayıcısı 6"/>
          <p:cNvCxnSpPr>
            <a:cxnSpLocks noChangeShapeType="1"/>
          </p:cNvCxnSpPr>
          <p:nvPr/>
        </p:nvCxnSpPr>
        <p:spPr bwMode="auto">
          <a:xfrm flipV="1">
            <a:off x="3863975" y="4292601"/>
            <a:ext cx="647700" cy="92075"/>
          </a:xfrm>
          <a:prstGeom prst="straightConnector1">
            <a:avLst/>
          </a:prstGeom>
          <a:noFill/>
          <a:ln w="38100" algn="ctr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Metin kutusu 8"/>
          <p:cNvSpPr txBox="1"/>
          <p:nvPr/>
        </p:nvSpPr>
        <p:spPr>
          <a:xfrm>
            <a:off x="1667508" y="4384921"/>
            <a:ext cx="2520280" cy="369332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tr-TR" b="1" dirty="0" err="1">
                <a:ln/>
                <a:solidFill>
                  <a:srgbClr val="333300"/>
                </a:solidFill>
                <a:latin typeface="Arial" panose="020B0604020202020204" pitchFamily="34" charset="0"/>
              </a:rPr>
              <a:t>M.brachiocephalicus</a:t>
            </a:r>
            <a:endParaRPr lang="tr-TR" b="1" dirty="0">
              <a:ln/>
              <a:solidFill>
                <a:srgbClr val="333300"/>
              </a:solidFill>
              <a:latin typeface="Arial" panose="020B0604020202020204" pitchFamily="34" charset="0"/>
            </a:endParaRPr>
          </a:p>
        </p:txBody>
      </p:sp>
      <p:cxnSp>
        <p:nvCxnSpPr>
          <p:cNvPr id="44039" name="Düz Ok Bağlayıcısı 10"/>
          <p:cNvCxnSpPr>
            <a:cxnSpLocks noChangeShapeType="1"/>
          </p:cNvCxnSpPr>
          <p:nvPr/>
        </p:nvCxnSpPr>
        <p:spPr bwMode="auto">
          <a:xfrm flipH="1">
            <a:off x="6600825" y="908051"/>
            <a:ext cx="1150938" cy="1152525"/>
          </a:xfrm>
          <a:prstGeom prst="straightConnector1">
            <a:avLst/>
          </a:prstGeom>
          <a:noFill/>
          <a:ln w="38100" algn="ctr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Metin kutusu 11"/>
          <p:cNvSpPr txBox="1"/>
          <p:nvPr/>
        </p:nvSpPr>
        <p:spPr>
          <a:xfrm>
            <a:off x="7464152" y="548680"/>
            <a:ext cx="2808312" cy="369332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tr-TR" b="1" dirty="0" err="1">
                <a:ln/>
                <a:solidFill>
                  <a:srgbClr val="333300"/>
                </a:solidFill>
                <a:latin typeface="Arial" panose="020B0604020202020204" pitchFamily="34" charset="0"/>
              </a:rPr>
              <a:t>M.semispinalis</a:t>
            </a:r>
            <a:r>
              <a:rPr lang="tr-TR" b="1" dirty="0">
                <a:ln/>
                <a:solidFill>
                  <a:srgbClr val="333300"/>
                </a:solidFill>
                <a:latin typeface="Arial" panose="020B0604020202020204" pitchFamily="34" charset="0"/>
              </a:rPr>
              <a:t> </a:t>
            </a:r>
            <a:r>
              <a:rPr lang="tr-TR" b="1" dirty="0" err="1">
                <a:ln/>
                <a:solidFill>
                  <a:srgbClr val="333300"/>
                </a:solidFill>
                <a:latin typeface="Arial" panose="020B0604020202020204" pitchFamily="34" charset="0"/>
              </a:rPr>
              <a:t>capitis</a:t>
            </a:r>
            <a:endParaRPr lang="tr-TR" b="1" dirty="0">
              <a:ln/>
              <a:solidFill>
                <a:srgbClr val="333300"/>
              </a:solidFill>
              <a:latin typeface="Arial" panose="020B0604020202020204" pitchFamily="34" charset="0"/>
            </a:endParaRPr>
          </a:p>
        </p:txBody>
      </p:sp>
      <p:cxnSp>
        <p:nvCxnSpPr>
          <p:cNvPr id="44041" name="Düz Ok Bağlayıcısı 16"/>
          <p:cNvCxnSpPr>
            <a:cxnSpLocks noChangeShapeType="1"/>
          </p:cNvCxnSpPr>
          <p:nvPr/>
        </p:nvCxnSpPr>
        <p:spPr bwMode="auto">
          <a:xfrm flipH="1">
            <a:off x="6527801" y="1916113"/>
            <a:ext cx="2016125" cy="1008062"/>
          </a:xfrm>
          <a:prstGeom prst="straightConnector1">
            <a:avLst/>
          </a:prstGeom>
          <a:noFill/>
          <a:ln w="38100" algn="ctr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" name="Metin kutusu 17"/>
          <p:cNvSpPr txBox="1"/>
          <p:nvPr/>
        </p:nvSpPr>
        <p:spPr>
          <a:xfrm>
            <a:off x="8256240" y="1556792"/>
            <a:ext cx="2016224" cy="369332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tr-TR" b="1" dirty="0" err="1">
                <a:ln/>
                <a:solidFill>
                  <a:srgbClr val="333300"/>
                </a:solidFill>
                <a:latin typeface="Arial" panose="020B0604020202020204" pitchFamily="34" charset="0"/>
              </a:rPr>
              <a:t>M.multifidus</a:t>
            </a:r>
            <a:endParaRPr lang="tr-TR" b="1" dirty="0">
              <a:ln/>
              <a:solidFill>
                <a:srgbClr val="333300"/>
              </a:solidFill>
              <a:latin typeface="Arial" panose="020B0604020202020204" pitchFamily="34" charset="0"/>
            </a:endParaRPr>
          </a:p>
        </p:txBody>
      </p:sp>
      <p:cxnSp>
        <p:nvCxnSpPr>
          <p:cNvPr id="44043" name="Düz Ok Bağlayıcısı 19"/>
          <p:cNvCxnSpPr>
            <a:cxnSpLocks noChangeShapeType="1"/>
          </p:cNvCxnSpPr>
          <p:nvPr/>
        </p:nvCxnSpPr>
        <p:spPr bwMode="auto">
          <a:xfrm flipH="1" flipV="1">
            <a:off x="6600826" y="4868864"/>
            <a:ext cx="1655763" cy="369887"/>
          </a:xfrm>
          <a:prstGeom prst="straightConnector1">
            <a:avLst/>
          </a:prstGeom>
          <a:noFill/>
          <a:ln w="38100" algn="ctr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" name="Metin kutusu 20"/>
          <p:cNvSpPr txBox="1"/>
          <p:nvPr/>
        </p:nvSpPr>
        <p:spPr>
          <a:xfrm>
            <a:off x="8256240" y="5373216"/>
            <a:ext cx="2016224" cy="369332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tr-TR" b="1" dirty="0" err="1">
                <a:ln/>
                <a:solidFill>
                  <a:srgbClr val="333300"/>
                </a:solidFill>
                <a:latin typeface="Arial" panose="020B0604020202020204" pitchFamily="34" charset="0"/>
              </a:rPr>
              <a:t>M.longus</a:t>
            </a:r>
            <a:r>
              <a:rPr lang="tr-TR" b="1" dirty="0">
                <a:ln/>
                <a:solidFill>
                  <a:srgbClr val="333300"/>
                </a:solidFill>
                <a:latin typeface="Arial" panose="020B0604020202020204" pitchFamily="34" charset="0"/>
              </a:rPr>
              <a:t> </a:t>
            </a:r>
            <a:r>
              <a:rPr lang="tr-TR" b="1" dirty="0" err="1">
                <a:ln/>
                <a:solidFill>
                  <a:srgbClr val="333300"/>
                </a:solidFill>
                <a:latin typeface="Arial" panose="020B0604020202020204" pitchFamily="34" charset="0"/>
              </a:rPr>
              <a:t>colli</a:t>
            </a:r>
            <a:endParaRPr lang="tr-TR" b="1" dirty="0">
              <a:ln/>
              <a:solidFill>
                <a:srgbClr val="333300"/>
              </a:solidFill>
              <a:latin typeface="Arial" panose="020B0604020202020204" pitchFamily="34" charset="0"/>
            </a:endParaRPr>
          </a:p>
        </p:txBody>
      </p:sp>
      <p:cxnSp>
        <p:nvCxnSpPr>
          <p:cNvPr id="44045" name="Düz Ok Bağlayıcısı 22"/>
          <p:cNvCxnSpPr>
            <a:cxnSpLocks noChangeShapeType="1"/>
          </p:cNvCxnSpPr>
          <p:nvPr/>
        </p:nvCxnSpPr>
        <p:spPr bwMode="auto">
          <a:xfrm>
            <a:off x="3863976" y="5443539"/>
            <a:ext cx="1008063" cy="73025"/>
          </a:xfrm>
          <a:prstGeom prst="straightConnector1">
            <a:avLst/>
          </a:prstGeom>
          <a:noFill/>
          <a:ln w="38100" algn="ctr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Metin kutusu 23"/>
          <p:cNvSpPr txBox="1"/>
          <p:nvPr/>
        </p:nvSpPr>
        <p:spPr>
          <a:xfrm>
            <a:off x="1667508" y="5258309"/>
            <a:ext cx="2736304" cy="369332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tr-TR" b="1" dirty="0" err="1">
                <a:ln/>
                <a:solidFill>
                  <a:srgbClr val="333300"/>
                </a:solidFill>
                <a:latin typeface="Arial" panose="020B0604020202020204" pitchFamily="34" charset="0"/>
              </a:rPr>
              <a:t>V.jugularis</a:t>
            </a:r>
            <a:r>
              <a:rPr lang="tr-TR" b="1" dirty="0">
                <a:ln/>
                <a:solidFill>
                  <a:srgbClr val="333300"/>
                </a:solidFill>
                <a:latin typeface="Arial" panose="020B0604020202020204" pitchFamily="34" charset="0"/>
              </a:rPr>
              <a:t> </a:t>
            </a:r>
            <a:r>
              <a:rPr lang="tr-TR" b="1" dirty="0" err="1">
                <a:ln/>
                <a:solidFill>
                  <a:srgbClr val="333300"/>
                </a:solidFill>
                <a:latin typeface="Arial" panose="020B0604020202020204" pitchFamily="34" charset="0"/>
              </a:rPr>
              <a:t>externa</a:t>
            </a:r>
            <a:endParaRPr lang="tr-TR" b="1" dirty="0">
              <a:ln/>
              <a:solidFill>
                <a:srgbClr val="333300"/>
              </a:solidFill>
              <a:latin typeface="Arial" panose="020B0604020202020204" pitchFamily="34" charset="0"/>
            </a:endParaRPr>
          </a:p>
        </p:txBody>
      </p:sp>
      <p:cxnSp>
        <p:nvCxnSpPr>
          <p:cNvPr id="44047" name="Düz Ok Bağlayıcısı 28"/>
          <p:cNvCxnSpPr>
            <a:cxnSpLocks noChangeShapeType="1"/>
          </p:cNvCxnSpPr>
          <p:nvPr/>
        </p:nvCxnSpPr>
        <p:spPr bwMode="auto">
          <a:xfrm flipV="1">
            <a:off x="3792538" y="5627688"/>
            <a:ext cx="1727200" cy="609600"/>
          </a:xfrm>
          <a:prstGeom prst="straightConnector1">
            <a:avLst/>
          </a:prstGeom>
          <a:noFill/>
          <a:ln w="38100" algn="ctr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" name="Metin kutusu 29"/>
          <p:cNvSpPr txBox="1"/>
          <p:nvPr/>
        </p:nvSpPr>
        <p:spPr>
          <a:xfrm>
            <a:off x="2351584" y="6084004"/>
            <a:ext cx="1656184" cy="369332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tr-TR" b="1" dirty="0" err="1">
                <a:ln/>
                <a:solidFill>
                  <a:srgbClr val="333300"/>
                </a:solidFill>
                <a:latin typeface="Arial" panose="020B0604020202020204" pitchFamily="34" charset="0"/>
              </a:rPr>
              <a:t>Esophagus</a:t>
            </a:r>
            <a:endParaRPr lang="tr-TR" b="1" dirty="0">
              <a:ln/>
              <a:solidFill>
                <a:srgbClr val="3333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8131337"/>
      </p:ext>
    </p:extLst>
  </p:cSld>
  <p:clrMapOvr>
    <a:masterClrMapping/>
  </p:clrMapOvr>
  <p:transition spd="med">
    <p:dissolve/>
    <p:sndAc>
      <p:stSnd>
        <p:snd r:embed="rId2" name="camera.wav"/>
      </p:stSnd>
    </p:sndAc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80654" y="1720790"/>
            <a:ext cx="9919855" cy="3785652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just"/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oluğun içinde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yüzlek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olarak vena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jugularis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onun altında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arteria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carotis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sığır, köpek ve domuzda bu damarla beraber seyreden vena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jugularis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(at, koyun ve keçide yok),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arteria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carotis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communis’in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ventromedial’inde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truncus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vagosympathicus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dorsolateral’inde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nervus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laryngeus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recurrens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nervus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laryngeus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caudalis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bulunur. Vena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jugularis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interna’yı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vena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thyroidea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vena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thyroidea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cranialis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 vena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occipitalis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oluşturur.</a:t>
            </a:r>
          </a:p>
          <a:p>
            <a:pPr algn="just"/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Boyun bölgesinin gövdeye yakın bölümünde bu oluğa parmakla basılırsa vena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jugularis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şişerek belirginleşir ve bu durumda klinik uygulamalar gerçekleştirilebilir.</a:t>
            </a:r>
            <a:endParaRPr lang="tr-TR" sz="2400" b="1" dirty="0">
              <a:ln/>
              <a:solidFill>
                <a:srgbClr val="333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4852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 descr="http://cal.vet.upenn.edu/projects/fieldservice/Equine/physexam/jugpalp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7925" y="692150"/>
            <a:ext cx="7296150" cy="547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Metin kutusu"/>
          <p:cNvSpPr txBox="1"/>
          <p:nvPr/>
        </p:nvSpPr>
        <p:spPr>
          <a:xfrm>
            <a:off x="2783632" y="6309320"/>
            <a:ext cx="6624736" cy="369332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tr-TR" b="1" dirty="0">
                <a:ln/>
                <a:solidFill>
                  <a:srgbClr val="333300"/>
                </a:solidFill>
                <a:latin typeface="Arial" panose="020B0604020202020204" pitchFamily="34" charset="0"/>
              </a:rPr>
              <a:t>V. </a:t>
            </a:r>
            <a:r>
              <a:rPr lang="tr-TR" b="1" dirty="0" err="1">
                <a:ln/>
                <a:solidFill>
                  <a:srgbClr val="333300"/>
                </a:solidFill>
                <a:latin typeface="Arial" panose="020B0604020202020204" pitchFamily="34" charset="0"/>
              </a:rPr>
              <a:t>jugularis’e</a:t>
            </a:r>
            <a:r>
              <a:rPr lang="tr-TR" b="1" dirty="0">
                <a:ln/>
                <a:solidFill>
                  <a:srgbClr val="333300"/>
                </a:solidFill>
                <a:latin typeface="Arial" panose="020B0604020202020204" pitchFamily="34" charset="0"/>
              </a:rPr>
              <a:t> giriş - </a:t>
            </a:r>
            <a:r>
              <a:rPr lang="tr-TR" b="1" dirty="0" err="1">
                <a:ln/>
                <a:solidFill>
                  <a:srgbClr val="333300"/>
                </a:solidFill>
                <a:latin typeface="Arial" panose="020B0604020202020204" pitchFamily="34" charset="0"/>
              </a:rPr>
              <a:t>Sulcus</a:t>
            </a:r>
            <a:r>
              <a:rPr lang="tr-TR" b="1" dirty="0">
                <a:ln/>
                <a:solidFill>
                  <a:srgbClr val="333300"/>
                </a:solidFill>
                <a:latin typeface="Arial" panose="020B0604020202020204" pitchFamily="34" charset="0"/>
              </a:rPr>
              <a:t> </a:t>
            </a:r>
            <a:r>
              <a:rPr lang="tr-TR" b="1" dirty="0" err="1">
                <a:ln/>
                <a:solidFill>
                  <a:srgbClr val="333300"/>
                </a:solidFill>
                <a:latin typeface="Arial" panose="020B0604020202020204" pitchFamily="34" charset="0"/>
              </a:rPr>
              <a:t>jugularis’in</a:t>
            </a:r>
            <a:r>
              <a:rPr lang="tr-TR" b="1" dirty="0">
                <a:ln/>
                <a:solidFill>
                  <a:srgbClr val="333300"/>
                </a:solidFill>
                <a:latin typeface="Arial" panose="020B0604020202020204" pitchFamily="34" charset="0"/>
              </a:rPr>
              <a:t> ortası düzeyinden</a:t>
            </a:r>
          </a:p>
        </p:txBody>
      </p:sp>
      <p:cxnSp>
        <p:nvCxnSpPr>
          <p:cNvPr id="45060" name="4 Düz Ok Bağlayıcısı"/>
          <p:cNvCxnSpPr>
            <a:cxnSpLocks noChangeShapeType="1"/>
          </p:cNvCxnSpPr>
          <p:nvPr/>
        </p:nvCxnSpPr>
        <p:spPr bwMode="auto">
          <a:xfrm>
            <a:off x="6600825" y="2060575"/>
            <a:ext cx="0" cy="2160588"/>
          </a:xfrm>
          <a:prstGeom prst="straightConnector1">
            <a:avLst/>
          </a:prstGeom>
          <a:noFill/>
          <a:ln w="38100" algn="ctr">
            <a:solidFill>
              <a:srgbClr val="FFFF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50388702"/>
      </p:ext>
    </p:extLst>
  </p:cSld>
  <p:clrMapOvr>
    <a:masterClrMapping/>
  </p:clrMapOvr>
  <p:transition spd="med">
    <p:dissolve/>
    <p:sndAc>
      <p:stSnd>
        <p:snd r:embed="rId2" name="camera.wav"/>
      </p:stSnd>
    </p:sndAc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2" descr="triangle shape on horse nec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0" y="188913"/>
            <a:ext cx="7874000" cy="590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Metin kutusu"/>
          <p:cNvSpPr txBox="1"/>
          <p:nvPr/>
        </p:nvSpPr>
        <p:spPr>
          <a:xfrm>
            <a:off x="2855640" y="6135688"/>
            <a:ext cx="6624736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400" b="1" dirty="0">
                <a:ln/>
                <a:solidFill>
                  <a:srgbClr val="333300"/>
                </a:solidFill>
                <a:latin typeface="Arial" charset="0"/>
              </a:rPr>
              <a:t>Boyunda </a:t>
            </a:r>
            <a:r>
              <a:rPr lang="tr-TR" sz="2400" b="1" dirty="0" err="1">
                <a:ln/>
                <a:solidFill>
                  <a:srgbClr val="333300"/>
                </a:solidFill>
                <a:latin typeface="Arial" charset="0"/>
              </a:rPr>
              <a:t>intramuscular</a:t>
            </a:r>
            <a:r>
              <a:rPr lang="tr-TR" sz="2400" b="1" dirty="0">
                <a:ln/>
                <a:solidFill>
                  <a:srgbClr val="333300"/>
                </a:solidFill>
                <a:latin typeface="Arial" charset="0"/>
              </a:rPr>
              <a:t> enjeksiyon bölgesi</a:t>
            </a:r>
          </a:p>
        </p:txBody>
      </p:sp>
    </p:spTree>
    <p:extLst>
      <p:ext uri="{BB962C8B-B14F-4D97-AF65-F5344CB8AC3E}">
        <p14:creationId xmlns:p14="http://schemas.microsoft.com/office/powerpoint/2010/main" val="4099560564"/>
      </p:ext>
    </p:extLst>
  </p:cSld>
  <p:clrMapOvr>
    <a:masterClrMapping/>
  </p:clrMapOvr>
  <p:transition spd="med">
    <p:dissolve/>
    <p:sndAc>
      <p:stSnd>
        <p:snd r:embed="rId2" name="camera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066799" y="1787240"/>
            <a:ext cx="10169236" cy="353943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tr-TR" sz="3200" b="1" dirty="0" smtClean="0">
                <a:ln/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Fossa </a:t>
            </a:r>
            <a:r>
              <a:rPr lang="tr-TR" sz="3200" b="1" dirty="0" err="1" smtClean="0">
                <a:ln/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jugularis</a:t>
            </a:r>
            <a:endParaRPr lang="tr-TR" sz="3200" b="1" dirty="0" smtClean="0">
              <a:ln/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Sulcus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jugularis’in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ventral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ucunda,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manubrium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sterni’nin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her iki yanında bulunan çukurlardır.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Lateral’de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musculus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brachiocephalicus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medial’de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musculus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sternocephalicus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ventral’de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ise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musculus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pectoralis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descendens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tarafından sınırlandırılır. Mezbahada kesim sonrası kanın hem çabuk, hem de tamamıyla boşalması için bir bıçak yardımıyla bölgeye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articulatio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cubiti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doğrultusunda girilerek,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apertura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thoracis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cranialis’te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yer alan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arteria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vena’ların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kesilmesi sağlanır.</a:t>
            </a:r>
            <a:endParaRPr lang="tr-TR" sz="2400" b="1" dirty="0">
              <a:ln/>
              <a:solidFill>
                <a:srgbClr val="333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17231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2" name="Rectangle 6"/>
          <p:cNvSpPr>
            <a:spLocks noChangeArrowheads="1"/>
          </p:cNvSpPr>
          <p:nvPr/>
        </p:nvSpPr>
        <p:spPr bwMode="auto">
          <a:xfrm>
            <a:off x="7248128" y="5237560"/>
            <a:ext cx="2952750" cy="359941"/>
          </a:xfrm>
          <a:prstGeom prst="rect">
            <a:avLst/>
          </a:prstGeom>
          <a:noFill/>
          <a:ln>
            <a:noFill/>
            <a:headEnd/>
            <a:tailEnd/>
          </a:ln>
          <a:effectLst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400" b="1" dirty="0">
                <a:ln/>
                <a:solidFill>
                  <a:srgbClr val="333300"/>
                </a:solidFill>
                <a:latin typeface="Arial"/>
              </a:rPr>
              <a:t>Fossa </a:t>
            </a:r>
            <a:r>
              <a:rPr lang="tr-TR" sz="2400" b="1" dirty="0" err="1">
                <a:ln/>
                <a:solidFill>
                  <a:srgbClr val="333300"/>
                </a:solidFill>
                <a:latin typeface="Arial"/>
              </a:rPr>
              <a:t>jugularis</a:t>
            </a:r>
            <a:endParaRPr lang="tr-TR" sz="2400" b="1" dirty="0">
              <a:ln/>
              <a:solidFill>
                <a:srgbClr val="333300"/>
              </a:solidFill>
              <a:latin typeface="Arial"/>
            </a:endParaRPr>
          </a:p>
        </p:txBody>
      </p:sp>
      <p:pic>
        <p:nvPicPr>
          <p:cNvPr id="6963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9" y="109538"/>
            <a:ext cx="4681537" cy="664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9636" name="Düz Ok Bağlayıcısı 2"/>
          <p:cNvCxnSpPr>
            <a:cxnSpLocks noChangeShapeType="1"/>
            <a:stCxn id="60422" idx="1"/>
          </p:cNvCxnSpPr>
          <p:nvPr/>
        </p:nvCxnSpPr>
        <p:spPr bwMode="auto">
          <a:xfrm flipH="1" flipV="1">
            <a:off x="4295775" y="4076700"/>
            <a:ext cx="2952750" cy="1341438"/>
          </a:xfrm>
          <a:prstGeom prst="straightConnector1">
            <a:avLst/>
          </a:prstGeom>
          <a:noFill/>
          <a:ln w="38100" algn="ctr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9637" name="Düz Ok Bağlayıcısı 5"/>
          <p:cNvCxnSpPr>
            <a:cxnSpLocks noChangeShapeType="1"/>
          </p:cNvCxnSpPr>
          <p:nvPr/>
        </p:nvCxnSpPr>
        <p:spPr bwMode="auto">
          <a:xfrm flipH="1">
            <a:off x="3863975" y="1349375"/>
            <a:ext cx="3240088" cy="1574800"/>
          </a:xfrm>
          <a:prstGeom prst="straightConnector1">
            <a:avLst/>
          </a:prstGeom>
          <a:noFill/>
          <a:ln w="38100" algn="ctr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Metin kutusu 6"/>
          <p:cNvSpPr txBox="1"/>
          <p:nvPr/>
        </p:nvSpPr>
        <p:spPr>
          <a:xfrm>
            <a:off x="7104112" y="980728"/>
            <a:ext cx="2448272" cy="369332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tr-TR" b="1" dirty="0" err="1">
                <a:ln/>
                <a:solidFill>
                  <a:srgbClr val="333300"/>
                </a:solidFill>
                <a:latin typeface="Arial" panose="020B0604020202020204" pitchFamily="34" charset="0"/>
              </a:rPr>
              <a:t>V.jugularis</a:t>
            </a:r>
            <a:r>
              <a:rPr lang="tr-TR" b="1" dirty="0">
                <a:ln/>
                <a:solidFill>
                  <a:srgbClr val="333300"/>
                </a:solidFill>
                <a:latin typeface="Arial" panose="020B0604020202020204" pitchFamily="34" charset="0"/>
              </a:rPr>
              <a:t> </a:t>
            </a:r>
            <a:r>
              <a:rPr lang="tr-TR" b="1" dirty="0" err="1">
                <a:ln/>
                <a:solidFill>
                  <a:srgbClr val="333300"/>
                </a:solidFill>
                <a:latin typeface="Arial" panose="020B0604020202020204" pitchFamily="34" charset="0"/>
              </a:rPr>
              <a:t>ext</a:t>
            </a:r>
            <a:r>
              <a:rPr lang="tr-TR" b="1" dirty="0">
                <a:ln/>
                <a:solidFill>
                  <a:srgbClr val="333300"/>
                </a:solidFill>
                <a:latin typeface="Arial" panose="020B0604020202020204" pitchFamily="34" charset="0"/>
              </a:rPr>
              <a:t>.</a:t>
            </a:r>
          </a:p>
        </p:txBody>
      </p:sp>
      <p:cxnSp>
        <p:nvCxnSpPr>
          <p:cNvPr id="69639" name="Düz Ok Bağlayıcısı 8"/>
          <p:cNvCxnSpPr>
            <a:cxnSpLocks noChangeShapeType="1"/>
          </p:cNvCxnSpPr>
          <p:nvPr/>
        </p:nvCxnSpPr>
        <p:spPr bwMode="auto">
          <a:xfrm flipH="1">
            <a:off x="4295775" y="2924175"/>
            <a:ext cx="2736850" cy="217488"/>
          </a:xfrm>
          <a:prstGeom prst="straightConnector1">
            <a:avLst/>
          </a:prstGeom>
          <a:noFill/>
          <a:ln w="38100" algn="ctr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Metin kutusu 9"/>
          <p:cNvSpPr txBox="1"/>
          <p:nvPr/>
        </p:nvSpPr>
        <p:spPr>
          <a:xfrm>
            <a:off x="7248128" y="2736614"/>
            <a:ext cx="2808312" cy="369332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tr-TR" b="1" dirty="0" err="1">
                <a:ln/>
                <a:solidFill>
                  <a:srgbClr val="333300"/>
                </a:solidFill>
                <a:latin typeface="Arial" panose="020B0604020202020204" pitchFamily="34" charset="0"/>
              </a:rPr>
              <a:t>M.brachiocephalicus</a:t>
            </a:r>
            <a:endParaRPr lang="tr-TR" b="1" dirty="0">
              <a:ln/>
              <a:solidFill>
                <a:srgbClr val="3333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2943427"/>
      </p:ext>
    </p:extLst>
  </p:cSld>
  <p:clrMapOvr>
    <a:masterClrMapping/>
  </p:clrMapOvr>
  <p:transition spd="med">
    <p:dissolve/>
    <p:sndAc>
      <p:stSnd>
        <p:snd r:embed="rId3" name="camera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205345" y="1831532"/>
            <a:ext cx="9767455" cy="353943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tr-TR" sz="3200" b="1" dirty="0" err="1" smtClean="0">
                <a:ln/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</a:t>
            </a:r>
            <a:r>
              <a:rPr lang="tr-TR" sz="3200" b="1" dirty="0" smtClean="0">
                <a:ln/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200" b="1" dirty="0" err="1" smtClean="0">
                <a:ln/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praescapularis</a:t>
            </a:r>
            <a:endParaRPr lang="tr-TR" sz="3200" b="1" dirty="0" smtClean="0">
              <a:ln/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Scapula’nın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ön tarafında yer alan bir çöküntüdür. Bu bölgede sığırda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musculus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trapezius’un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alt sınırı ile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musculus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omotransversarius’un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üst kenarı birleşim yerinde ve bu kasların hemen altında,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equidae’de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ise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musculus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subclavius’un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hemen önünde,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musculus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brachiocephalicus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musculus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omotransversarius’un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altında yer alan, aynı zamanda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palpe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edilebilen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lymphocentrum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cervicale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superficiale</a:t>
            </a:r>
            <a:r>
              <a:rPr lang="tr-TR" sz="2400" b="1" dirty="0" smtClean="0">
                <a:ln/>
                <a:solidFill>
                  <a:srgbClr val="33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adındaki lenf yumrusu yer alır.</a:t>
            </a:r>
            <a:endParaRPr lang="tr-TR" sz="2400" b="1" dirty="0">
              <a:ln/>
              <a:solidFill>
                <a:srgbClr val="333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534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ulutlar">
  <a:themeElements>
    <a:clrScheme name="Bulutlar 1">
      <a:dk1>
        <a:srgbClr val="4D4D4D"/>
      </a:dk1>
      <a:lt1>
        <a:srgbClr val="FFFFFF"/>
      </a:lt1>
      <a:dk2>
        <a:srgbClr val="0000A4"/>
      </a:dk2>
      <a:lt2>
        <a:srgbClr val="B7E7FF"/>
      </a:lt2>
      <a:accent1>
        <a:srgbClr val="0099CC"/>
      </a:accent1>
      <a:accent2>
        <a:srgbClr val="00CC99"/>
      </a:accent2>
      <a:accent3>
        <a:srgbClr val="AAAACF"/>
      </a:accent3>
      <a:accent4>
        <a:srgbClr val="DADADA"/>
      </a:accent4>
      <a:accent5>
        <a:srgbClr val="AACAE2"/>
      </a:accent5>
      <a:accent6>
        <a:srgbClr val="00B98A"/>
      </a:accent6>
      <a:hlink>
        <a:srgbClr val="FFCC00"/>
      </a:hlink>
      <a:folHlink>
        <a:srgbClr val="EE941C"/>
      </a:folHlink>
    </a:clrScheme>
    <a:fontScheme name="Bulutla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/>
          <a:tailEnd/>
        </a:ln>
      </a:spPr>
      <a:bodyPr wrap="none" anchor="ctr">
        <a:scene3d>
          <a:camera prst="orthographicFront"/>
          <a:lightRig rig="balanced" dir="t">
            <a:rot lat="0" lon="0" rev="2100000"/>
          </a:lightRig>
        </a:scene3d>
        <a:sp3d extrusionH="57150" prstMaterial="metal">
          <a:bevelT w="38100" h="25400"/>
          <a:contourClr>
            <a:schemeClr val="bg2"/>
          </a:contourClr>
        </a:sp3d>
      </a:bodyPr>
      <a:lstStyle>
        <a:defPPr algn="ctr" eaLnBrk="1" hangingPunct="1">
          <a:defRPr sz="2400" b="1" dirty="0" err="1">
            <a:ln w="50800"/>
            <a:solidFill>
              <a:schemeClr val="bg1">
                <a:shade val="50000"/>
              </a:schemeClr>
            </a:solidFill>
            <a:latin typeface="Arial Black" pitchFamily="34" charset="0"/>
          </a:defRPr>
        </a:defPPr>
      </a:lstStyle>
      <a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a:style>
    </a:spDef>
    <a:lnDef>
      <a:spPr bwMode="auto">
        <a:solidFill>
          <a:schemeClr val="accent1"/>
        </a:solidFill>
        <a:ln w="38100" cap="flat" cmpd="sng" algn="ctr">
          <a:solidFill>
            <a:srgbClr val="0000FF"/>
          </a:solidFill>
          <a:prstDash val="solid"/>
          <a:round/>
          <a:headEnd type="none" w="med" len="med"/>
          <a:tailEnd type="triangle"/>
        </a:ln>
        <a:effectLst/>
      </a:spPr>
      <a:bodyPr/>
      <a:lstStyle/>
    </a:lnDef>
    <a:txDef>
      <a:spPr>
        <a:noFill/>
      </a:spPr>
      <a:bodyPr wrap="square" rtlCol="0">
        <a:spAutoFit/>
        <a:scene3d>
          <a:camera prst="orthographicFront"/>
          <a:lightRig rig="soft" dir="t">
            <a:rot lat="0" lon="0" rev="15600000"/>
          </a:lightRig>
        </a:scene3d>
        <a:sp3d extrusionH="57150" prstMaterial="softEdge">
          <a:bevelT w="25400" h="38100"/>
        </a:sp3d>
      </a:bodyPr>
      <a:lstStyle>
        <a:defPPr>
          <a:defRPr b="1" dirty="0" err="1" smtClean="0">
            <a:ln/>
            <a:solidFill>
              <a:srgbClr val="333300"/>
            </a:solidFill>
          </a:defRPr>
        </a:defPPr>
      </a:lstStyle>
    </a:txDef>
  </a:objectDefaults>
  <a:extraClrSchemeLst>
    <a:extraClrScheme>
      <a:clrScheme name="Bulutlar 1">
        <a:dk1>
          <a:srgbClr val="4D4D4D"/>
        </a:dk1>
        <a:lt1>
          <a:srgbClr val="FFFFFF"/>
        </a:lt1>
        <a:dk2>
          <a:srgbClr val="0000A4"/>
        </a:dk2>
        <a:lt2>
          <a:srgbClr val="B7E7FF"/>
        </a:lt2>
        <a:accent1>
          <a:srgbClr val="0099CC"/>
        </a:accent1>
        <a:accent2>
          <a:srgbClr val="00CC99"/>
        </a:accent2>
        <a:accent3>
          <a:srgbClr val="AAAACF"/>
        </a:accent3>
        <a:accent4>
          <a:srgbClr val="DADADA"/>
        </a:accent4>
        <a:accent5>
          <a:srgbClr val="AACAE2"/>
        </a:accent5>
        <a:accent6>
          <a:srgbClr val="00B98A"/>
        </a:accent6>
        <a:hlink>
          <a:srgbClr val="FFCC00"/>
        </a:hlink>
        <a:folHlink>
          <a:srgbClr val="EE941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utlar 2">
        <a:dk1>
          <a:srgbClr val="000066"/>
        </a:dk1>
        <a:lt1>
          <a:srgbClr val="FFFFFF"/>
        </a:lt1>
        <a:dk2>
          <a:srgbClr val="00A2DC"/>
        </a:dk2>
        <a:lt2>
          <a:srgbClr val="FFFFFF"/>
        </a:lt2>
        <a:accent1>
          <a:srgbClr val="0079A4"/>
        </a:accent1>
        <a:accent2>
          <a:srgbClr val="33CCCC"/>
        </a:accent2>
        <a:accent3>
          <a:srgbClr val="AACEEB"/>
        </a:accent3>
        <a:accent4>
          <a:srgbClr val="DADADA"/>
        </a:accent4>
        <a:accent5>
          <a:srgbClr val="AABECF"/>
        </a:accent5>
        <a:accent6>
          <a:srgbClr val="2DB9B9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utlar 3">
        <a:dk1>
          <a:srgbClr val="010199"/>
        </a:dk1>
        <a:lt1>
          <a:srgbClr val="FFFFFF"/>
        </a:lt1>
        <a:dk2>
          <a:srgbClr val="000092"/>
        </a:dk2>
        <a:lt2>
          <a:srgbClr val="CCFFFF"/>
        </a:lt2>
        <a:accent1>
          <a:srgbClr val="66CCFF"/>
        </a:accent1>
        <a:accent2>
          <a:srgbClr val="2EBDBA"/>
        </a:accent2>
        <a:accent3>
          <a:srgbClr val="AAAAC7"/>
        </a:accent3>
        <a:accent4>
          <a:srgbClr val="DADADA"/>
        </a:accent4>
        <a:accent5>
          <a:srgbClr val="B8E2FF"/>
        </a:accent5>
        <a:accent6>
          <a:srgbClr val="29ABA8"/>
        </a:accent6>
        <a:hlink>
          <a:srgbClr val="66FF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utlar 4">
        <a:dk1>
          <a:srgbClr val="000000"/>
        </a:dk1>
        <a:lt1>
          <a:srgbClr val="FFFFFF"/>
        </a:lt1>
        <a:dk2>
          <a:srgbClr val="006A67"/>
        </a:dk2>
        <a:lt2>
          <a:srgbClr val="FFFFCC"/>
        </a:lt2>
        <a:accent1>
          <a:srgbClr val="33CCCC"/>
        </a:accent1>
        <a:accent2>
          <a:srgbClr val="6D6FC7"/>
        </a:accent2>
        <a:accent3>
          <a:srgbClr val="AAB9B8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00FFFF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utlar 5">
        <a:dk1>
          <a:srgbClr val="4D4D4D"/>
        </a:dk1>
        <a:lt1>
          <a:srgbClr val="FFFFFF"/>
        </a:lt1>
        <a:dk2>
          <a:srgbClr val="650BB7"/>
        </a:dk2>
        <a:lt2>
          <a:srgbClr val="FFFFFF"/>
        </a:lt2>
        <a:accent1>
          <a:srgbClr val="FF66FF"/>
        </a:accent1>
        <a:accent2>
          <a:srgbClr val="666699"/>
        </a:accent2>
        <a:accent3>
          <a:srgbClr val="B8AAD8"/>
        </a:accent3>
        <a:accent4>
          <a:srgbClr val="DADADA"/>
        </a:accent4>
        <a:accent5>
          <a:srgbClr val="FFB8FF"/>
        </a:accent5>
        <a:accent6>
          <a:srgbClr val="5C5C8A"/>
        </a:accent6>
        <a:hlink>
          <a:srgbClr val="E9E9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utlar 6">
        <a:dk1>
          <a:srgbClr val="FFFFFF"/>
        </a:dk1>
        <a:lt1>
          <a:srgbClr val="FFFFFF"/>
        </a:lt1>
        <a:dk2>
          <a:srgbClr val="005000"/>
        </a:dk2>
        <a:lt2>
          <a:srgbClr val="DCEAAE"/>
        </a:lt2>
        <a:accent1>
          <a:srgbClr val="99CC00"/>
        </a:accent1>
        <a:accent2>
          <a:srgbClr val="6F801A"/>
        </a:accent2>
        <a:accent3>
          <a:srgbClr val="AAB3AA"/>
        </a:accent3>
        <a:accent4>
          <a:srgbClr val="DADADA"/>
        </a:accent4>
        <a:accent5>
          <a:srgbClr val="CAE2AA"/>
        </a:accent5>
        <a:accent6>
          <a:srgbClr val="647316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utlar 7">
        <a:dk1>
          <a:srgbClr val="4F4F77"/>
        </a:dk1>
        <a:lt1>
          <a:srgbClr val="FFFFFF"/>
        </a:lt1>
        <a:dk2>
          <a:srgbClr val="7979A5"/>
        </a:dk2>
        <a:lt2>
          <a:srgbClr val="F3F3FF"/>
        </a:lt2>
        <a:accent1>
          <a:srgbClr val="5D5D8B"/>
        </a:accent1>
        <a:accent2>
          <a:srgbClr val="66CCFF"/>
        </a:accent2>
        <a:accent3>
          <a:srgbClr val="BEBECF"/>
        </a:accent3>
        <a:accent4>
          <a:srgbClr val="DADADA"/>
        </a:accent4>
        <a:accent5>
          <a:srgbClr val="B6B6C4"/>
        </a:accent5>
        <a:accent6>
          <a:srgbClr val="5CB9E7"/>
        </a:accent6>
        <a:hlink>
          <a:srgbClr val="CCECFF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utlar 8">
        <a:dk1>
          <a:srgbClr val="000000"/>
        </a:dk1>
        <a:lt1>
          <a:srgbClr val="B9B9B9"/>
        </a:lt1>
        <a:dk2>
          <a:srgbClr val="8A8472"/>
        </a:dk2>
        <a:lt2>
          <a:srgbClr val="4D4D4D"/>
        </a:lt2>
        <a:accent1>
          <a:srgbClr val="EDEEE2"/>
        </a:accent1>
        <a:accent2>
          <a:srgbClr val="7FAA7E"/>
        </a:accent2>
        <a:accent3>
          <a:srgbClr val="D9D9D9"/>
        </a:accent3>
        <a:accent4>
          <a:srgbClr val="000000"/>
        </a:accent4>
        <a:accent5>
          <a:srgbClr val="F4F5EE"/>
        </a:accent5>
        <a:accent6>
          <a:srgbClr val="729A72"/>
        </a:accent6>
        <a:hlink>
          <a:srgbClr val="008000"/>
        </a:hlink>
        <a:folHlink>
          <a:srgbClr val="989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utlar 9">
        <a:dk1>
          <a:srgbClr val="000000"/>
        </a:dk1>
        <a:lt1>
          <a:srgbClr val="FEA24E"/>
        </a:lt1>
        <a:dk2>
          <a:srgbClr val="CC6600"/>
        </a:dk2>
        <a:lt2>
          <a:srgbClr val="808080"/>
        </a:lt2>
        <a:accent1>
          <a:srgbClr val="FBEECD"/>
        </a:accent1>
        <a:accent2>
          <a:srgbClr val="ECD044"/>
        </a:accent2>
        <a:accent3>
          <a:srgbClr val="FECEB2"/>
        </a:accent3>
        <a:accent4>
          <a:srgbClr val="000000"/>
        </a:accent4>
        <a:accent5>
          <a:srgbClr val="FDF5E3"/>
        </a:accent5>
        <a:accent6>
          <a:srgbClr val="D6BC3D"/>
        </a:accent6>
        <a:hlink>
          <a:srgbClr val="E42B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117</Words>
  <Application>Microsoft Office PowerPoint</Application>
  <PresentationFormat>Geniş ekran</PresentationFormat>
  <Paragraphs>33</Paragraphs>
  <Slides>13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13</vt:i4>
      </vt:variant>
    </vt:vector>
  </HeadingPairs>
  <TitlesOfParts>
    <vt:vector size="21" baseType="lpstr">
      <vt:lpstr>Arial</vt:lpstr>
      <vt:lpstr>Arial Black</vt:lpstr>
      <vt:lpstr>Calibri</vt:lpstr>
      <vt:lpstr>Calibri Light</vt:lpstr>
      <vt:lpstr>Times New Roman</vt:lpstr>
      <vt:lpstr>Wingdings</vt:lpstr>
      <vt:lpstr>Office Teması</vt:lpstr>
      <vt:lpstr>Bulutlar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Ahmet Çakır</dc:creator>
  <cp:lastModifiedBy>Ahmet Çakır</cp:lastModifiedBy>
  <cp:revision>10</cp:revision>
  <dcterms:created xsi:type="dcterms:W3CDTF">2019-03-19T11:11:55Z</dcterms:created>
  <dcterms:modified xsi:type="dcterms:W3CDTF">2019-03-19T11:47:48Z</dcterms:modified>
</cp:coreProperties>
</file>