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0393"/>
    <p:restoredTop sz="94599"/>
  </p:normalViewPr>
  <p:slideViewPr>
    <p:cSldViewPr snapToGrid="0" snapToObjects="1">
      <p:cViewPr varScale="1">
        <p:scale>
          <a:sx n="49" d="100"/>
          <a:sy n="49" d="100"/>
        </p:scale>
        <p:origin x="200" y="1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5FD58C-3BDB-C94C-AE43-8BACCC6A20BE}" type="doc">
      <dgm:prSet loTypeId="urn:microsoft.com/office/officeart/2008/layout/AlternatingHexagons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0E51189F-998C-3848-B6B0-CCF80FB614D4}">
      <dgm:prSet phldrT="[Metin]" custT="1"/>
      <dgm:spPr>
        <a:solidFill>
          <a:schemeClr val="accent2">
            <a:lumMod val="40000"/>
            <a:lumOff val="6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tr-TR" sz="1800" b="1" dirty="0">
              <a:solidFill>
                <a:schemeClr val="tx2">
                  <a:lumMod val="75000"/>
                  <a:lumOff val="25000"/>
                </a:schemeClr>
              </a:solidFill>
            </a:rPr>
            <a:t>Yapılandırılmış Görüşme</a:t>
          </a:r>
        </a:p>
      </dgm:t>
    </dgm:pt>
    <dgm:pt modelId="{6524F29D-3140-8340-A5B7-75BAB14B8915}" type="parTrans" cxnId="{7344DDC0-5DA9-8D44-B364-448CEC6390CA}">
      <dgm:prSet/>
      <dgm:spPr/>
      <dgm:t>
        <a:bodyPr/>
        <a:lstStyle/>
        <a:p>
          <a:endParaRPr lang="tr-TR" sz="1800" b="1"/>
        </a:p>
      </dgm:t>
    </dgm:pt>
    <dgm:pt modelId="{E1ABE2FB-E788-8648-B8EA-7E1F77C28BF4}" type="sibTrans" cxnId="{7344DDC0-5DA9-8D44-B364-448CEC6390CA}">
      <dgm:prSet custT="1"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800" b="1" dirty="0">
              <a:solidFill>
                <a:srgbClr val="FFFF00"/>
              </a:solidFill>
            </a:rPr>
            <a:t>GÖRÜŞME TÜRLERİ</a:t>
          </a:r>
        </a:p>
        <a:p>
          <a:pPr marL="0" lvl="0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b="1" dirty="0">
            <a:solidFill>
              <a:srgbClr val="FFFF00"/>
            </a:solidFill>
          </a:endParaRPr>
        </a:p>
      </dgm:t>
    </dgm:pt>
    <dgm:pt modelId="{99779D1F-8585-3C41-B4E3-8FB92CF5A20B}">
      <dgm:prSet phldrT="[Metin]" custT="1"/>
      <dgm:spPr>
        <a:solidFill>
          <a:schemeClr val="accent3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tr-TR" sz="1800" b="1" dirty="0">
              <a:solidFill>
                <a:schemeClr val="tx2">
                  <a:lumMod val="75000"/>
                  <a:lumOff val="25000"/>
                </a:schemeClr>
              </a:solidFill>
            </a:rPr>
            <a:t>Yarı-Yapılandırılmış Görüşme</a:t>
          </a:r>
        </a:p>
      </dgm:t>
    </dgm:pt>
    <dgm:pt modelId="{2047C875-80DC-8E40-A960-BC36731FEF1F}" type="parTrans" cxnId="{2AC41BAA-3B45-8B4C-94C7-65BF779A7819}">
      <dgm:prSet/>
      <dgm:spPr/>
      <dgm:t>
        <a:bodyPr/>
        <a:lstStyle/>
        <a:p>
          <a:endParaRPr lang="tr-TR" sz="1800" b="1"/>
        </a:p>
      </dgm:t>
    </dgm:pt>
    <dgm:pt modelId="{DF904211-FE2C-8B45-9435-7CA819F694B0}" type="sibTrans" cxnId="{2AC41BAA-3B45-8B4C-94C7-65BF779A7819}">
      <dgm:prSet custT="1"/>
      <dgm:spPr>
        <a:solidFill>
          <a:schemeClr val="accent4">
            <a:lumMod val="20000"/>
            <a:lumOff val="80000"/>
          </a:schemeClr>
        </a:solidFill>
        <a:ln>
          <a:solidFill>
            <a:schemeClr val="accent1"/>
          </a:solidFill>
        </a:ln>
      </dgm:spPr>
      <dgm:t>
        <a:bodyPr/>
        <a:lstStyle/>
        <a:p>
          <a:r>
            <a:rPr lang="tr-TR" sz="1800" b="1" dirty="0">
              <a:solidFill>
                <a:schemeClr val="tx2">
                  <a:lumMod val="75000"/>
                  <a:lumOff val="25000"/>
                </a:schemeClr>
              </a:solidFill>
            </a:rPr>
            <a:t>Yapılandırılmamış Görüşme</a:t>
          </a:r>
        </a:p>
      </dgm:t>
    </dgm:pt>
    <dgm:pt modelId="{7C425D1B-A236-914A-BFFE-8CF02E665B7F}" type="pres">
      <dgm:prSet presAssocID="{995FD58C-3BDB-C94C-AE43-8BACCC6A20BE}" presName="Name0" presStyleCnt="0">
        <dgm:presLayoutVars>
          <dgm:chMax/>
          <dgm:chPref/>
          <dgm:dir/>
          <dgm:animLvl val="lvl"/>
        </dgm:presLayoutVars>
      </dgm:prSet>
      <dgm:spPr/>
    </dgm:pt>
    <dgm:pt modelId="{BD2AB56C-CCF5-334D-BA12-8C7CC0F6DC8F}" type="pres">
      <dgm:prSet presAssocID="{0E51189F-998C-3848-B6B0-CCF80FB614D4}" presName="composite" presStyleCnt="0"/>
      <dgm:spPr/>
    </dgm:pt>
    <dgm:pt modelId="{B41C8FEA-42A9-3C40-A8EB-0DBF246E64E8}" type="pres">
      <dgm:prSet presAssocID="{0E51189F-998C-3848-B6B0-CCF80FB614D4}" presName="Parent1" presStyleLbl="node1" presStyleIdx="0" presStyleCnt="4" custScaleX="131545" custLinFactNeighborX="69580" custLinFactNeighborY="-26230">
        <dgm:presLayoutVars>
          <dgm:chMax val="1"/>
          <dgm:chPref val="1"/>
          <dgm:bulletEnabled val="1"/>
        </dgm:presLayoutVars>
      </dgm:prSet>
      <dgm:spPr/>
    </dgm:pt>
    <dgm:pt modelId="{F535B99E-7EBA-B143-A726-2E1AF08C6FDB}" type="pres">
      <dgm:prSet presAssocID="{0E51189F-998C-3848-B6B0-CCF80FB614D4}" presName="Childtext1" presStyleLbl="revTx" presStyleIdx="0" presStyleCnt="2" custFlipHor="1" custScaleX="63731" custScaleY="23683" custLinFactX="-90937" custLinFactY="83625" custLinFactNeighborX="-100000" custLinFactNeighborY="100000">
        <dgm:presLayoutVars>
          <dgm:chMax val="0"/>
          <dgm:chPref val="0"/>
          <dgm:bulletEnabled val="1"/>
        </dgm:presLayoutVars>
      </dgm:prSet>
      <dgm:spPr/>
    </dgm:pt>
    <dgm:pt modelId="{4BC26D4A-3E32-4240-B5B1-5ED5337B19E1}" type="pres">
      <dgm:prSet presAssocID="{0E51189F-998C-3848-B6B0-CCF80FB614D4}" presName="BalanceSpacing" presStyleCnt="0"/>
      <dgm:spPr/>
    </dgm:pt>
    <dgm:pt modelId="{2D2942D7-0F17-C044-9BC1-5C2EC3471691}" type="pres">
      <dgm:prSet presAssocID="{0E51189F-998C-3848-B6B0-CCF80FB614D4}" presName="BalanceSpacing1" presStyleCnt="0"/>
      <dgm:spPr/>
    </dgm:pt>
    <dgm:pt modelId="{4BAC1EFA-5318-C047-A57F-C711FCA7E474}" type="pres">
      <dgm:prSet presAssocID="{E1ABE2FB-E788-8648-B8EA-7E1F77C28BF4}" presName="Accent1Text" presStyleLbl="node1" presStyleIdx="1" presStyleCnt="4" custScaleX="136538" custScaleY="154517" custLinFactNeighborX="-95238" custLinFactNeighborY="15273"/>
      <dgm:spPr/>
    </dgm:pt>
    <dgm:pt modelId="{5DD45FD1-93A7-E844-ACC0-8090EA5CE31F}" type="pres">
      <dgm:prSet presAssocID="{E1ABE2FB-E788-8648-B8EA-7E1F77C28BF4}" presName="spaceBetweenRectangles" presStyleCnt="0"/>
      <dgm:spPr/>
    </dgm:pt>
    <dgm:pt modelId="{DE812307-0323-E441-9AFC-CFB997565D5A}" type="pres">
      <dgm:prSet presAssocID="{99779D1F-8585-3C41-B4E3-8FB92CF5A20B}" presName="composite" presStyleCnt="0"/>
      <dgm:spPr/>
    </dgm:pt>
    <dgm:pt modelId="{9229DD60-2B2E-EA42-A6CD-B48A2D803874}" type="pres">
      <dgm:prSet presAssocID="{99779D1F-8585-3C41-B4E3-8FB92CF5A20B}" presName="Parent1" presStyleLbl="node1" presStyleIdx="2" presStyleCnt="4" custScaleX="135962" custLinFactNeighborX="29680" custLinFactNeighborY="-53805">
        <dgm:presLayoutVars>
          <dgm:chMax val="1"/>
          <dgm:chPref val="1"/>
          <dgm:bulletEnabled val="1"/>
        </dgm:presLayoutVars>
      </dgm:prSet>
      <dgm:spPr/>
    </dgm:pt>
    <dgm:pt modelId="{6A35E6FB-D05B-D24D-B0C4-B91A004B9A4F}" type="pres">
      <dgm:prSet presAssocID="{99779D1F-8585-3C41-B4E3-8FB92CF5A20B}" presName="Childtext1" presStyleLbl="revTx" presStyleIdx="1" presStyleCnt="2">
        <dgm:presLayoutVars>
          <dgm:chMax val="0"/>
          <dgm:chPref val="0"/>
          <dgm:bulletEnabled val="1"/>
        </dgm:presLayoutVars>
      </dgm:prSet>
      <dgm:spPr/>
    </dgm:pt>
    <dgm:pt modelId="{1D6C2BDF-00E0-A546-AB5A-82D2F8528913}" type="pres">
      <dgm:prSet presAssocID="{99779D1F-8585-3C41-B4E3-8FB92CF5A20B}" presName="BalanceSpacing" presStyleCnt="0"/>
      <dgm:spPr/>
    </dgm:pt>
    <dgm:pt modelId="{4A293785-CF16-0A41-819C-A0BA61F3FB31}" type="pres">
      <dgm:prSet presAssocID="{99779D1F-8585-3C41-B4E3-8FB92CF5A20B}" presName="BalanceSpacing1" presStyleCnt="0"/>
      <dgm:spPr/>
    </dgm:pt>
    <dgm:pt modelId="{91C983DF-73BE-2547-857B-82689243FA51}" type="pres">
      <dgm:prSet presAssocID="{DF904211-FE2C-8B45-9435-7CA819F694B0}" presName="Accent1Text" presStyleLbl="node1" presStyleIdx="3" presStyleCnt="4" custScaleX="146053" custLinFactX="16289" custLinFactNeighborX="100000" custLinFactNeighborY="-56686"/>
      <dgm:spPr/>
    </dgm:pt>
  </dgm:ptLst>
  <dgm:cxnLst>
    <dgm:cxn modelId="{7101FA02-2386-0641-808C-F7974AA734AD}" type="presOf" srcId="{995FD58C-3BDB-C94C-AE43-8BACCC6A20BE}" destId="{7C425D1B-A236-914A-BFFE-8CF02E665B7F}" srcOrd="0" destOrd="0" presId="urn:microsoft.com/office/officeart/2008/layout/AlternatingHexagons"/>
    <dgm:cxn modelId="{3C721A62-761F-D94D-9266-AACDF07C76A2}" type="presOf" srcId="{E1ABE2FB-E788-8648-B8EA-7E1F77C28BF4}" destId="{4BAC1EFA-5318-C047-A57F-C711FCA7E474}" srcOrd="0" destOrd="0" presId="urn:microsoft.com/office/officeart/2008/layout/AlternatingHexagons"/>
    <dgm:cxn modelId="{0C214C96-6956-6E4A-A79C-0EC6BA8981D3}" type="presOf" srcId="{DF904211-FE2C-8B45-9435-7CA819F694B0}" destId="{91C983DF-73BE-2547-857B-82689243FA51}" srcOrd="0" destOrd="0" presId="urn:microsoft.com/office/officeart/2008/layout/AlternatingHexagons"/>
    <dgm:cxn modelId="{7A39CDA6-A983-F944-9330-1C557ACD12F8}" type="presOf" srcId="{0E51189F-998C-3848-B6B0-CCF80FB614D4}" destId="{B41C8FEA-42A9-3C40-A8EB-0DBF246E64E8}" srcOrd="0" destOrd="0" presId="urn:microsoft.com/office/officeart/2008/layout/AlternatingHexagons"/>
    <dgm:cxn modelId="{2AC41BAA-3B45-8B4C-94C7-65BF779A7819}" srcId="{995FD58C-3BDB-C94C-AE43-8BACCC6A20BE}" destId="{99779D1F-8585-3C41-B4E3-8FB92CF5A20B}" srcOrd="1" destOrd="0" parTransId="{2047C875-80DC-8E40-A960-BC36731FEF1F}" sibTransId="{DF904211-FE2C-8B45-9435-7CA819F694B0}"/>
    <dgm:cxn modelId="{7344DDC0-5DA9-8D44-B364-448CEC6390CA}" srcId="{995FD58C-3BDB-C94C-AE43-8BACCC6A20BE}" destId="{0E51189F-998C-3848-B6B0-CCF80FB614D4}" srcOrd="0" destOrd="0" parTransId="{6524F29D-3140-8340-A5B7-75BAB14B8915}" sibTransId="{E1ABE2FB-E788-8648-B8EA-7E1F77C28BF4}"/>
    <dgm:cxn modelId="{E1CFFCD8-1A1A-464F-92B9-26004A868F6B}" type="presOf" srcId="{99779D1F-8585-3C41-B4E3-8FB92CF5A20B}" destId="{9229DD60-2B2E-EA42-A6CD-B48A2D803874}" srcOrd="0" destOrd="0" presId="urn:microsoft.com/office/officeart/2008/layout/AlternatingHexagons"/>
    <dgm:cxn modelId="{9B3F0FE4-A130-2C41-8279-6F64D7A63DBE}" type="presParOf" srcId="{7C425D1B-A236-914A-BFFE-8CF02E665B7F}" destId="{BD2AB56C-CCF5-334D-BA12-8C7CC0F6DC8F}" srcOrd="0" destOrd="0" presId="urn:microsoft.com/office/officeart/2008/layout/AlternatingHexagons"/>
    <dgm:cxn modelId="{36914E33-C066-0C4A-BDC9-3D851E8C915D}" type="presParOf" srcId="{BD2AB56C-CCF5-334D-BA12-8C7CC0F6DC8F}" destId="{B41C8FEA-42A9-3C40-A8EB-0DBF246E64E8}" srcOrd="0" destOrd="0" presId="urn:microsoft.com/office/officeart/2008/layout/AlternatingHexagons"/>
    <dgm:cxn modelId="{61A23CBE-FE0A-194E-9235-41F087889D84}" type="presParOf" srcId="{BD2AB56C-CCF5-334D-BA12-8C7CC0F6DC8F}" destId="{F535B99E-7EBA-B143-A726-2E1AF08C6FDB}" srcOrd="1" destOrd="0" presId="urn:microsoft.com/office/officeart/2008/layout/AlternatingHexagons"/>
    <dgm:cxn modelId="{8CA2E572-E347-3E49-AAF3-D9F855ABE3E1}" type="presParOf" srcId="{BD2AB56C-CCF5-334D-BA12-8C7CC0F6DC8F}" destId="{4BC26D4A-3E32-4240-B5B1-5ED5337B19E1}" srcOrd="2" destOrd="0" presId="urn:microsoft.com/office/officeart/2008/layout/AlternatingHexagons"/>
    <dgm:cxn modelId="{960B7662-7302-DB43-8CA2-C820E1ABECC0}" type="presParOf" srcId="{BD2AB56C-CCF5-334D-BA12-8C7CC0F6DC8F}" destId="{2D2942D7-0F17-C044-9BC1-5C2EC3471691}" srcOrd="3" destOrd="0" presId="urn:microsoft.com/office/officeart/2008/layout/AlternatingHexagons"/>
    <dgm:cxn modelId="{D8055E5C-F6B0-3A40-973A-A99ABCE38677}" type="presParOf" srcId="{BD2AB56C-CCF5-334D-BA12-8C7CC0F6DC8F}" destId="{4BAC1EFA-5318-C047-A57F-C711FCA7E474}" srcOrd="4" destOrd="0" presId="urn:microsoft.com/office/officeart/2008/layout/AlternatingHexagons"/>
    <dgm:cxn modelId="{87A38521-371B-134A-A983-77779870EC7D}" type="presParOf" srcId="{7C425D1B-A236-914A-BFFE-8CF02E665B7F}" destId="{5DD45FD1-93A7-E844-ACC0-8090EA5CE31F}" srcOrd="1" destOrd="0" presId="urn:microsoft.com/office/officeart/2008/layout/AlternatingHexagons"/>
    <dgm:cxn modelId="{9B2B9BED-018E-4244-86AE-A823C56C25E1}" type="presParOf" srcId="{7C425D1B-A236-914A-BFFE-8CF02E665B7F}" destId="{DE812307-0323-E441-9AFC-CFB997565D5A}" srcOrd="2" destOrd="0" presId="urn:microsoft.com/office/officeart/2008/layout/AlternatingHexagons"/>
    <dgm:cxn modelId="{12605475-F163-5C47-900E-E999B50FCD3A}" type="presParOf" srcId="{DE812307-0323-E441-9AFC-CFB997565D5A}" destId="{9229DD60-2B2E-EA42-A6CD-B48A2D803874}" srcOrd="0" destOrd="0" presId="urn:microsoft.com/office/officeart/2008/layout/AlternatingHexagons"/>
    <dgm:cxn modelId="{ED5F02FF-E89A-A049-8BBA-1F111F0AC2DB}" type="presParOf" srcId="{DE812307-0323-E441-9AFC-CFB997565D5A}" destId="{6A35E6FB-D05B-D24D-B0C4-B91A004B9A4F}" srcOrd="1" destOrd="0" presId="urn:microsoft.com/office/officeart/2008/layout/AlternatingHexagons"/>
    <dgm:cxn modelId="{5AC90CA5-EDB8-6946-82DD-ACF3D956A9BD}" type="presParOf" srcId="{DE812307-0323-E441-9AFC-CFB997565D5A}" destId="{1D6C2BDF-00E0-A546-AB5A-82D2F8528913}" srcOrd="2" destOrd="0" presId="urn:microsoft.com/office/officeart/2008/layout/AlternatingHexagons"/>
    <dgm:cxn modelId="{3099144B-854C-D543-9D91-6642B628FA4A}" type="presParOf" srcId="{DE812307-0323-E441-9AFC-CFB997565D5A}" destId="{4A293785-CF16-0A41-819C-A0BA61F3FB31}" srcOrd="3" destOrd="0" presId="urn:microsoft.com/office/officeart/2008/layout/AlternatingHexagons"/>
    <dgm:cxn modelId="{BACF3676-41EA-C345-A5E0-FF7F5E7FE899}" type="presParOf" srcId="{DE812307-0323-E441-9AFC-CFB997565D5A}" destId="{91C983DF-73BE-2547-857B-82689243FA51}" srcOrd="4" destOrd="0" presId="urn:microsoft.com/office/officeart/2008/layout/AlternatingHexagons"/>
  </dgm:cxnLst>
  <dgm:bg>
    <a:solidFill>
      <a:schemeClr val="accent6">
        <a:lumMod val="20000"/>
        <a:lumOff val="80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16C9DCC-C41A-4445-A95C-434393C9DE73}" type="doc">
      <dgm:prSet loTypeId="urn:microsoft.com/office/officeart/2005/8/layout/arrow5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F8C6C69C-B02E-194E-B897-10BD3236E5BC}">
      <dgm:prSet phldrT="[Metin]"/>
      <dgm:spPr>
        <a:solidFill>
          <a:schemeClr val="tx2">
            <a:lumMod val="25000"/>
            <a:lumOff val="75000"/>
          </a:schemeClr>
        </a:solidFill>
      </dgm:spPr>
      <dgm:t>
        <a:bodyPr/>
        <a:lstStyle/>
        <a:p>
          <a:r>
            <a:rPr lang="tr-TR" b="1" dirty="0"/>
            <a:t>Bireysel Görüşme</a:t>
          </a:r>
        </a:p>
      </dgm:t>
    </dgm:pt>
    <dgm:pt modelId="{4403B247-2A4D-8F45-912A-45632D791118}" type="parTrans" cxnId="{D7DBD13D-08C1-8B4B-BBF1-3D432C9DDD1B}">
      <dgm:prSet/>
      <dgm:spPr/>
      <dgm:t>
        <a:bodyPr/>
        <a:lstStyle/>
        <a:p>
          <a:endParaRPr lang="tr-TR"/>
        </a:p>
      </dgm:t>
    </dgm:pt>
    <dgm:pt modelId="{9619D09B-5F20-714F-98D1-7BD596CB9065}" type="sibTrans" cxnId="{D7DBD13D-08C1-8B4B-BBF1-3D432C9DDD1B}">
      <dgm:prSet/>
      <dgm:spPr/>
      <dgm:t>
        <a:bodyPr/>
        <a:lstStyle/>
        <a:p>
          <a:endParaRPr lang="tr-TR"/>
        </a:p>
      </dgm:t>
    </dgm:pt>
    <dgm:pt modelId="{D905C297-DC7E-8A45-83CD-575F388BAAB9}">
      <dgm:prSet phldrT="[Metin]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tr-TR" b="1" dirty="0"/>
            <a:t>Odak Grup Görüşmesi</a:t>
          </a:r>
        </a:p>
      </dgm:t>
    </dgm:pt>
    <dgm:pt modelId="{3BB58E07-7C41-D24F-9A35-4722CB85BABA}" type="parTrans" cxnId="{EC0526BC-C519-A245-B92B-7D4649A06A41}">
      <dgm:prSet/>
      <dgm:spPr/>
      <dgm:t>
        <a:bodyPr/>
        <a:lstStyle/>
        <a:p>
          <a:endParaRPr lang="tr-TR"/>
        </a:p>
      </dgm:t>
    </dgm:pt>
    <dgm:pt modelId="{B239D692-C93E-4C41-8FE8-F47DB937CC59}" type="sibTrans" cxnId="{EC0526BC-C519-A245-B92B-7D4649A06A41}">
      <dgm:prSet/>
      <dgm:spPr/>
      <dgm:t>
        <a:bodyPr/>
        <a:lstStyle/>
        <a:p>
          <a:endParaRPr lang="tr-TR"/>
        </a:p>
      </dgm:t>
    </dgm:pt>
    <dgm:pt modelId="{F6D4C6F5-379A-CD41-A1AE-601539537470}" type="pres">
      <dgm:prSet presAssocID="{F16C9DCC-C41A-4445-A95C-434393C9DE73}" presName="diagram" presStyleCnt="0">
        <dgm:presLayoutVars>
          <dgm:dir/>
          <dgm:resizeHandles val="exact"/>
        </dgm:presLayoutVars>
      </dgm:prSet>
      <dgm:spPr/>
    </dgm:pt>
    <dgm:pt modelId="{B680AE4F-250A-C140-BE65-007F329B7DE9}" type="pres">
      <dgm:prSet presAssocID="{F8C6C69C-B02E-194E-B897-10BD3236E5BC}" presName="arrow" presStyleLbl="node1" presStyleIdx="0" presStyleCnt="2" custScaleY="100097" custRadScaleRad="101206" custRadScaleInc="4881">
        <dgm:presLayoutVars>
          <dgm:bulletEnabled val="1"/>
        </dgm:presLayoutVars>
      </dgm:prSet>
      <dgm:spPr/>
    </dgm:pt>
    <dgm:pt modelId="{7079D7D9-EBD3-124D-A277-DD500535DF3D}" type="pres">
      <dgm:prSet presAssocID="{D905C297-DC7E-8A45-83CD-575F388BAAB9}" presName="arrow" presStyleLbl="node1" presStyleIdx="1" presStyleCnt="2" custRadScaleRad="78175" custRadScaleInc="-101">
        <dgm:presLayoutVars>
          <dgm:bulletEnabled val="1"/>
        </dgm:presLayoutVars>
      </dgm:prSet>
      <dgm:spPr/>
    </dgm:pt>
  </dgm:ptLst>
  <dgm:cxnLst>
    <dgm:cxn modelId="{D7DBD13D-08C1-8B4B-BBF1-3D432C9DDD1B}" srcId="{F16C9DCC-C41A-4445-A95C-434393C9DE73}" destId="{F8C6C69C-B02E-194E-B897-10BD3236E5BC}" srcOrd="0" destOrd="0" parTransId="{4403B247-2A4D-8F45-912A-45632D791118}" sibTransId="{9619D09B-5F20-714F-98D1-7BD596CB9065}"/>
    <dgm:cxn modelId="{FC21FB5E-4724-D74A-9262-F7EE0D30F1C2}" type="presOf" srcId="{F8C6C69C-B02E-194E-B897-10BD3236E5BC}" destId="{B680AE4F-250A-C140-BE65-007F329B7DE9}" srcOrd="0" destOrd="0" presId="urn:microsoft.com/office/officeart/2005/8/layout/arrow5"/>
    <dgm:cxn modelId="{B79AC7A7-011D-994E-ADCA-49DFC0AC8D71}" type="presOf" srcId="{F16C9DCC-C41A-4445-A95C-434393C9DE73}" destId="{F6D4C6F5-379A-CD41-A1AE-601539537470}" srcOrd="0" destOrd="0" presId="urn:microsoft.com/office/officeart/2005/8/layout/arrow5"/>
    <dgm:cxn modelId="{EC0526BC-C519-A245-B92B-7D4649A06A41}" srcId="{F16C9DCC-C41A-4445-A95C-434393C9DE73}" destId="{D905C297-DC7E-8A45-83CD-575F388BAAB9}" srcOrd="1" destOrd="0" parTransId="{3BB58E07-7C41-D24F-9A35-4722CB85BABA}" sibTransId="{B239D692-C93E-4C41-8FE8-F47DB937CC59}"/>
    <dgm:cxn modelId="{27921DFE-86B9-7B42-941E-631AFAD14F06}" type="presOf" srcId="{D905C297-DC7E-8A45-83CD-575F388BAAB9}" destId="{7079D7D9-EBD3-124D-A277-DD500535DF3D}" srcOrd="0" destOrd="0" presId="urn:microsoft.com/office/officeart/2005/8/layout/arrow5"/>
    <dgm:cxn modelId="{C4BC79B4-DD19-F340-A0AF-0A6D8E3BF2FE}" type="presParOf" srcId="{F6D4C6F5-379A-CD41-A1AE-601539537470}" destId="{B680AE4F-250A-C140-BE65-007F329B7DE9}" srcOrd="0" destOrd="0" presId="urn:microsoft.com/office/officeart/2005/8/layout/arrow5"/>
    <dgm:cxn modelId="{D813F41A-0D13-224F-99A3-FCF7272DD6C9}" type="presParOf" srcId="{F6D4C6F5-379A-CD41-A1AE-601539537470}" destId="{7079D7D9-EBD3-124D-A277-DD500535DF3D}" srcOrd="1" destOrd="0" presId="urn:microsoft.com/office/officeart/2005/8/layout/arrow5"/>
  </dgm:cxnLst>
  <dgm:bg>
    <a:solidFill>
      <a:schemeClr val="accent6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7CFCCE9-3C67-BA43-B584-67383646B7D7}" type="doc">
      <dgm:prSet loTypeId="urn:microsoft.com/office/officeart/2005/8/layout/cycle7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317F8762-36F4-EF4A-B9E5-8ECB79E4E319}">
      <dgm:prSet phldrT="[Metin]"/>
      <dgm:spPr/>
      <dgm:t>
        <a:bodyPr/>
        <a:lstStyle/>
        <a:p>
          <a:r>
            <a:rPr lang="tr-TR" dirty="0">
              <a:solidFill>
                <a:srgbClr val="FFFF00"/>
              </a:solidFill>
            </a:rPr>
            <a:t>Görüşmenin Planlanması</a:t>
          </a:r>
        </a:p>
      </dgm:t>
    </dgm:pt>
    <dgm:pt modelId="{0A992670-0B83-444B-8B53-381D703C9B94}" type="parTrans" cxnId="{2CB97B06-1CF8-674B-A55F-1AC41D3AAA32}">
      <dgm:prSet/>
      <dgm:spPr/>
      <dgm:t>
        <a:bodyPr/>
        <a:lstStyle/>
        <a:p>
          <a:endParaRPr lang="tr-TR"/>
        </a:p>
      </dgm:t>
    </dgm:pt>
    <dgm:pt modelId="{9AF80540-8706-8843-92DD-CF37A4D3F28B}" type="sibTrans" cxnId="{2CB97B06-1CF8-674B-A55F-1AC41D3AAA32}">
      <dgm:prSet/>
      <dgm:spPr/>
      <dgm:t>
        <a:bodyPr/>
        <a:lstStyle/>
        <a:p>
          <a:endParaRPr lang="tr-TR"/>
        </a:p>
      </dgm:t>
    </dgm:pt>
    <dgm:pt modelId="{E9455CC0-B3F7-C244-B180-868F6C09BD7C}">
      <dgm:prSet phldrT="[Metin]"/>
      <dgm:spPr/>
      <dgm:t>
        <a:bodyPr/>
        <a:lstStyle/>
        <a:p>
          <a:r>
            <a:rPr lang="tr-TR" dirty="0">
              <a:solidFill>
                <a:srgbClr val="FFFF00"/>
              </a:solidFill>
            </a:rPr>
            <a:t>Görüşmenin kaydedilmesi ve  </a:t>
          </a:r>
          <a:r>
            <a:rPr lang="tr-TR" dirty="0" err="1">
              <a:solidFill>
                <a:srgbClr val="FFFF00"/>
              </a:solidFill>
            </a:rPr>
            <a:t>raporlaştırılması</a:t>
          </a:r>
          <a:endParaRPr lang="tr-TR" dirty="0">
            <a:solidFill>
              <a:srgbClr val="FFFF00"/>
            </a:solidFill>
          </a:endParaRPr>
        </a:p>
      </dgm:t>
    </dgm:pt>
    <dgm:pt modelId="{304B0316-C042-644D-99E2-71459E523211}" type="parTrans" cxnId="{21D93DCB-3DFC-9444-8E64-A08C985BBE2B}">
      <dgm:prSet/>
      <dgm:spPr/>
      <dgm:t>
        <a:bodyPr/>
        <a:lstStyle/>
        <a:p>
          <a:endParaRPr lang="tr-TR"/>
        </a:p>
      </dgm:t>
    </dgm:pt>
    <dgm:pt modelId="{CAEC160D-A561-6046-882B-354C4F3D4E11}" type="sibTrans" cxnId="{21D93DCB-3DFC-9444-8E64-A08C985BBE2B}">
      <dgm:prSet/>
      <dgm:spPr/>
      <dgm:t>
        <a:bodyPr/>
        <a:lstStyle/>
        <a:p>
          <a:endParaRPr lang="tr-TR"/>
        </a:p>
      </dgm:t>
    </dgm:pt>
    <dgm:pt modelId="{222015CD-0067-6B4F-AF3D-98E94164BAA4}">
      <dgm:prSet phldrT="[Metin]"/>
      <dgm:spPr/>
      <dgm:t>
        <a:bodyPr/>
        <a:lstStyle/>
        <a:p>
          <a:r>
            <a:rPr lang="tr-TR" dirty="0">
              <a:solidFill>
                <a:srgbClr val="FFFF00"/>
              </a:solidFill>
            </a:rPr>
            <a:t>Görüşmenin Uygulanması</a:t>
          </a:r>
        </a:p>
      </dgm:t>
    </dgm:pt>
    <dgm:pt modelId="{C7F2A22B-1EDA-C048-B7EE-5260FCA23B6F}" type="parTrans" cxnId="{26396042-0A34-E840-BF67-BEA70EED0FC4}">
      <dgm:prSet/>
      <dgm:spPr/>
      <dgm:t>
        <a:bodyPr/>
        <a:lstStyle/>
        <a:p>
          <a:endParaRPr lang="tr-TR"/>
        </a:p>
      </dgm:t>
    </dgm:pt>
    <dgm:pt modelId="{C6A7D45D-A469-9B45-A8CB-DC4E2D502B5B}" type="sibTrans" cxnId="{26396042-0A34-E840-BF67-BEA70EED0FC4}">
      <dgm:prSet/>
      <dgm:spPr/>
      <dgm:t>
        <a:bodyPr/>
        <a:lstStyle/>
        <a:p>
          <a:endParaRPr lang="tr-TR"/>
        </a:p>
      </dgm:t>
    </dgm:pt>
    <dgm:pt modelId="{2FBE539D-FF0E-0B45-8AEA-B21DFD67053B}" type="pres">
      <dgm:prSet presAssocID="{37CFCCE9-3C67-BA43-B584-67383646B7D7}" presName="Name0" presStyleCnt="0">
        <dgm:presLayoutVars>
          <dgm:dir/>
          <dgm:resizeHandles val="exact"/>
        </dgm:presLayoutVars>
      </dgm:prSet>
      <dgm:spPr/>
    </dgm:pt>
    <dgm:pt modelId="{CB61FCCD-F9B3-B84A-B5C5-6B7B542B2963}" type="pres">
      <dgm:prSet presAssocID="{317F8762-36F4-EF4A-B9E5-8ECB79E4E319}" presName="node" presStyleLbl="node1" presStyleIdx="0" presStyleCnt="3">
        <dgm:presLayoutVars>
          <dgm:bulletEnabled val="1"/>
        </dgm:presLayoutVars>
      </dgm:prSet>
      <dgm:spPr/>
    </dgm:pt>
    <dgm:pt modelId="{378909F0-AE9A-A74E-9CEA-F9F0EB461954}" type="pres">
      <dgm:prSet presAssocID="{9AF80540-8706-8843-92DD-CF37A4D3F28B}" presName="sibTrans" presStyleLbl="sibTrans2D1" presStyleIdx="0" presStyleCnt="3"/>
      <dgm:spPr/>
    </dgm:pt>
    <dgm:pt modelId="{E5CF863A-E9F3-8C4D-8BA0-5B3193B3F299}" type="pres">
      <dgm:prSet presAssocID="{9AF80540-8706-8843-92DD-CF37A4D3F28B}" presName="connectorText" presStyleLbl="sibTrans2D1" presStyleIdx="0" presStyleCnt="3"/>
      <dgm:spPr/>
    </dgm:pt>
    <dgm:pt modelId="{F3A7EDD3-2708-B946-B8DA-5E80CA703965}" type="pres">
      <dgm:prSet presAssocID="{E9455CC0-B3F7-C244-B180-868F6C09BD7C}" presName="node" presStyleLbl="node1" presStyleIdx="1" presStyleCnt="3">
        <dgm:presLayoutVars>
          <dgm:bulletEnabled val="1"/>
        </dgm:presLayoutVars>
      </dgm:prSet>
      <dgm:spPr/>
    </dgm:pt>
    <dgm:pt modelId="{84DC40E6-36AA-B140-B791-A6BCD0404C33}" type="pres">
      <dgm:prSet presAssocID="{CAEC160D-A561-6046-882B-354C4F3D4E11}" presName="sibTrans" presStyleLbl="sibTrans2D1" presStyleIdx="1" presStyleCnt="3"/>
      <dgm:spPr/>
    </dgm:pt>
    <dgm:pt modelId="{86E4E01D-C779-E347-A480-69F3B044687E}" type="pres">
      <dgm:prSet presAssocID="{CAEC160D-A561-6046-882B-354C4F3D4E11}" presName="connectorText" presStyleLbl="sibTrans2D1" presStyleIdx="1" presStyleCnt="3"/>
      <dgm:spPr/>
    </dgm:pt>
    <dgm:pt modelId="{645FABC3-C213-9245-B7AC-ED5A921F24EE}" type="pres">
      <dgm:prSet presAssocID="{222015CD-0067-6B4F-AF3D-98E94164BAA4}" presName="node" presStyleLbl="node1" presStyleIdx="2" presStyleCnt="3">
        <dgm:presLayoutVars>
          <dgm:bulletEnabled val="1"/>
        </dgm:presLayoutVars>
      </dgm:prSet>
      <dgm:spPr/>
    </dgm:pt>
    <dgm:pt modelId="{2CBAF8E7-A057-0449-96AD-4F3E6D034E38}" type="pres">
      <dgm:prSet presAssocID="{C6A7D45D-A469-9B45-A8CB-DC4E2D502B5B}" presName="sibTrans" presStyleLbl="sibTrans2D1" presStyleIdx="2" presStyleCnt="3"/>
      <dgm:spPr/>
    </dgm:pt>
    <dgm:pt modelId="{DC3AEABD-A540-884A-8902-A3E4F52EE970}" type="pres">
      <dgm:prSet presAssocID="{C6A7D45D-A469-9B45-A8CB-DC4E2D502B5B}" presName="connectorText" presStyleLbl="sibTrans2D1" presStyleIdx="2" presStyleCnt="3"/>
      <dgm:spPr/>
    </dgm:pt>
  </dgm:ptLst>
  <dgm:cxnLst>
    <dgm:cxn modelId="{2CB97B06-1CF8-674B-A55F-1AC41D3AAA32}" srcId="{37CFCCE9-3C67-BA43-B584-67383646B7D7}" destId="{317F8762-36F4-EF4A-B9E5-8ECB79E4E319}" srcOrd="0" destOrd="0" parTransId="{0A992670-0B83-444B-8B53-381D703C9B94}" sibTransId="{9AF80540-8706-8843-92DD-CF37A4D3F28B}"/>
    <dgm:cxn modelId="{31111F0E-24E8-8248-9C71-3765843F0572}" type="presOf" srcId="{CAEC160D-A561-6046-882B-354C4F3D4E11}" destId="{84DC40E6-36AA-B140-B791-A6BCD0404C33}" srcOrd="0" destOrd="0" presId="urn:microsoft.com/office/officeart/2005/8/layout/cycle7"/>
    <dgm:cxn modelId="{B3C3B126-6E4D-9640-9286-64F5B0E6488E}" type="presOf" srcId="{37CFCCE9-3C67-BA43-B584-67383646B7D7}" destId="{2FBE539D-FF0E-0B45-8AEA-B21DFD67053B}" srcOrd="0" destOrd="0" presId="urn:microsoft.com/office/officeart/2005/8/layout/cycle7"/>
    <dgm:cxn modelId="{26396042-0A34-E840-BF67-BEA70EED0FC4}" srcId="{37CFCCE9-3C67-BA43-B584-67383646B7D7}" destId="{222015CD-0067-6B4F-AF3D-98E94164BAA4}" srcOrd="2" destOrd="0" parTransId="{C7F2A22B-1EDA-C048-B7EE-5260FCA23B6F}" sibTransId="{C6A7D45D-A469-9B45-A8CB-DC4E2D502B5B}"/>
    <dgm:cxn modelId="{36AADB45-5A57-7E4B-A739-46C1AED2215C}" type="presOf" srcId="{C6A7D45D-A469-9B45-A8CB-DC4E2D502B5B}" destId="{DC3AEABD-A540-884A-8902-A3E4F52EE970}" srcOrd="1" destOrd="0" presId="urn:microsoft.com/office/officeart/2005/8/layout/cycle7"/>
    <dgm:cxn modelId="{3F740647-E02B-614D-AF74-861424177F4A}" type="presOf" srcId="{E9455CC0-B3F7-C244-B180-868F6C09BD7C}" destId="{F3A7EDD3-2708-B946-B8DA-5E80CA703965}" srcOrd="0" destOrd="0" presId="urn:microsoft.com/office/officeart/2005/8/layout/cycle7"/>
    <dgm:cxn modelId="{D15CC970-0D9E-5348-8545-FDCA0DFAB7D1}" type="presOf" srcId="{9AF80540-8706-8843-92DD-CF37A4D3F28B}" destId="{E5CF863A-E9F3-8C4D-8BA0-5B3193B3F299}" srcOrd="1" destOrd="0" presId="urn:microsoft.com/office/officeart/2005/8/layout/cycle7"/>
    <dgm:cxn modelId="{4782C381-7346-CA4E-819F-B040E8071923}" type="presOf" srcId="{317F8762-36F4-EF4A-B9E5-8ECB79E4E319}" destId="{CB61FCCD-F9B3-B84A-B5C5-6B7B542B2963}" srcOrd="0" destOrd="0" presId="urn:microsoft.com/office/officeart/2005/8/layout/cycle7"/>
    <dgm:cxn modelId="{5C02A1B5-4B9E-7E44-A767-AD86F100DFA8}" type="presOf" srcId="{9AF80540-8706-8843-92DD-CF37A4D3F28B}" destId="{378909F0-AE9A-A74E-9CEA-F9F0EB461954}" srcOrd="0" destOrd="0" presId="urn:microsoft.com/office/officeart/2005/8/layout/cycle7"/>
    <dgm:cxn modelId="{21D93DCB-3DFC-9444-8E64-A08C985BBE2B}" srcId="{37CFCCE9-3C67-BA43-B584-67383646B7D7}" destId="{E9455CC0-B3F7-C244-B180-868F6C09BD7C}" srcOrd="1" destOrd="0" parTransId="{304B0316-C042-644D-99E2-71459E523211}" sibTransId="{CAEC160D-A561-6046-882B-354C4F3D4E11}"/>
    <dgm:cxn modelId="{D16564D7-C226-B04B-A359-793944C1BEF4}" type="presOf" srcId="{CAEC160D-A561-6046-882B-354C4F3D4E11}" destId="{86E4E01D-C779-E347-A480-69F3B044687E}" srcOrd="1" destOrd="0" presId="urn:microsoft.com/office/officeart/2005/8/layout/cycle7"/>
    <dgm:cxn modelId="{22DC55DE-0882-1B48-B46F-5D569B56832D}" type="presOf" srcId="{222015CD-0067-6B4F-AF3D-98E94164BAA4}" destId="{645FABC3-C213-9245-B7AC-ED5A921F24EE}" srcOrd="0" destOrd="0" presId="urn:microsoft.com/office/officeart/2005/8/layout/cycle7"/>
    <dgm:cxn modelId="{51711FEE-9438-DC49-B1E0-C22A4FF9465D}" type="presOf" srcId="{C6A7D45D-A469-9B45-A8CB-DC4E2D502B5B}" destId="{2CBAF8E7-A057-0449-96AD-4F3E6D034E38}" srcOrd="0" destOrd="0" presId="urn:microsoft.com/office/officeart/2005/8/layout/cycle7"/>
    <dgm:cxn modelId="{CAB17217-EEC9-4F4A-984A-7A002605A3BA}" type="presParOf" srcId="{2FBE539D-FF0E-0B45-8AEA-B21DFD67053B}" destId="{CB61FCCD-F9B3-B84A-B5C5-6B7B542B2963}" srcOrd="0" destOrd="0" presId="urn:microsoft.com/office/officeart/2005/8/layout/cycle7"/>
    <dgm:cxn modelId="{ED01363B-D0F7-4545-AD27-1655D0DCB1A3}" type="presParOf" srcId="{2FBE539D-FF0E-0B45-8AEA-B21DFD67053B}" destId="{378909F0-AE9A-A74E-9CEA-F9F0EB461954}" srcOrd="1" destOrd="0" presId="urn:microsoft.com/office/officeart/2005/8/layout/cycle7"/>
    <dgm:cxn modelId="{0E73C18D-6BA3-3549-9EB6-D6F61ACB5D0A}" type="presParOf" srcId="{378909F0-AE9A-A74E-9CEA-F9F0EB461954}" destId="{E5CF863A-E9F3-8C4D-8BA0-5B3193B3F299}" srcOrd="0" destOrd="0" presId="urn:microsoft.com/office/officeart/2005/8/layout/cycle7"/>
    <dgm:cxn modelId="{DBDAEA42-F537-9849-BD0D-9E69BE2ACE30}" type="presParOf" srcId="{2FBE539D-FF0E-0B45-8AEA-B21DFD67053B}" destId="{F3A7EDD3-2708-B946-B8DA-5E80CA703965}" srcOrd="2" destOrd="0" presId="urn:microsoft.com/office/officeart/2005/8/layout/cycle7"/>
    <dgm:cxn modelId="{6A81B0A0-6487-CA4E-91FF-4C8680989166}" type="presParOf" srcId="{2FBE539D-FF0E-0B45-8AEA-B21DFD67053B}" destId="{84DC40E6-36AA-B140-B791-A6BCD0404C33}" srcOrd="3" destOrd="0" presId="urn:microsoft.com/office/officeart/2005/8/layout/cycle7"/>
    <dgm:cxn modelId="{7F80C791-293D-4847-9C56-97BE908DA432}" type="presParOf" srcId="{84DC40E6-36AA-B140-B791-A6BCD0404C33}" destId="{86E4E01D-C779-E347-A480-69F3B044687E}" srcOrd="0" destOrd="0" presId="urn:microsoft.com/office/officeart/2005/8/layout/cycle7"/>
    <dgm:cxn modelId="{F023C9D4-1CEE-CB43-A5B1-51380B385CEA}" type="presParOf" srcId="{2FBE539D-FF0E-0B45-8AEA-B21DFD67053B}" destId="{645FABC3-C213-9245-B7AC-ED5A921F24EE}" srcOrd="4" destOrd="0" presId="urn:microsoft.com/office/officeart/2005/8/layout/cycle7"/>
    <dgm:cxn modelId="{11984C26-D3AB-9D47-BA33-30366B3F99BD}" type="presParOf" srcId="{2FBE539D-FF0E-0B45-8AEA-B21DFD67053B}" destId="{2CBAF8E7-A057-0449-96AD-4F3E6D034E38}" srcOrd="5" destOrd="0" presId="urn:microsoft.com/office/officeart/2005/8/layout/cycle7"/>
    <dgm:cxn modelId="{1EE25DCB-54B7-1143-B2D5-8489A118BB6A}" type="presParOf" srcId="{2CBAF8E7-A057-0449-96AD-4F3E6D034E38}" destId="{DC3AEABD-A540-884A-8902-A3E4F52EE970}" srcOrd="0" destOrd="0" presId="urn:microsoft.com/office/officeart/2005/8/layout/cycle7"/>
  </dgm:cxnLst>
  <dgm:bg>
    <a:solidFill>
      <a:schemeClr val="accent2">
        <a:lumMod val="7500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1C8FEA-42A9-3C40-A8EB-0DBF246E64E8}">
      <dsp:nvSpPr>
        <dsp:cNvPr id="0" name=""/>
        <dsp:cNvSpPr/>
      </dsp:nvSpPr>
      <dsp:spPr>
        <a:xfrm rot="5400000">
          <a:off x="6142504" y="-138742"/>
          <a:ext cx="2254274" cy="2579885"/>
        </a:xfrm>
        <a:prstGeom prst="hexagon">
          <a:avLst>
            <a:gd name="adj" fmla="val 25000"/>
            <a:gd name="vf" fmla="val 115470"/>
          </a:avLst>
        </a:prstGeom>
        <a:solidFill>
          <a:schemeClr val="accent2">
            <a:lumMod val="40000"/>
            <a:lumOff val="6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Yapılandırılmış Görüşme</a:t>
          </a:r>
        </a:p>
      </dsp:txBody>
      <dsp:txXfrm rot="-5400000">
        <a:off x="6409680" y="399775"/>
        <a:ext cx="1719923" cy="1502850"/>
      </dsp:txXfrm>
    </dsp:sp>
    <dsp:sp modelId="{F535B99E-7EBA-B143-A726-2E1AF08C6FDB}">
      <dsp:nvSpPr>
        <dsp:cNvPr id="0" name=""/>
        <dsp:cNvSpPr/>
      </dsp:nvSpPr>
      <dsp:spPr>
        <a:xfrm flipH="1">
          <a:off x="2597833" y="4065979"/>
          <a:ext cx="1603325" cy="3203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AC1EFA-5318-C047-A57F-C711FCA7E474}">
      <dsp:nvSpPr>
        <dsp:cNvPr id="0" name=""/>
        <dsp:cNvSpPr/>
      </dsp:nvSpPr>
      <dsp:spPr>
        <a:xfrm rot="5400000">
          <a:off x="177464" y="747887"/>
          <a:ext cx="3483237" cy="2677809"/>
        </a:xfrm>
        <a:prstGeom prst="hexagon">
          <a:avLst>
            <a:gd name="adj" fmla="val 25000"/>
            <a:gd name="vf" fmla="val 11547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tr-TR" sz="2800" b="1" kern="1200" dirty="0">
              <a:solidFill>
                <a:srgbClr val="FFFF00"/>
              </a:solidFill>
            </a:rPr>
            <a:t>GÖRÜŞME TÜRLERİ</a:t>
          </a:r>
        </a:p>
        <a:p>
          <a:pPr marL="0" lvl="0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800" b="1" kern="1200" dirty="0">
            <a:solidFill>
              <a:srgbClr val="FFFF00"/>
            </a:solidFill>
          </a:endParaRPr>
        </a:p>
      </dsp:txBody>
      <dsp:txXfrm rot="-5400000">
        <a:off x="974880" y="858595"/>
        <a:ext cx="1888405" cy="2456396"/>
      </dsp:txXfrm>
    </dsp:sp>
    <dsp:sp modelId="{9229DD60-2B2E-EA42-A6CD-B48A2D803874}">
      <dsp:nvSpPr>
        <dsp:cNvPr id="0" name=""/>
        <dsp:cNvSpPr/>
      </dsp:nvSpPr>
      <dsp:spPr>
        <a:xfrm rot="5400000">
          <a:off x="4296862" y="1724237"/>
          <a:ext cx="2254274" cy="2666512"/>
        </a:xfrm>
        <a:prstGeom prst="hexagon">
          <a:avLst>
            <a:gd name="adj" fmla="val 25000"/>
            <a:gd name="vf" fmla="val 115470"/>
          </a:avLst>
        </a:prstGeom>
        <a:solidFill>
          <a:schemeClr val="accent3">
            <a:lumMod val="20000"/>
            <a:lumOff val="8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Yarı-Yapılandırılmış Görüşme</a:t>
          </a:r>
        </a:p>
      </dsp:txBody>
      <dsp:txXfrm rot="-5400000">
        <a:off x="4535162" y="2306068"/>
        <a:ext cx="1777674" cy="1502850"/>
      </dsp:txXfrm>
    </dsp:sp>
    <dsp:sp modelId="{6A35E6FB-D05B-D24D-B0C4-B91A004B9A4F}">
      <dsp:nvSpPr>
        <dsp:cNvPr id="0" name=""/>
        <dsp:cNvSpPr/>
      </dsp:nvSpPr>
      <dsp:spPr>
        <a:xfrm>
          <a:off x="1345529" y="3594123"/>
          <a:ext cx="2434616" cy="13525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C983DF-73BE-2547-857B-82689243FA51}">
      <dsp:nvSpPr>
        <dsp:cNvPr id="0" name=""/>
        <dsp:cNvSpPr/>
      </dsp:nvSpPr>
      <dsp:spPr>
        <a:xfrm rot="5400000">
          <a:off x="8113570" y="1560338"/>
          <a:ext cx="2254274" cy="2864419"/>
        </a:xfrm>
        <a:prstGeom prst="hexagon">
          <a:avLst>
            <a:gd name="adj" fmla="val 25000"/>
            <a:gd name="vf" fmla="val 115470"/>
          </a:avLst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accent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 dirty="0">
              <a:solidFill>
                <a:schemeClr val="tx2">
                  <a:lumMod val="75000"/>
                  <a:lumOff val="25000"/>
                </a:schemeClr>
              </a:solidFill>
            </a:rPr>
            <a:t>Yapılandırılmamış Görüşme</a:t>
          </a:r>
        </a:p>
      </dsp:txBody>
      <dsp:txXfrm rot="-5400000">
        <a:off x="8285901" y="2241122"/>
        <a:ext cx="1909613" cy="15028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80AE4F-250A-C140-BE65-007F329B7DE9}">
      <dsp:nvSpPr>
        <dsp:cNvPr id="0" name=""/>
        <dsp:cNvSpPr/>
      </dsp:nvSpPr>
      <dsp:spPr>
        <a:xfrm rot="16200000">
          <a:off x="577" y="-1918"/>
          <a:ext cx="3955371" cy="3959208"/>
        </a:xfrm>
        <a:prstGeom prst="downArrow">
          <a:avLst>
            <a:gd name="adj1" fmla="val 50000"/>
            <a:gd name="adj2" fmla="val 35000"/>
          </a:avLst>
        </a:prstGeom>
        <a:solidFill>
          <a:schemeClr val="tx2">
            <a:lumMod val="25000"/>
            <a:lumOff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400" b="1" kern="1200" dirty="0"/>
            <a:t>Bireysel Görüşme</a:t>
          </a:r>
        </a:p>
      </dsp:txBody>
      <dsp:txXfrm rot="5400000">
        <a:off x="-1341" y="988843"/>
        <a:ext cx="3267018" cy="1977685"/>
      </dsp:txXfrm>
    </dsp:sp>
    <dsp:sp modelId="{7079D7D9-EBD3-124D-A277-DD500535DF3D}">
      <dsp:nvSpPr>
        <dsp:cNvPr id="0" name=""/>
        <dsp:cNvSpPr/>
      </dsp:nvSpPr>
      <dsp:spPr>
        <a:xfrm rot="5400000">
          <a:off x="5599212" y="0"/>
          <a:ext cx="3955371" cy="3955371"/>
        </a:xfrm>
        <a:prstGeom prst="downArrow">
          <a:avLst>
            <a:gd name="adj1" fmla="val 50000"/>
            <a:gd name="adj2" fmla="val 35000"/>
          </a:avLst>
        </a:prstGeom>
        <a:solidFill>
          <a:schemeClr val="accent2">
            <a:lumMod val="75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12928" tIns="312928" rIns="312928" bIns="312928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4400" b="1" kern="1200" dirty="0"/>
            <a:t>Odak Grup Görüşmesi</a:t>
          </a:r>
        </a:p>
      </dsp:txBody>
      <dsp:txXfrm rot="-5400000">
        <a:off x="6291402" y="988843"/>
        <a:ext cx="3263181" cy="197768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61FCCD-F9B3-B84A-B5C5-6B7B542B2963}">
      <dsp:nvSpPr>
        <dsp:cNvPr id="0" name=""/>
        <dsp:cNvSpPr/>
      </dsp:nvSpPr>
      <dsp:spPr>
        <a:xfrm>
          <a:off x="3910367" y="1096"/>
          <a:ext cx="2420227" cy="1210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>
              <a:solidFill>
                <a:srgbClr val="FFFF00"/>
              </a:solidFill>
            </a:rPr>
            <a:t>Görüşmenin Planlanması</a:t>
          </a:r>
        </a:p>
      </dsp:txBody>
      <dsp:txXfrm>
        <a:off x="3945810" y="36539"/>
        <a:ext cx="2349341" cy="1139227"/>
      </dsp:txXfrm>
    </dsp:sp>
    <dsp:sp modelId="{378909F0-AE9A-A74E-9CEA-F9F0EB461954}">
      <dsp:nvSpPr>
        <dsp:cNvPr id="0" name=""/>
        <dsp:cNvSpPr/>
      </dsp:nvSpPr>
      <dsp:spPr>
        <a:xfrm rot="3600000">
          <a:off x="5489334" y="2124236"/>
          <a:ext cx="1259756" cy="42353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kern="1200"/>
        </a:p>
      </dsp:txBody>
      <dsp:txXfrm>
        <a:off x="5616396" y="2208944"/>
        <a:ext cx="1005632" cy="254123"/>
      </dsp:txXfrm>
    </dsp:sp>
    <dsp:sp modelId="{F3A7EDD3-2708-B946-B8DA-5E80CA703965}">
      <dsp:nvSpPr>
        <dsp:cNvPr id="0" name=""/>
        <dsp:cNvSpPr/>
      </dsp:nvSpPr>
      <dsp:spPr>
        <a:xfrm>
          <a:off x="5907829" y="3460801"/>
          <a:ext cx="2420227" cy="1210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>
              <a:solidFill>
                <a:srgbClr val="FFFF00"/>
              </a:solidFill>
            </a:rPr>
            <a:t>Görüşmenin kaydedilmesi ve  </a:t>
          </a:r>
          <a:r>
            <a:rPr lang="tr-TR" sz="2500" kern="1200" dirty="0" err="1">
              <a:solidFill>
                <a:srgbClr val="FFFF00"/>
              </a:solidFill>
            </a:rPr>
            <a:t>raporlaştırılması</a:t>
          </a:r>
          <a:endParaRPr lang="tr-TR" sz="2500" kern="1200" dirty="0">
            <a:solidFill>
              <a:srgbClr val="FFFF00"/>
            </a:solidFill>
          </a:endParaRPr>
        </a:p>
      </dsp:txBody>
      <dsp:txXfrm>
        <a:off x="5943272" y="3496244"/>
        <a:ext cx="2349341" cy="1139227"/>
      </dsp:txXfrm>
    </dsp:sp>
    <dsp:sp modelId="{84DC40E6-36AA-B140-B791-A6BCD0404C33}">
      <dsp:nvSpPr>
        <dsp:cNvPr id="0" name=""/>
        <dsp:cNvSpPr/>
      </dsp:nvSpPr>
      <dsp:spPr>
        <a:xfrm rot="10800000">
          <a:off x="4490603" y="3854088"/>
          <a:ext cx="1259756" cy="42353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kern="1200"/>
        </a:p>
      </dsp:txBody>
      <dsp:txXfrm rot="10800000">
        <a:off x="4617665" y="3938796"/>
        <a:ext cx="1005632" cy="254123"/>
      </dsp:txXfrm>
    </dsp:sp>
    <dsp:sp modelId="{645FABC3-C213-9245-B7AC-ED5A921F24EE}">
      <dsp:nvSpPr>
        <dsp:cNvPr id="0" name=""/>
        <dsp:cNvSpPr/>
      </dsp:nvSpPr>
      <dsp:spPr>
        <a:xfrm>
          <a:off x="1912906" y="3460801"/>
          <a:ext cx="2420227" cy="12101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500" kern="1200" dirty="0">
              <a:solidFill>
                <a:srgbClr val="FFFF00"/>
              </a:solidFill>
            </a:rPr>
            <a:t>Görüşmenin Uygulanması</a:t>
          </a:r>
        </a:p>
      </dsp:txBody>
      <dsp:txXfrm>
        <a:off x="1948349" y="3496244"/>
        <a:ext cx="2349341" cy="1139227"/>
      </dsp:txXfrm>
    </dsp:sp>
    <dsp:sp modelId="{2CBAF8E7-A057-0449-96AD-4F3E6D034E38}">
      <dsp:nvSpPr>
        <dsp:cNvPr id="0" name=""/>
        <dsp:cNvSpPr/>
      </dsp:nvSpPr>
      <dsp:spPr>
        <a:xfrm rot="18000000">
          <a:off x="3491872" y="2124236"/>
          <a:ext cx="1259756" cy="423539"/>
        </a:xfrm>
        <a:prstGeom prst="left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tr-TR" sz="2000" kern="1200"/>
        </a:p>
      </dsp:txBody>
      <dsp:txXfrm>
        <a:off x="3618934" y="2208944"/>
        <a:ext cx="1005632" cy="254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B674CB-3709-4ACF-BB61-29ADEA3D41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33272"/>
            <a:ext cx="9144000" cy="2478024"/>
          </a:xfrm>
        </p:spPr>
        <p:txBody>
          <a:bodyPr lIns="0" tIns="0" rIns="0" bIns="0" anchor="b">
            <a:noAutofit/>
          </a:bodyPr>
          <a:lstStyle>
            <a:lvl1pPr algn="ctr">
              <a:defRPr sz="4000" spc="7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6DA6BE-9B64-48FC-92D1-EF0D426A39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22192"/>
            <a:ext cx="9144000" cy="1435608"/>
          </a:xfrm>
        </p:spPr>
        <p:txBody>
          <a:bodyPr lIns="0" tIns="0" rIns="0" bIns="0">
            <a:normAutofit/>
          </a:bodyPr>
          <a:lstStyle>
            <a:lvl1pPr marL="0" indent="0" algn="ctr">
              <a:lnSpc>
                <a:spcPct val="150000"/>
              </a:lnSpc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83AE59-8E21-449F-86DA-5BE297010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5A5808-3B61-48CC-92EF-85AC2E0DFA56}" type="datetime2">
              <a:rPr lang="en-US" smtClean="0"/>
              <a:t>Thursday, January 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8CCD60-9970-49FD-8254-21154BAA1E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C0A488-07A7-42F9-B1DF-68545B754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7636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DC3B6-2D75-4EC4-9120-88DCE0EA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74B06CB-A0FE-4499-B674-90C8C281A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FD700-765A-4DE6-A8EC-9D9D92FCB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5E98AF-4574-4509-BF7A-519ACD5BF826}" type="datetime2">
              <a:rPr lang="en-US" smtClean="0"/>
              <a:t>Thursday, January 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664EC-C4B1-4D14-9ED3-14C6CCBFF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DF5526-E518-4133-9F44-D812576C1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97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62998-15B1-4CA8-8C60-7801001F80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8899"/>
            <a:ext cx="2628900" cy="48493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1AE278-0885-4594-AB09-120344C7D8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49235" y="838900"/>
            <a:ext cx="7723265" cy="484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B850CC-FB43-4988-8D4E-9C54C2018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D97D4-9636-490F-85D0-E926C2B6F3B1}" type="datetime2">
              <a:rPr lang="en-US" smtClean="0"/>
              <a:t>Thursday, January 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70300-3853-4FB4-A084-CF6E5CF2B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DBAFB0-25AA-4B69-8418-418F47A92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325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0F35-0AE7-48AB-9005-F1DB4BD0B4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DD4022-C31F-4C4C-B5BF-5F9730C08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A45EE9-11D3-436C-9D73-1AA6CCDB1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AF3C6-0FD4-4939-991C-00DDE5C56815}" type="datetime2">
              <a:rPr lang="en-US" smtClean="0"/>
              <a:t>Thursday, January 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17DCF-881F-4956-81AE-A6D27A88F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65F17-AD75-4B7E-970D-5D4DBD5D1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22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C12CB-05D8-4D62-BDC5-812DB6DD0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09738"/>
            <a:ext cx="9966960" cy="2852737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4400" spc="75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52F020-8516-4B9E-B455-5731ED6C9E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4974336"/>
            <a:ext cx="9966961" cy="1115568"/>
          </a:xfrm>
        </p:spPr>
        <p:txBody>
          <a:bodyPr>
            <a:normAutofit/>
          </a:bodyPr>
          <a:lstStyle>
            <a:lvl1pPr marL="0" indent="0">
              <a:buNone/>
              <a:defRPr sz="1600" cap="all" spc="600" baseline="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822993-6E28-44BB-B983-095B476B8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807482-8128-47C6-A8DD-6452B0291CFF}" type="datetime2">
              <a:rPr lang="en-US" smtClean="0"/>
              <a:t>Thursday, January 7, 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909971-06C9-462B-81D9-BEF24C708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9A076D-47C1-49CD-9A8B-956DB3FC3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63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28DFBD-F5ED-455C-8AD0-97476A55E3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0E58C-F463-4D52-9225-9410133113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71600" y="2112264"/>
            <a:ext cx="4846320" cy="39593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AF7BDB4-97FA-485D-A557-6F96692BAC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66560" y="2112265"/>
            <a:ext cx="4846320" cy="395935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C50007-C799-4117-8ACD-5EE980E63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903F25-275E-41DE-BE3B-EBF0DB49F9B1}" type="datetime2">
              <a:rPr lang="en-US" smtClean="0"/>
              <a:t>Thursday, January 7,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4E8968-6BAD-4D5A-BF1D-911C7A39C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9D8C08-BF20-4D5E-9004-0C075C36D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71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036E0D-26A5-455A-A8BD-70DA8BC03E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484107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D4EA0-094D-4056-9032-BFB44B4089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71600" y="3018472"/>
            <a:ext cx="4841076" cy="310485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C0CCE8-718F-4620-8B4A-C60EEA7B88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66560" y="2112264"/>
            <a:ext cx="484632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CE86DF-0069-4D31-BDD3-A9A2F9B7B4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766560" y="3018471"/>
            <a:ext cx="4841076" cy="31048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A5ED06-FE54-4B86-A8D4-07D0EB08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75572-4A44-4171-84AA-64D42C8050A6}" type="datetime2">
              <a:rPr lang="en-US" smtClean="0"/>
              <a:t>Thursday, January 7, 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9EC6C3-0950-4AFE-936A-9AB5D227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784B1D1-BE0C-48F4-BC74-90675A0F0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D453288-3D76-40C1-BE00-223AB28F13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108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3B1716-24B0-42CD-95B6-843092597B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E3617E-4B11-481F-AC6E-000317902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1612E-528E-4FD5-9E9E-E15F1108F171}" type="datetime2">
              <a:rPr lang="en-US" smtClean="0"/>
              <a:t>Thursday, January 7, 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BF19CC-06D3-40E9-81B5-63B457B22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EFC312-3AA5-46F7-B701-3D9327A68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98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8C9E28E-1389-47AF-B3EB-22571417A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F6D862-A06D-436F-A92E-EBAAD50B6E50}" type="datetime2">
              <a:rPr lang="en-US" smtClean="0"/>
              <a:t>Thursday, January 7, 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CF6B08-1984-4F7C-9F6E-A4F47BDB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71B3C5-CEC7-427F-931C-1318C421B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89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EB55F-536E-4547-A5D2-0483FC368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425"/>
            <a:ext cx="3932237" cy="1894511"/>
          </a:xfrm>
        </p:spPr>
        <p:txBody>
          <a:bodyPr anchor="b"/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717D3C-533B-4EA9-886B-FAE59956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0992" y="987425"/>
            <a:ext cx="5687568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19D2E1-4B17-4608-961E-2C4719855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58510"/>
            <a:ext cx="3932237" cy="28025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5A3535-184C-438C-AE91-9C42B7C5AF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0B7D-2260-4809-8F0A-9E5F3E24F169}" type="datetime2">
              <a:rPr lang="en-US" smtClean="0"/>
              <a:t>Thursday, January 7,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F6DBC3-4A58-42BA-9B55-A9A725103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4E6563-0AB6-4038-A12B-A259552DB6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381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702C5-1E3B-4C62-A538-59BB572864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987552"/>
            <a:ext cx="3932237" cy="1892808"/>
          </a:xfrm>
        </p:spPr>
        <p:txBody>
          <a:bodyPr anchor="b"/>
          <a:lstStyle>
            <a:lvl1pPr>
              <a:defRPr sz="3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2CF574-95CE-4E60-B2CF-3B5B4F33A7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05319" y="987425"/>
            <a:ext cx="583324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039F7C-C735-4356-8B04-89E1904795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71600" y="3033286"/>
            <a:ext cx="3932237" cy="283570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E706DF-52A3-4F34-9BF5-E1ACD5D54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8E4735-C637-46A3-94EB-AB3AC4188D2F}" type="datetime2">
              <a:rPr lang="en-US" smtClean="0"/>
              <a:t>Thursday, January 7, 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B25E53-E72E-4110-BB6B-3477F56C3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686F8F-3D62-4CEC-AD9A-B70848E6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389E6-C847-4AD0-B56D-D205B2EAB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62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CF2F3BB-127D-44BC-A8EF-A8BB5F5911CA}"/>
              </a:ext>
            </a:extLst>
          </p:cNvPr>
          <p:cNvSpPr/>
          <p:nvPr/>
        </p:nvSpPr>
        <p:spPr>
          <a:xfrm rot="10800000" flipH="1">
            <a:off x="0" y="6401226"/>
            <a:ext cx="12192000" cy="456773"/>
          </a:xfrm>
          <a:prstGeom prst="rect">
            <a:avLst/>
          </a:prstGeom>
          <a:gradFill>
            <a:gsLst>
              <a:gs pos="14000">
                <a:schemeClr val="accent4">
                  <a:alpha val="28000"/>
                </a:schemeClr>
              </a:gs>
              <a:gs pos="100000">
                <a:schemeClr val="accent5">
                  <a:alpha val="8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0D1F30-F118-4A1F-A48F-7E5706959F64}"/>
              </a:ext>
            </a:extLst>
          </p:cNvPr>
          <p:cNvSpPr/>
          <p:nvPr/>
        </p:nvSpPr>
        <p:spPr>
          <a:xfrm flipH="1">
            <a:off x="4038602" y="6401228"/>
            <a:ext cx="8153398" cy="456772"/>
          </a:xfrm>
          <a:prstGeom prst="rect">
            <a:avLst/>
          </a:prstGeom>
          <a:gradFill>
            <a:gsLst>
              <a:gs pos="9000">
                <a:schemeClr val="accent2">
                  <a:lumMod val="60000"/>
                  <a:lumOff val="40000"/>
                  <a:alpha val="55000"/>
                </a:schemeClr>
              </a:gs>
              <a:gs pos="99000">
                <a:schemeClr val="accent2"/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AE890C-17CE-44C0-BDED-BA68F92A8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795528"/>
            <a:ext cx="10241280" cy="1234440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10A6E-46D1-42CF-996C-2207737FB8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371600" y="2112264"/>
            <a:ext cx="10241280" cy="395935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5B5247-D236-462B-BCE0-2A24DF75B0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909560" y="6409944"/>
            <a:ext cx="3703320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cap="all" spc="300" baseline="0">
                <a:solidFill>
                  <a:srgbClr val="FFFFFF"/>
                </a:solidFill>
              </a:defRPr>
            </a:lvl1pPr>
          </a:lstStyle>
          <a:p>
            <a:fld id="{AE0C963C-C1DB-4AFD-9DDC-0691666BF49B}" type="datetime2">
              <a:rPr lang="en-US" smtClean="0"/>
              <a:pPr/>
              <a:t>Thursday, January 7, 2021</a:t>
            </a:fld>
            <a:endParaRPr lang="en-US" cap="al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55C58-7DDF-4CD4-96AD-F9CC844D84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-1828800" y="1911096"/>
            <a:ext cx="41148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1"/>
                </a:solidFill>
                <a:latin typeface="+mj-lt"/>
              </a:defRPr>
            </a:lvl1pPr>
          </a:lstStyle>
          <a:p>
            <a:pPr algn="l"/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495647-A849-45D9-BC71-46A12E6DE4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67744" y="6409944"/>
            <a:ext cx="438912" cy="44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C01389E6-C847-4AD0-B56D-D205B2EAB1EE}" type="slidenum">
              <a:rPr lang="en-US" smtClean="0"/>
              <a:pPr/>
              <a:t>‹#›</a:t>
            </a:fld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86614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b="1" i="0" kern="1200" cap="all" spc="7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the-sea-clouds-sun-526301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0">
            <a:extLst>
              <a:ext uri="{FF2B5EF4-FFF2-40B4-BE49-F238E27FC236}">
                <a16:creationId xmlns:a16="http://schemas.microsoft.com/office/drawing/2014/main" id="{0AF57B88-1D4C-41FA-A761-EC1DD10C35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11000">
                <a:schemeClr val="accent2"/>
              </a:gs>
              <a:gs pos="100000">
                <a:schemeClr val="accent6">
                  <a:lumMod val="75000"/>
                  <a:alpha val="8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2548F45-5164-4ABB-8212-7F293FDED8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9565" y="2659404"/>
            <a:ext cx="4355594" cy="4040742"/>
          </a:xfrm>
          <a:prstGeom prst="rect">
            <a:avLst/>
          </a:prstGeom>
          <a:gradFill>
            <a:gsLst>
              <a:gs pos="0">
                <a:schemeClr val="accent5">
                  <a:alpha val="35000"/>
                </a:schemeClr>
              </a:gs>
              <a:gs pos="100000">
                <a:schemeClr val="accent6"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5E81CCFB-7BEF-4186-86FB-D09450B4D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4">
                  <a:lumMod val="20000"/>
                  <a:lumOff val="80000"/>
                  <a:alpha val="0"/>
                </a:schemeClr>
              </a:gs>
              <a:gs pos="100000">
                <a:schemeClr val="accent6">
                  <a:alpha val="29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AE544813-AF39-E54A-A69E-39BE8D5FAD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71800" y="1326082"/>
            <a:ext cx="6500813" cy="3531403"/>
          </a:xfrm>
        </p:spPr>
        <p:txBody>
          <a:bodyPr anchor="t">
            <a:normAutofit/>
          </a:bodyPr>
          <a:lstStyle/>
          <a:p>
            <a:pPr algn="r"/>
            <a:r>
              <a:rPr lang="tr-TR" sz="3200" dirty="0">
                <a:solidFill>
                  <a:schemeClr val="bg1"/>
                </a:solidFill>
              </a:rPr>
              <a:t>ST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9692CC8-9365-794B-A19F-DE9F54F720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2026" y="525970"/>
            <a:ext cx="2937753" cy="1600225"/>
          </a:xfrm>
        </p:spPr>
        <p:txBody>
          <a:bodyPr anchor="b">
            <a:normAutofit/>
          </a:bodyPr>
          <a:lstStyle/>
          <a:p>
            <a:pPr algn="r"/>
            <a:endParaRPr lang="tr-TR" sz="1200">
              <a:solidFill>
                <a:schemeClr val="bg1"/>
              </a:solidFill>
            </a:endParaRPr>
          </a:p>
        </p:txBody>
      </p:sp>
      <p:pic>
        <p:nvPicPr>
          <p:cNvPr id="6" name="Resim 5" descr="su, gök, açık hava, okyanus içeren bir resim&#10;&#10;Açıklama otomatik olarak oluşturuldu">
            <a:extLst>
              <a:ext uri="{FF2B5EF4-FFF2-40B4-BE49-F238E27FC236}">
                <a16:creationId xmlns:a16="http://schemas.microsoft.com/office/drawing/2014/main" id="{AFBB7A13-0C85-EB42-ACEB-F02A24C5A1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04800" y="17819"/>
            <a:ext cx="11582400" cy="6858000"/>
          </a:xfrm>
          <a:prstGeom prst="rect">
            <a:avLst/>
          </a:prstGeom>
        </p:spPr>
      </p:pic>
      <p:sp>
        <p:nvSpPr>
          <p:cNvPr id="7" name="Metin kutusu 6">
            <a:extLst>
              <a:ext uri="{FF2B5EF4-FFF2-40B4-BE49-F238E27FC236}">
                <a16:creationId xmlns:a16="http://schemas.microsoft.com/office/drawing/2014/main" id="{B9665D3A-0D01-C545-910A-97EF833E4816}"/>
              </a:ext>
            </a:extLst>
          </p:cNvPr>
          <p:cNvSpPr txBox="1"/>
          <p:nvPr/>
        </p:nvSpPr>
        <p:spPr>
          <a:xfrm>
            <a:off x="1945482" y="1442310"/>
            <a:ext cx="83010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solidFill>
                  <a:srgbClr val="FFFF00"/>
                </a:solidFill>
              </a:rPr>
              <a:t>OKUL ÖNCESİNDE KULLANILAN STANDART TESTLER</a:t>
            </a:r>
          </a:p>
          <a:p>
            <a:pPr algn="ctr"/>
            <a:r>
              <a:rPr lang="tr-TR" sz="3200" b="1" dirty="0">
                <a:solidFill>
                  <a:srgbClr val="FFFF00"/>
                </a:solidFill>
              </a:rPr>
              <a:t>ve </a:t>
            </a:r>
            <a:r>
              <a:rPr lang="tr-TR" sz="3200" b="1" dirty="0">
                <a:solidFill>
                  <a:srgbClr val="FFC000"/>
                </a:solidFill>
              </a:rPr>
              <a:t>GÖRÜŞME TEKNİĞİ</a:t>
            </a:r>
          </a:p>
          <a:p>
            <a:pPr algn="ctr"/>
            <a:endParaRPr lang="tr-TR" sz="3200" b="1" dirty="0">
              <a:solidFill>
                <a:srgbClr val="FFFF00"/>
              </a:solidFill>
            </a:endParaRPr>
          </a:p>
          <a:p>
            <a:pPr algn="ctr"/>
            <a:r>
              <a:rPr lang="tr-TR" sz="3200" b="1" dirty="0">
                <a:solidFill>
                  <a:srgbClr val="FFFF00"/>
                </a:solidFill>
              </a:rPr>
              <a:t>Dr. Gökçe Karaman Benli</a:t>
            </a:r>
          </a:p>
          <a:p>
            <a:pPr algn="ctr"/>
            <a:r>
              <a:rPr lang="tr-TR" sz="3200" b="1" dirty="0">
                <a:solidFill>
                  <a:srgbClr val="FFFF00"/>
                </a:solidFill>
              </a:rPr>
              <a:t>Ankara Üniversitesi EBF</a:t>
            </a:r>
          </a:p>
          <a:p>
            <a:pPr algn="ctr"/>
            <a:r>
              <a:rPr lang="tr-TR" sz="3200" b="1" dirty="0">
                <a:solidFill>
                  <a:srgbClr val="FFFF00"/>
                </a:solidFill>
              </a:rPr>
              <a:t>Okul Öncesi Eğitim Anabilim Dalı</a:t>
            </a:r>
          </a:p>
        </p:txBody>
      </p:sp>
    </p:spTree>
    <p:extLst>
      <p:ext uri="{BB962C8B-B14F-4D97-AF65-F5344CB8AC3E}">
        <p14:creationId xmlns:p14="http://schemas.microsoft.com/office/powerpoint/2010/main" val="3474366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2EF3AB-682A-344C-8BA8-E7FA48921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69164"/>
            <a:ext cx="10241280" cy="1234440"/>
          </a:xfrm>
        </p:spPr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344B21-4D02-E642-BA3D-BD2454F8E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83627"/>
            <a:ext cx="10241280" cy="3959352"/>
          </a:xfrm>
        </p:spPr>
        <p:txBody>
          <a:bodyPr>
            <a:normAutofit fontScale="92500"/>
          </a:bodyPr>
          <a:lstStyle/>
          <a:p>
            <a:endParaRPr lang="tr-TR" dirty="0"/>
          </a:p>
          <a:p>
            <a:r>
              <a:rPr lang="tr-TR" dirty="0"/>
              <a:t>Pınarcık, Ö., ve </a:t>
            </a:r>
            <a:r>
              <a:rPr lang="tr-TR" dirty="0" err="1"/>
              <a:t>Özözen</a:t>
            </a:r>
            <a:r>
              <a:rPr lang="tr-TR" dirty="0"/>
              <a:t> Danacı, M. (2018). Okul Öncesi Dönemde Kullanılan Standart Testler. İçinde.(Editörler)Oğuz Serdar </a:t>
            </a:r>
            <a:r>
              <a:rPr lang="tr-TR" dirty="0" err="1"/>
              <a:t>Kesicioğlu</a:t>
            </a:r>
            <a:r>
              <a:rPr lang="tr-TR" dirty="0"/>
              <a:t> ve Binnur Yıldırım </a:t>
            </a:r>
            <a:r>
              <a:rPr lang="tr-TR" dirty="0" err="1"/>
              <a:t>Hacıibrahimoğlu</a:t>
            </a:r>
            <a:r>
              <a:rPr lang="tr-TR" dirty="0"/>
              <a:t>. Erken Çocuklukta Çocuğu Tanıma ve Değerlendirme. (</a:t>
            </a:r>
            <a:r>
              <a:rPr lang="tr-TR" dirty="0" err="1"/>
              <a:t>ss</a:t>
            </a:r>
            <a:r>
              <a:rPr lang="tr-TR"/>
              <a:t>: 9-39). </a:t>
            </a:r>
            <a:r>
              <a:rPr lang="tr-TR" dirty="0"/>
              <a:t>1. Baskı. Ankara: Eğiten Kitap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Sop. A. (2018). Çocuklar İle Görüşme Teknikleri. İçinde.(Editörler)Oğuz Serdar </a:t>
            </a:r>
            <a:r>
              <a:rPr lang="tr-TR" dirty="0" err="1"/>
              <a:t>Kesicioğlu</a:t>
            </a:r>
            <a:r>
              <a:rPr lang="tr-TR" dirty="0"/>
              <a:t> ve Binnur Yıldırım </a:t>
            </a:r>
            <a:r>
              <a:rPr lang="tr-TR" dirty="0" err="1"/>
              <a:t>Hacıibrahimoğlu</a:t>
            </a:r>
            <a:r>
              <a:rPr lang="tr-TR" dirty="0"/>
              <a:t>. Erken Çocuklukta Çocuğu Tanıma ve Değerlendirme. (</a:t>
            </a:r>
            <a:r>
              <a:rPr lang="tr-TR" dirty="0" err="1"/>
              <a:t>ss</a:t>
            </a:r>
            <a:r>
              <a:rPr lang="tr-TR" dirty="0"/>
              <a:t>: 245-258). 1. Baskı. Ankara: Eğiten Kitap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852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95F18E-5335-7343-B96A-E7CE47C9B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Standart testler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74E1DF7-6F38-5C4D-856C-E38DAFFE9C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Çocukların farklı alanlarda gelişimlerini değerlendirebilmek amacıyla geçerliği, güvenirliği kanıtlanmış ölçme araçlarından yararlanılır.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5690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25CA4ACE-B32F-B048-ADE3-75DD43F640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9103831"/>
              </p:ext>
            </p:extLst>
          </p:nvPr>
        </p:nvGraphicFramePr>
        <p:xfrm>
          <a:off x="214313" y="-1"/>
          <a:ext cx="11758611" cy="7040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9537">
                  <a:extLst>
                    <a:ext uri="{9D8B030D-6E8A-4147-A177-3AD203B41FA5}">
                      <a16:colId xmlns:a16="http://schemas.microsoft.com/office/drawing/2014/main" val="2753403299"/>
                    </a:ext>
                  </a:extLst>
                </a:gridCol>
                <a:gridCol w="3919537">
                  <a:extLst>
                    <a:ext uri="{9D8B030D-6E8A-4147-A177-3AD203B41FA5}">
                      <a16:colId xmlns:a16="http://schemas.microsoft.com/office/drawing/2014/main" val="390651783"/>
                    </a:ext>
                  </a:extLst>
                </a:gridCol>
                <a:gridCol w="3919537">
                  <a:extLst>
                    <a:ext uri="{9D8B030D-6E8A-4147-A177-3AD203B41FA5}">
                      <a16:colId xmlns:a16="http://schemas.microsoft.com/office/drawing/2014/main" val="3029167193"/>
                    </a:ext>
                  </a:extLst>
                </a:gridCol>
              </a:tblGrid>
              <a:tr h="345720">
                <a:tc>
                  <a:txBody>
                    <a:bodyPr/>
                    <a:lstStyle/>
                    <a:p>
                      <a:r>
                        <a:rPr lang="tr-TR" dirty="0"/>
                        <a:t>Ölçme Aracının İsmi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Kullanım Alanı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Uygulanması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419135"/>
                  </a:ext>
                </a:extLst>
              </a:tr>
              <a:tr h="1901462">
                <a:tc>
                  <a:txBody>
                    <a:bodyPr/>
                    <a:lstStyle/>
                    <a:p>
                      <a:r>
                        <a:rPr lang="tr-TR" dirty="0"/>
                        <a:t>1-Ankara Gelişim Tarama Envanteri (AGTE) (Savaşır, Sezgin ve Erol, 1998, 2004)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0-3 ay aralığından 48-72 aylık çocukların aylık dilimlerini referans alarak dil, bilişsel, motor gelişim, sosyal gelişim ve </a:t>
                      </a:r>
                      <a:r>
                        <a:rPr lang="tr-TR" dirty="0" err="1"/>
                        <a:t>özbakım</a:t>
                      </a:r>
                      <a:r>
                        <a:rPr lang="tr-TR" dirty="0"/>
                        <a:t> becerileri incelenip değerlendirilir. Evet-Hayır-Bilmiyorum şeklinde yanıtlanan 154 madde bulunmaktadır.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Anne baba ve çocuğun </a:t>
                      </a:r>
                      <a:r>
                        <a:rPr lang="tr-TR" dirty="0" err="1"/>
                        <a:t>birarada</a:t>
                      </a:r>
                      <a:r>
                        <a:rPr lang="tr-TR" dirty="0"/>
                        <a:t> olduğu bir ortamda değerlendirme yapılır. Uygulayıcı anne-babaya sorular sorar aynı zamanda çocuğu gözlemler.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438212"/>
                  </a:ext>
                </a:extLst>
              </a:tr>
              <a:tr h="1901462">
                <a:tc>
                  <a:txBody>
                    <a:bodyPr/>
                    <a:lstStyle/>
                    <a:p>
                      <a:r>
                        <a:rPr lang="tr-TR" dirty="0"/>
                        <a:t>2-Denver II Gelişim Testi (</a:t>
                      </a:r>
                      <a:r>
                        <a:rPr lang="tr-TR" dirty="0" err="1"/>
                        <a:t>Frankenburg</a:t>
                      </a:r>
                      <a:r>
                        <a:rPr lang="tr-TR" dirty="0"/>
                        <a:t> ve </a:t>
                      </a:r>
                      <a:r>
                        <a:rPr lang="tr-TR" dirty="0" err="1"/>
                        <a:t>Camp</a:t>
                      </a:r>
                      <a:r>
                        <a:rPr lang="tr-TR" dirty="0"/>
                        <a:t>, 1971)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0-6 yaş arası çocukların gelişimlerinde oluşabilecek gecikmeleri ölçmek amacıyla motor gelişim, dil ve sosyal iletişim becerileri değerlendirilir. 116 maddeden oluşur.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Anne ya da baba eşliğinde uygulanır. Çocuğa, anne/babaya çeşitli sorular sorularak, oyunlar oynanarak değerlendirme yapılır. Toplam yarım saat süren test sonucunda çocuğun yaşına uygun gelişim düzeyinde olup olmadığı ortaya çıkmaktadır.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400416"/>
                  </a:ext>
                </a:extLst>
              </a:tr>
              <a:tr h="2160752">
                <a:tc>
                  <a:txBody>
                    <a:bodyPr/>
                    <a:lstStyle/>
                    <a:p>
                      <a:r>
                        <a:rPr lang="tr-TR" dirty="0"/>
                        <a:t>3- </a:t>
                      </a:r>
                      <a:r>
                        <a:rPr lang="tr-TR" dirty="0" err="1"/>
                        <a:t>Gessell</a:t>
                      </a:r>
                      <a:r>
                        <a:rPr lang="tr-TR" dirty="0"/>
                        <a:t> Gelişim Figürleri Testi (Geliştiren: Arnold </a:t>
                      </a:r>
                      <a:r>
                        <a:rPr lang="tr-TR" dirty="0" err="1"/>
                        <a:t>Gesell</a:t>
                      </a:r>
                      <a:r>
                        <a:rPr lang="tr-TR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1-7 yaş arası çocukların fiziksel ve biyolojik gelişimlerinin değerlendirilmesi için kullanılır. Bir performans değerlendirme testi olup çocuklarda motor beceri, görsel algı, görsel-motor koordinasyon, küçük kas becerileri ve genel zeka gelişimleri hakkında bilgi toplanabilir.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Testte 8 adet geometrik şekil bulunur. A4 boyutunda bir kağıt çocuklara verilir. Çocuktan her figürün altına gördüğü şeklin aynısını kopya eder.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289691"/>
                  </a:ext>
                </a:extLst>
              </a:tr>
              <a:tr h="34572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6975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7212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1760462B-A897-D140-9716-F215B75354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79912587"/>
              </p:ext>
            </p:extLst>
          </p:nvPr>
        </p:nvGraphicFramePr>
        <p:xfrm>
          <a:off x="216694" y="236318"/>
          <a:ext cx="11758611" cy="64955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19537">
                  <a:extLst>
                    <a:ext uri="{9D8B030D-6E8A-4147-A177-3AD203B41FA5}">
                      <a16:colId xmlns:a16="http://schemas.microsoft.com/office/drawing/2014/main" val="2753403299"/>
                    </a:ext>
                  </a:extLst>
                </a:gridCol>
                <a:gridCol w="3919537">
                  <a:extLst>
                    <a:ext uri="{9D8B030D-6E8A-4147-A177-3AD203B41FA5}">
                      <a16:colId xmlns:a16="http://schemas.microsoft.com/office/drawing/2014/main" val="390651783"/>
                    </a:ext>
                  </a:extLst>
                </a:gridCol>
                <a:gridCol w="3919537">
                  <a:extLst>
                    <a:ext uri="{9D8B030D-6E8A-4147-A177-3AD203B41FA5}">
                      <a16:colId xmlns:a16="http://schemas.microsoft.com/office/drawing/2014/main" val="3029167193"/>
                    </a:ext>
                  </a:extLst>
                </a:gridCol>
              </a:tblGrid>
              <a:tr h="345720">
                <a:tc>
                  <a:txBody>
                    <a:bodyPr/>
                    <a:lstStyle/>
                    <a:p>
                      <a:r>
                        <a:rPr lang="tr-TR" dirty="0"/>
                        <a:t>Ölçme Aracının İsmi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Kullanım Alanı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Uygulanması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419135"/>
                  </a:ext>
                </a:extLst>
              </a:tr>
              <a:tr h="1591629">
                <a:tc>
                  <a:txBody>
                    <a:bodyPr/>
                    <a:lstStyle/>
                    <a:p>
                      <a:r>
                        <a:rPr lang="tr-TR" dirty="0"/>
                        <a:t>4-Frostig Gelişimsel Görsel Algı Testi (</a:t>
                      </a:r>
                      <a:r>
                        <a:rPr lang="tr-TR" dirty="0" err="1"/>
                        <a:t>Marianne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Frostig</a:t>
                      </a:r>
                      <a:r>
                        <a:rPr lang="tr-TR" dirty="0"/>
                        <a:t> tarafından 1961 yılında geliştirilmiştir.)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4-8 yaş arasındaki çocuklarda el-göz eşgüdümü, şekil-zemin algısı, cisim değişmezliği, uzamsal mekandaki konum, uzaysal ilişkiler olmak üzere 5 adet alt test ile algısal beceriler ölçülür.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Çocuklara bireysel veya grup şeklinde de uygulanabilir. Toplam 60 dk. sürer.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438212"/>
                  </a:ext>
                </a:extLst>
              </a:tr>
              <a:tr h="1901462">
                <a:tc>
                  <a:txBody>
                    <a:bodyPr/>
                    <a:lstStyle/>
                    <a:p>
                      <a:r>
                        <a:rPr lang="tr-TR" dirty="0"/>
                        <a:t>5-Stanford </a:t>
                      </a:r>
                      <a:r>
                        <a:rPr lang="tr-TR" dirty="0" err="1"/>
                        <a:t>Binet</a:t>
                      </a:r>
                      <a:r>
                        <a:rPr lang="tr-TR" dirty="0"/>
                        <a:t> Testi (Geliştiren: Stanford </a:t>
                      </a:r>
                      <a:r>
                        <a:rPr lang="tr-TR" dirty="0" err="1"/>
                        <a:t>Binet</a:t>
                      </a:r>
                      <a:r>
                        <a:rPr lang="tr-TR" dirty="0"/>
                        <a:t>-son revize 1985 yılında yapıldı)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 yaş ve üzeri çocuklarla yetişkinlere uygulanan, üstün yetenek ve zihinsel yetersizlik düzeylerinin belirlenmesini amaçlayan bir testtir.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4 tür zihinsel beceriyi ölçebilecek şekilde planlanmıştır:</a:t>
                      </a:r>
                    </a:p>
                    <a:p>
                      <a:r>
                        <a:rPr lang="tr-TR" dirty="0"/>
                        <a:t>*Sözel algılama,</a:t>
                      </a:r>
                    </a:p>
                    <a:p>
                      <a:r>
                        <a:rPr lang="tr-TR" dirty="0"/>
                        <a:t>*Soyut/görsel yargılama,</a:t>
                      </a:r>
                    </a:p>
                    <a:p>
                      <a:r>
                        <a:rPr lang="tr-TR" dirty="0"/>
                        <a:t>*Niceliksel yargılama,</a:t>
                      </a:r>
                    </a:p>
                    <a:p>
                      <a:r>
                        <a:rPr lang="tr-TR" dirty="0"/>
                        <a:t>*Kısa süreli bellek. </a:t>
                      </a:r>
                    </a:p>
                    <a:p>
                      <a:r>
                        <a:rPr lang="tr-TR" dirty="0"/>
                        <a:t>Bireysel olarak uygulanır.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400416"/>
                  </a:ext>
                </a:extLst>
              </a:tr>
              <a:tr h="2160752">
                <a:tc>
                  <a:txBody>
                    <a:bodyPr/>
                    <a:lstStyle/>
                    <a:p>
                      <a:r>
                        <a:rPr lang="tr-TR" dirty="0"/>
                        <a:t>6-Peabody Alıcı Dil Testi (Geliştirenler: </a:t>
                      </a:r>
                      <a:r>
                        <a:rPr lang="tr-TR" dirty="0" err="1"/>
                        <a:t>Dunn</a:t>
                      </a:r>
                      <a:r>
                        <a:rPr lang="tr-TR" dirty="0"/>
                        <a:t> ve </a:t>
                      </a:r>
                      <a:r>
                        <a:rPr lang="tr-TR" dirty="0" err="1"/>
                        <a:t>Dunn</a:t>
                      </a:r>
                      <a:r>
                        <a:rPr lang="tr-TR" dirty="0"/>
                        <a:t>, 1959) En son 1997 yılında güncellenmiştir.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2,5-18 yaş arasındaki çocukların dil gelişimlerini değerlendirmek amacıyla uygulanır. Konuşma terapistleri, öğretmenler, psikologlar, çocuk gelişimciler tarafından uygulanır.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Test iki formdan oluşur. Aynı sonucu veren iki form birbirini teyit etmek için kullanılır.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4289691"/>
                  </a:ext>
                </a:extLst>
              </a:tr>
              <a:tr h="34572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6975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41972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4">
            <a:extLst>
              <a:ext uri="{FF2B5EF4-FFF2-40B4-BE49-F238E27FC236}">
                <a16:creationId xmlns:a16="http://schemas.microsoft.com/office/drawing/2014/main" id="{8ACD5A31-DE58-8C4B-8FBE-F886D5EB9E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7871885"/>
              </p:ext>
            </p:extLst>
          </p:nvPr>
        </p:nvGraphicFramePr>
        <p:xfrm>
          <a:off x="528637" y="91440"/>
          <a:ext cx="11475243" cy="667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6169">
                  <a:extLst>
                    <a:ext uri="{9D8B030D-6E8A-4147-A177-3AD203B41FA5}">
                      <a16:colId xmlns:a16="http://schemas.microsoft.com/office/drawing/2014/main" val="2753403299"/>
                    </a:ext>
                  </a:extLst>
                </a:gridCol>
                <a:gridCol w="3919537">
                  <a:extLst>
                    <a:ext uri="{9D8B030D-6E8A-4147-A177-3AD203B41FA5}">
                      <a16:colId xmlns:a16="http://schemas.microsoft.com/office/drawing/2014/main" val="390651783"/>
                    </a:ext>
                  </a:extLst>
                </a:gridCol>
                <a:gridCol w="3919537">
                  <a:extLst>
                    <a:ext uri="{9D8B030D-6E8A-4147-A177-3AD203B41FA5}">
                      <a16:colId xmlns:a16="http://schemas.microsoft.com/office/drawing/2014/main" val="3029167193"/>
                    </a:ext>
                  </a:extLst>
                </a:gridCol>
              </a:tblGrid>
              <a:tr h="345720">
                <a:tc>
                  <a:txBody>
                    <a:bodyPr/>
                    <a:lstStyle/>
                    <a:p>
                      <a:r>
                        <a:rPr lang="tr-TR" dirty="0"/>
                        <a:t>Ölçme Aracının İsmi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Kullanım Alanı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Uygulanması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2419135"/>
                  </a:ext>
                </a:extLst>
              </a:tr>
              <a:tr h="1591629">
                <a:tc>
                  <a:txBody>
                    <a:bodyPr/>
                    <a:lstStyle/>
                    <a:p>
                      <a:r>
                        <a:rPr lang="tr-TR" dirty="0"/>
                        <a:t>7-Metropolitan Okul Olgunluğu Testi (Geliştirenler: </a:t>
                      </a:r>
                      <a:r>
                        <a:rPr lang="tr-TR" dirty="0" err="1"/>
                        <a:t>Hildreth</a:t>
                      </a:r>
                      <a:r>
                        <a:rPr lang="tr-TR" dirty="0"/>
                        <a:t>, </a:t>
                      </a:r>
                      <a:r>
                        <a:rPr lang="tr-TR" dirty="0" err="1"/>
                        <a:t>Griffiths</a:t>
                      </a:r>
                      <a:r>
                        <a:rPr lang="tr-TR" dirty="0"/>
                        <a:t> ve </a:t>
                      </a:r>
                      <a:r>
                        <a:rPr lang="tr-TR" dirty="0" err="1"/>
                        <a:t>McGauvran</a:t>
                      </a:r>
                      <a:r>
                        <a:rPr lang="tr-TR" dirty="0"/>
                        <a:t>, 1965)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5-6 yaş çocuklarının okula, okulun gerektirdiği kurallara ve öğrenmeye hazır olup olmadığını saptamak amacıyla kullanılır. Alt boyutları:</a:t>
                      </a:r>
                    </a:p>
                    <a:p>
                      <a:r>
                        <a:rPr lang="tr-TR" dirty="0"/>
                        <a:t>Kelime Anlama, Cümleler, Genel Bilgi, Eşleştirme, Sayılar, Kopya Etme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Uygulama süresi 24 dakikadır. Her doğru yanıta 1 puan verilir.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8438212"/>
                  </a:ext>
                </a:extLst>
              </a:tr>
              <a:tr h="1901462">
                <a:tc>
                  <a:txBody>
                    <a:bodyPr/>
                    <a:lstStyle/>
                    <a:p>
                      <a:r>
                        <a:rPr lang="tr-TR" dirty="0"/>
                        <a:t>8-Boehm-3 Okul Öncesi Temel Kavramlar Testi (Geliştiren: </a:t>
                      </a:r>
                      <a:r>
                        <a:rPr lang="tr-TR" dirty="0" err="1"/>
                        <a:t>Ann</a:t>
                      </a:r>
                      <a:r>
                        <a:rPr lang="tr-TR" dirty="0"/>
                        <a:t> E. </a:t>
                      </a:r>
                      <a:r>
                        <a:rPr lang="tr-TR" dirty="0" err="1"/>
                        <a:t>Boehm</a:t>
                      </a:r>
                      <a:r>
                        <a:rPr lang="tr-TR" dirty="0"/>
                        <a:t>, 1986)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0-6 yaş arasındaki çocukların kavram gelişimlerinin değerlendirilmesi esastır. Toplam 76 madde bulunur.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Çocuklara bireysel olarak uygulanır. 3 yaş ve 4-5 yaş için testin başlangıç noktaları farklıdır. 36-47 aylar için toplam 50 maddesi vardır. Doğru yanıtlar için 1, yanlış yanıtlar için 0 ve tepki verilmediğinde de «Tepki Yok» kutusu işaretlenir. </a:t>
                      </a:r>
                    </a:p>
                    <a:p>
                      <a:r>
                        <a:rPr lang="tr-TR" dirty="0"/>
                        <a:t>3 yaş formu Ayşegül Ergül tarafından 2007 yılında uyarlandı. </a:t>
                      </a:r>
                    </a:p>
                    <a:p>
                      <a:r>
                        <a:rPr lang="tr-TR" dirty="0"/>
                        <a:t>Bakınız: </a:t>
                      </a:r>
                      <a:r>
                        <a:rPr lang="tr-T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BOEHM OKUL ÖNCES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 </a:t>
                      </a:r>
                      <a:r>
                        <a:rPr lang="tr-T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TEMEL KAVRAMLAR TEST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</a:t>
                      </a:r>
                      <a:r>
                        <a:rPr lang="tr-T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–3’ ÜN </a:t>
                      </a:r>
                      <a:endParaRPr lang="tr-TR" dirty="0"/>
                    </a:p>
                    <a:p>
                      <a:r>
                        <a:rPr lang="tr-T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36–47 AYLIK ÇOCUKLAR 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</a:t>
                      </a:r>
                      <a:r>
                        <a:rPr lang="tr-T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Ç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</a:t>
                      </a:r>
                      <a:r>
                        <a:rPr lang="tr-T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 TÜRKÇEYE UYARLAMA ÇALI</a:t>
                      </a:r>
                      <a:r>
                        <a:rPr lang="tr-TR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Ş</a:t>
                      </a:r>
                      <a:r>
                        <a:rPr lang="tr-TR" sz="18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MASI </a:t>
                      </a:r>
                      <a:endParaRPr lang="tr-TR" dirty="0"/>
                    </a:p>
                    <a:p>
                      <a:r>
                        <a:rPr lang="tr-TR" dirty="0"/>
                        <a:t>(Ayşegül Ergül Hocanın yüksek lisans tezi)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400416"/>
                  </a:ext>
                </a:extLst>
              </a:tr>
              <a:tr h="345720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6975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97822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59A1D6D-05FD-1047-A443-75A89F9FA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094" y="169164"/>
            <a:ext cx="10241280" cy="617220"/>
          </a:xfrm>
          <a:solidFill>
            <a:schemeClr val="accent2"/>
          </a:solidFill>
        </p:spPr>
        <p:txBody>
          <a:bodyPr/>
          <a:lstStyle/>
          <a:p>
            <a:pPr algn="ctr"/>
            <a:r>
              <a:rPr lang="tr-TR" dirty="0"/>
              <a:t>GÖRÜŞME TEKNİĞİ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51A0EE-262A-2648-8E01-C66BEB7EB4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842" y="1330211"/>
            <a:ext cx="10241280" cy="3959352"/>
          </a:xfrm>
        </p:spPr>
        <p:txBody>
          <a:bodyPr/>
          <a:lstStyle/>
          <a:p>
            <a:r>
              <a:rPr lang="tr-TR" dirty="0"/>
              <a:t>İnsanların bir konudaki görüş ve düşüncelerini öğrenebilmek için görüşme tekniğinden yararlanılır. </a:t>
            </a:r>
          </a:p>
          <a:p>
            <a:endParaRPr lang="tr-TR" dirty="0"/>
          </a:p>
          <a:p>
            <a:r>
              <a:rPr lang="tr-TR" dirty="0"/>
              <a:t>Okul öncesi dönem çocuklarıyla görüşme yapan kişiler genelde öğretmenler ve araştırmacılardır.</a:t>
            </a:r>
          </a:p>
        </p:txBody>
      </p:sp>
    </p:spTree>
    <p:extLst>
      <p:ext uri="{BB962C8B-B14F-4D97-AF65-F5344CB8AC3E}">
        <p14:creationId xmlns:p14="http://schemas.microsoft.com/office/powerpoint/2010/main" val="3928533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98BE15BE-BF73-2D49-B153-349CFDC4AB3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3349093"/>
              </p:ext>
            </p:extLst>
          </p:nvPr>
        </p:nvGraphicFramePr>
        <p:xfrm>
          <a:off x="692776" y="530893"/>
          <a:ext cx="10806448" cy="53984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747879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5E58D66B-CFEA-C44C-89CA-F9E873DF4C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0125181"/>
              </p:ext>
            </p:extLst>
          </p:nvPr>
        </p:nvGraphicFramePr>
        <p:xfrm>
          <a:off x="1300163" y="1155700"/>
          <a:ext cx="10240963" cy="3959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7473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38619036-8068-EF4F-9EB4-BC41436FF1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294409"/>
              </p:ext>
            </p:extLst>
          </p:nvPr>
        </p:nvGraphicFramePr>
        <p:xfrm>
          <a:off x="975518" y="842963"/>
          <a:ext cx="10240963" cy="4672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48238365"/>
      </p:ext>
    </p:extLst>
  </p:cSld>
  <p:clrMapOvr>
    <a:masterClrMapping/>
  </p:clrMapOvr>
</p:sld>
</file>

<file path=ppt/theme/theme1.xml><?xml version="1.0" encoding="utf-8"?>
<a:theme xmlns:a="http://schemas.openxmlformats.org/drawingml/2006/main" name="GradientRiseVTI">
  <a:themeElements>
    <a:clrScheme name="AnalogousFromLightSeed_2SEEDS">
      <a:dk1>
        <a:srgbClr val="000000"/>
      </a:dk1>
      <a:lt1>
        <a:srgbClr val="FFFFFF"/>
      </a:lt1>
      <a:dk2>
        <a:srgbClr val="282441"/>
      </a:dk2>
      <a:lt2>
        <a:srgbClr val="E2E6E8"/>
      </a:lt2>
      <a:accent1>
        <a:srgbClr val="BA8F7F"/>
      </a:accent1>
      <a:accent2>
        <a:srgbClr val="C6969D"/>
      </a:accent2>
      <a:accent3>
        <a:srgbClr val="B1A282"/>
      </a:accent3>
      <a:accent4>
        <a:srgbClr val="76ACA6"/>
      </a:accent4>
      <a:accent5>
        <a:srgbClr val="7EA8B9"/>
      </a:accent5>
      <a:accent6>
        <a:srgbClr val="7F8FBA"/>
      </a:accent6>
      <a:hlink>
        <a:srgbClr val="5D8A9A"/>
      </a:hlink>
      <a:folHlink>
        <a:srgbClr val="7F7F7F"/>
      </a:folHlink>
    </a:clrScheme>
    <a:fontScheme name="Avenir">
      <a:majorFont>
        <a:latin typeface="Tw Cen MT"/>
        <a:ea typeface=""/>
        <a:cs typeface=""/>
      </a:majorFont>
      <a:minorFont>
        <a:latin typeface="Tw Cen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dientRiseVTI" id="{C2FC082F-B444-4222-AF20-78444CCB5722}" vid="{39F213E4-0CBC-40CB-B3F6-8C5562B6B9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785</Words>
  <Application>Microsoft Macintosh PowerPoint</Application>
  <PresentationFormat>Geniş ekran</PresentationFormat>
  <Paragraphs>72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Tw Cen MT</vt:lpstr>
      <vt:lpstr>GradientRiseVTI</vt:lpstr>
      <vt:lpstr>ST</vt:lpstr>
      <vt:lpstr>Standart testler</vt:lpstr>
      <vt:lpstr>PowerPoint Sunusu</vt:lpstr>
      <vt:lpstr>PowerPoint Sunusu</vt:lpstr>
      <vt:lpstr>PowerPoint Sunusu</vt:lpstr>
      <vt:lpstr>GÖRÜŞME TEKNİĞİ</vt:lpstr>
      <vt:lpstr>PowerPoint Sunusu</vt:lpstr>
      <vt:lpstr>PowerPoint Sunusu</vt:lpstr>
      <vt:lpstr>PowerPoint Sunusu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Gökçe Karaman Benli</dc:creator>
  <cp:lastModifiedBy>Gökçe Karaman Benli</cp:lastModifiedBy>
  <cp:revision>30</cp:revision>
  <dcterms:created xsi:type="dcterms:W3CDTF">2021-01-06T19:20:50Z</dcterms:created>
  <dcterms:modified xsi:type="dcterms:W3CDTF">2021-01-07T07:17:05Z</dcterms:modified>
</cp:coreProperties>
</file>