
<file path=[Content_Types].xml><?xml version="1.0" encoding="utf-8"?>
<Types xmlns="http://schemas.openxmlformats.org/package/2006/content-types">
  <Default Extension="bin" ContentType="application/vnd.openxmlformats-officedocument.oleObject"/>
  <Default Extension="emf" ContentType="image/x-emf"/>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4660"/>
  </p:normalViewPr>
  <p:slideViewPr>
    <p:cSldViewPr snapToGrid="0">
      <p:cViewPr varScale="1">
        <p:scale>
          <a:sx n="87" d="100"/>
          <a:sy n="87" d="100"/>
        </p:scale>
        <p:origin x="66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emf"/><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image" Target="../media/image4.emf"/></Relationships>
</file>

<file path=ppt/drawings/_rels/vmlDrawing3.vml.rels><?xml version="1.0" encoding="UTF-8" standalone="yes"?>
<Relationships xmlns="http://schemas.openxmlformats.org/package/2006/relationships"><Relationship Id="rId8" Type="http://schemas.openxmlformats.org/officeDocument/2006/relationships/image" Target="../media/image14.emf"/><Relationship Id="rId3" Type="http://schemas.openxmlformats.org/officeDocument/2006/relationships/image" Target="../media/image9.emf"/><Relationship Id="rId7" Type="http://schemas.openxmlformats.org/officeDocument/2006/relationships/image" Target="../media/image13.emf"/><Relationship Id="rId2" Type="http://schemas.openxmlformats.org/officeDocument/2006/relationships/image" Target="../media/image8.emf"/><Relationship Id="rId1" Type="http://schemas.openxmlformats.org/officeDocument/2006/relationships/image" Target="../media/image7.emf"/><Relationship Id="rId6" Type="http://schemas.openxmlformats.org/officeDocument/2006/relationships/image" Target="../media/image12.emf"/><Relationship Id="rId5" Type="http://schemas.openxmlformats.org/officeDocument/2006/relationships/image" Target="../media/image11.emf"/><Relationship Id="rId10" Type="http://schemas.openxmlformats.org/officeDocument/2006/relationships/image" Target="../media/image16.emf"/><Relationship Id="rId4" Type="http://schemas.openxmlformats.org/officeDocument/2006/relationships/image" Target="../media/image10.emf"/><Relationship Id="rId9" Type="http://schemas.openxmlformats.org/officeDocument/2006/relationships/image" Target="../media/image15.e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image" Target="../media/image18.emf"/><Relationship Id="rId1" Type="http://schemas.openxmlformats.org/officeDocument/2006/relationships/image" Target="../media/image17.emf"/></Relationships>
</file>

<file path=ppt/drawings/_rels/vmlDrawing5.vml.rels><?xml version="1.0" encoding="UTF-8" standalone="yes"?>
<Relationships xmlns="http://schemas.openxmlformats.org/package/2006/relationships"><Relationship Id="rId8" Type="http://schemas.openxmlformats.org/officeDocument/2006/relationships/image" Target="../media/image29.emf"/><Relationship Id="rId3" Type="http://schemas.openxmlformats.org/officeDocument/2006/relationships/image" Target="../media/image24.emf"/><Relationship Id="rId7" Type="http://schemas.openxmlformats.org/officeDocument/2006/relationships/image" Target="../media/image28.emf"/><Relationship Id="rId2" Type="http://schemas.openxmlformats.org/officeDocument/2006/relationships/image" Target="../media/image23.emf"/><Relationship Id="rId1" Type="http://schemas.openxmlformats.org/officeDocument/2006/relationships/image" Target="../media/image22.emf"/><Relationship Id="rId6" Type="http://schemas.openxmlformats.org/officeDocument/2006/relationships/image" Target="../media/image27.emf"/><Relationship Id="rId5" Type="http://schemas.openxmlformats.org/officeDocument/2006/relationships/image" Target="../media/image26.emf"/><Relationship Id="rId4" Type="http://schemas.openxmlformats.org/officeDocument/2006/relationships/image" Target="../media/image25.emf"/><Relationship Id="rId9" Type="http://schemas.openxmlformats.org/officeDocument/2006/relationships/image" Target="../media/image30.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6575C566-0E21-47CF-8152-096EBE112331}" type="datetimeFigureOut">
              <a:rPr lang="tr-TR" smtClean="0"/>
              <a:t>26.3.2017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68A7535-A206-46D4-86FF-FBD182570947}" type="slidenum">
              <a:rPr lang="tr-TR" smtClean="0"/>
              <a:t>‹#›</a:t>
            </a:fld>
            <a:endParaRPr lang="tr-TR"/>
          </a:p>
        </p:txBody>
      </p:sp>
    </p:spTree>
    <p:extLst>
      <p:ext uri="{BB962C8B-B14F-4D97-AF65-F5344CB8AC3E}">
        <p14:creationId xmlns:p14="http://schemas.microsoft.com/office/powerpoint/2010/main" val="38472048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575C566-0E21-47CF-8152-096EBE112331}" type="datetimeFigureOut">
              <a:rPr lang="tr-TR" smtClean="0"/>
              <a:t>26.3.2017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68A7535-A206-46D4-86FF-FBD182570947}" type="slidenum">
              <a:rPr lang="tr-TR" smtClean="0"/>
              <a:t>‹#›</a:t>
            </a:fld>
            <a:endParaRPr lang="tr-TR"/>
          </a:p>
        </p:txBody>
      </p:sp>
    </p:spTree>
    <p:extLst>
      <p:ext uri="{BB962C8B-B14F-4D97-AF65-F5344CB8AC3E}">
        <p14:creationId xmlns:p14="http://schemas.microsoft.com/office/powerpoint/2010/main" val="16074767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575C566-0E21-47CF-8152-096EBE112331}" type="datetimeFigureOut">
              <a:rPr lang="tr-TR" smtClean="0"/>
              <a:t>26.3.2017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68A7535-A206-46D4-86FF-FBD182570947}" type="slidenum">
              <a:rPr lang="tr-TR" smtClean="0"/>
              <a:t>‹#›</a:t>
            </a:fld>
            <a:endParaRPr lang="tr-TR"/>
          </a:p>
        </p:txBody>
      </p:sp>
    </p:spTree>
    <p:extLst>
      <p:ext uri="{BB962C8B-B14F-4D97-AF65-F5344CB8AC3E}">
        <p14:creationId xmlns:p14="http://schemas.microsoft.com/office/powerpoint/2010/main" val="35632000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575C566-0E21-47CF-8152-096EBE112331}" type="datetimeFigureOut">
              <a:rPr lang="tr-TR" smtClean="0"/>
              <a:t>26.3.2017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68A7535-A206-46D4-86FF-FBD182570947}" type="slidenum">
              <a:rPr lang="tr-TR" smtClean="0"/>
              <a:t>‹#›</a:t>
            </a:fld>
            <a:endParaRPr lang="tr-TR"/>
          </a:p>
        </p:txBody>
      </p:sp>
    </p:spTree>
    <p:extLst>
      <p:ext uri="{BB962C8B-B14F-4D97-AF65-F5344CB8AC3E}">
        <p14:creationId xmlns:p14="http://schemas.microsoft.com/office/powerpoint/2010/main" val="40790509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575C566-0E21-47CF-8152-096EBE112331}" type="datetimeFigureOut">
              <a:rPr lang="tr-TR" smtClean="0"/>
              <a:t>26.3.2017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68A7535-A206-46D4-86FF-FBD182570947}" type="slidenum">
              <a:rPr lang="tr-TR" smtClean="0"/>
              <a:t>‹#›</a:t>
            </a:fld>
            <a:endParaRPr lang="tr-TR"/>
          </a:p>
        </p:txBody>
      </p:sp>
    </p:spTree>
    <p:extLst>
      <p:ext uri="{BB962C8B-B14F-4D97-AF65-F5344CB8AC3E}">
        <p14:creationId xmlns:p14="http://schemas.microsoft.com/office/powerpoint/2010/main" val="30406538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6575C566-0E21-47CF-8152-096EBE112331}" type="datetimeFigureOut">
              <a:rPr lang="tr-TR" smtClean="0"/>
              <a:t>26.3.2017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68A7535-A206-46D4-86FF-FBD182570947}" type="slidenum">
              <a:rPr lang="tr-TR" smtClean="0"/>
              <a:t>‹#›</a:t>
            </a:fld>
            <a:endParaRPr lang="tr-TR"/>
          </a:p>
        </p:txBody>
      </p:sp>
    </p:spTree>
    <p:extLst>
      <p:ext uri="{BB962C8B-B14F-4D97-AF65-F5344CB8AC3E}">
        <p14:creationId xmlns:p14="http://schemas.microsoft.com/office/powerpoint/2010/main" val="10659419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6575C566-0E21-47CF-8152-096EBE112331}" type="datetimeFigureOut">
              <a:rPr lang="tr-TR" smtClean="0"/>
              <a:t>26.3.2017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68A7535-A206-46D4-86FF-FBD182570947}" type="slidenum">
              <a:rPr lang="tr-TR" smtClean="0"/>
              <a:t>‹#›</a:t>
            </a:fld>
            <a:endParaRPr lang="tr-TR"/>
          </a:p>
        </p:txBody>
      </p:sp>
    </p:spTree>
    <p:extLst>
      <p:ext uri="{BB962C8B-B14F-4D97-AF65-F5344CB8AC3E}">
        <p14:creationId xmlns:p14="http://schemas.microsoft.com/office/powerpoint/2010/main" val="26740372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6575C566-0E21-47CF-8152-096EBE112331}" type="datetimeFigureOut">
              <a:rPr lang="tr-TR" smtClean="0"/>
              <a:t>26.3.2017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68A7535-A206-46D4-86FF-FBD182570947}" type="slidenum">
              <a:rPr lang="tr-TR" smtClean="0"/>
              <a:t>‹#›</a:t>
            </a:fld>
            <a:endParaRPr lang="tr-TR"/>
          </a:p>
        </p:txBody>
      </p:sp>
    </p:spTree>
    <p:extLst>
      <p:ext uri="{BB962C8B-B14F-4D97-AF65-F5344CB8AC3E}">
        <p14:creationId xmlns:p14="http://schemas.microsoft.com/office/powerpoint/2010/main" val="5667616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75C566-0E21-47CF-8152-096EBE112331}" type="datetimeFigureOut">
              <a:rPr lang="tr-TR" smtClean="0"/>
              <a:t>26.3.2017</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968A7535-A206-46D4-86FF-FBD182570947}" type="slidenum">
              <a:rPr lang="tr-TR" smtClean="0"/>
              <a:t>‹#›</a:t>
            </a:fld>
            <a:endParaRPr lang="tr-TR"/>
          </a:p>
        </p:txBody>
      </p:sp>
    </p:spTree>
    <p:extLst>
      <p:ext uri="{BB962C8B-B14F-4D97-AF65-F5344CB8AC3E}">
        <p14:creationId xmlns:p14="http://schemas.microsoft.com/office/powerpoint/2010/main" val="6972309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6575C566-0E21-47CF-8152-096EBE112331}" type="datetimeFigureOut">
              <a:rPr lang="tr-TR" smtClean="0"/>
              <a:t>26.3.2017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68A7535-A206-46D4-86FF-FBD182570947}" type="slidenum">
              <a:rPr lang="tr-TR" smtClean="0"/>
              <a:t>‹#›</a:t>
            </a:fld>
            <a:endParaRPr lang="tr-TR"/>
          </a:p>
        </p:txBody>
      </p:sp>
    </p:spTree>
    <p:extLst>
      <p:ext uri="{BB962C8B-B14F-4D97-AF65-F5344CB8AC3E}">
        <p14:creationId xmlns:p14="http://schemas.microsoft.com/office/powerpoint/2010/main" val="38752223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6575C566-0E21-47CF-8152-096EBE112331}" type="datetimeFigureOut">
              <a:rPr lang="tr-TR" smtClean="0"/>
              <a:t>26.3.2017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68A7535-A206-46D4-86FF-FBD182570947}" type="slidenum">
              <a:rPr lang="tr-TR" smtClean="0"/>
              <a:t>‹#›</a:t>
            </a:fld>
            <a:endParaRPr lang="tr-TR"/>
          </a:p>
        </p:txBody>
      </p:sp>
    </p:spTree>
    <p:extLst>
      <p:ext uri="{BB962C8B-B14F-4D97-AF65-F5344CB8AC3E}">
        <p14:creationId xmlns:p14="http://schemas.microsoft.com/office/powerpoint/2010/main" val="30171979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75C566-0E21-47CF-8152-096EBE112331}" type="datetimeFigureOut">
              <a:rPr lang="tr-TR" smtClean="0"/>
              <a:t>26.3.2017</a:t>
            </a:fld>
            <a:endParaRPr lang="tr-T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68A7535-A206-46D4-86FF-FBD182570947}" type="slidenum">
              <a:rPr lang="tr-TR" smtClean="0"/>
              <a:t>‹#›</a:t>
            </a:fld>
            <a:endParaRPr lang="tr-TR"/>
          </a:p>
        </p:txBody>
      </p:sp>
    </p:spTree>
    <p:extLst>
      <p:ext uri="{BB962C8B-B14F-4D97-AF65-F5344CB8AC3E}">
        <p14:creationId xmlns:p14="http://schemas.microsoft.com/office/powerpoint/2010/main" val="3861042505"/>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8" Type="http://schemas.openxmlformats.org/officeDocument/2006/relationships/image" Target="../media/image24.emf"/><Relationship Id="rId13" Type="http://schemas.openxmlformats.org/officeDocument/2006/relationships/oleObject" Target="../embeddings/oleObject24.bin"/><Relationship Id="rId18" Type="http://schemas.openxmlformats.org/officeDocument/2006/relationships/image" Target="../media/image29.emf"/><Relationship Id="rId3" Type="http://schemas.openxmlformats.org/officeDocument/2006/relationships/oleObject" Target="../embeddings/oleObject19.bin"/><Relationship Id="rId7" Type="http://schemas.openxmlformats.org/officeDocument/2006/relationships/oleObject" Target="../embeddings/oleObject21.bin"/><Relationship Id="rId12" Type="http://schemas.openxmlformats.org/officeDocument/2006/relationships/image" Target="../media/image26.emf"/><Relationship Id="rId17" Type="http://schemas.openxmlformats.org/officeDocument/2006/relationships/oleObject" Target="../embeddings/oleObject26.bin"/><Relationship Id="rId2" Type="http://schemas.openxmlformats.org/officeDocument/2006/relationships/slideLayout" Target="../slideLayouts/slideLayout7.xml"/><Relationship Id="rId16" Type="http://schemas.openxmlformats.org/officeDocument/2006/relationships/image" Target="../media/image28.emf"/><Relationship Id="rId20" Type="http://schemas.openxmlformats.org/officeDocument/2006/relationships/image" Target="../media/image30.emf"/><Relationship Id="rId1" Type="http://schemas.openxmlformats.org/officeDocument/2006/relationships/vmlDrawing" Target="../drawings/vmlDrawing5.vml"/><Relationship Id="rId6" Type="http://schemas.openxmlformats.org/officeDocument/2006/relationships/image" Target="../media/image23.emf"/><Relationship Id="rId11" Type="http://schemas.openxmlformats.org/officeDocument/2006/relationships/oleObject" Target="../embeddings/oleObject23.bin"/><Relationship Id="rId5" Type="http://schemas.openxmlformats.org/officeDocument/2006/relationships/oleObject" Target="../embeddings/oleObject20.bin"/><Relationship Id="rId15" Type="http://schemas.openxmlformats.org/officeDocument/2006/relationships/oleObject" Target="../embeddings/oleObject25.bin"/><Relationship Id="rId10" Type="http://schemas.openxmlformats.org/officeDocument/2006/relationships/image" Target="../media/image25.emf"/><Relationship Id="rId19" Type="http://schemas.openxmlformats.org/officeDocument/2006/relationships/oleObject" Target="../embeddings/oleObject27.bin"/><Relationship Id="rId4" Type="http://schemas.openxmlformats.org/officeDocument/2006/relationships/image" Target="../media/image22.emf"/><Relationship Id="rId9" Type="http://schemas.openxmlformats.org/officeDocument/2006/relationships/oleObject" Target="../embeddings/oleObject22.bin"/><Relationship Id="rId14" Type="http://schemas.openxmlformats.org/officeDocument/2006/relationships/image" Target="../media/image27.e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8" Type="http://schemas.openxmlformats.org/officeDocument/2006/relationships/image" Target="../media/image3.w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image" Target="../media/image2.emf"/><Relationship Id="rId5" Type="http://schemas.openxmlformats.org/officeDocument/2006/relationships/oleObject" Target="../embeddings/oleObject2.bin"/><Relationship Id="rId4" Type="http://schemas.openxmlformats.org/officeDocument/2006/relationships/image" Target="../media/image1.emf"/></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4.bin"/><Relationship Id="rId7" Type="http://schemas.openxmlformats.org/officeDocument/2006/relationships/image" Target="../media/image6.jpeg"/><Relationship Id="rId2" Type="http://schemas.openxmlformats.org/officeDocument/2006/relationships/slideLayout" Target="../slideLayouts/slideLayout7.xml"/><Relationship Id="rId1" Type="http://schemas.openxmlformats.org/officeDocument/2006/relationships/vmlDrawing" Target="../drawings/vmlDrawing2.vml"/><Relationship Id="rId6" Type="http://schemas.openxmlformats.org/officeDocument/2006/relationships/image" Target="../media/image5.emf"/><Relationship Id="rId5" Type="http://schemas.openxmlformats.org/officeDocument/2006/relationships/oleObject" Target="../embeddings/oleObject5.bin"/><Relationship Id="rId4" Type="http://schemas.openxmlformats.org/officeDocument/2006/relationships/image" Target="../media/image4.emf"/></Relationships>
</file>

<file path=ppt/slides/_rels/slide5.xml.rels><?xml version="1.0" encoding="UTF-8" standalone="yes"?>
<Relationships xmlns="http://schemas.openxmlformats.org/package/2006/relationships"><Relationship Id="rId8" Type="http://schemas.openxmlformats.org/officeDocument/2006/relationships/image" Target="../media/image9.emf"/><Relationship Id="rId13" Type="http://schemas.openxmlformats.org/officeDocument/2006/relationships/oleObject" Target="../embeddings/oleObject11.bin"/><Relationship Id="rId18" Type="http://schemas.openxmlformats.org/officeDocument/2006/relationships/image" Target="../media/image14.emf"/><Relationship Id="rId3" Type="http://schemas.openxmlformats.org/officeDocument/2006/relationships/oleObject" Target="../embeddings/oleObject6.bin"/><Relationship Id="rId21" Type="http://schemas.openxmlformats.org/officeDocument/2006/relationships/oleObject" Target="../embeddings/oleObject15.bin"/><Relationship Id="rId7" Type="http://schemas.openxmlformats.org/officeDocument/2006/relationships/oleObject" Target="../embeddings/oleObject8.bin"/><Relationship Id="rId12" Type="http://schemas.openxmlformats.org/officeDocument/2006/relationships/image" Target="../media/image11.emf"/><Relationship Id="rId17" Type="http://schemas.openxmlformats.org/officeDocument/2006/relationships/oleObject" Target="../embeddings/oleObject13.bin"/><Relationship Id="rId2" Type="http://schemas.openxmlformats.org/officeDocument/2006/relationships/slideLayout" Target="../slideLayouts/slideLayout7.xml"/><Relationship Id="rId16" Type="http://schemas.openxmlformats.org/officeDocument/2006/relationships/image" Target="../media/image13.emf"/><Relationship Id="rId20" Type="http://schemas.openxmlformats.org/officeDocument/2006/relationships/image" Target="../media/image15.emf"/><Relationship Id="rId1" Type="http://schemas.openxmlformats.org/officeDocument/2006/relationships/vmlDrawing" Target="../drawings/vmlDrawing3.vml"/><Relationship Id="rId6" Type="http://schemas.openxmlformats.org/officeDocument/2006/relationships/image" Target="../media/image8.emf"/><Relationship Id="rId11" Type="http://schemas.openxmlformats.org/officeDocument/2006/relationships/oleObject" Target="../embeddings/oleObject10.bin"/><Relationship Id="rId5" Type="http://schemas.openxmlformats.org/officeDocument/2006/relationships/oleObject" Target="../embeddings/oleObject7.bin"/><Relationship Id="rId15" Type="http://schemas.openxmlformats.org/officeDocument/2006/relationships/oleObject" Target="../embeddings/oleObject12.bin"/><Relationship Id="rId10" Type="http://schemas.openxmlformats.org/officeDocument/2006/relationships/image" Target="../media/image10.emf"/><Relationship Id="rId19" Type="http://schemas.openxmlformats.org/officeDocument/2006/relationships/oleObject" Target="../embeddings/oleObject14.bin"/><Relationship Id="rId4" Type="http://schemas.openxmlformats.org/officeDocument/2006/relationships/image" Target="../media/image7.emf"/><Relationship Id="rId9" Type="http://schemas.openxmlformats.org/officeDocument/2006/relationships/oleObject" Target="../embeddings/oleObject9.bin"/><Relationship Id="rId14" Type="http://schemas.openxmlformats.org/officeDocument/2006/relationships/image" Target="../media/image12.emf"/><Relationship Id="rId22" Type="http://schemas.openxmlformats.org/officeDocument/2006/relationships/image" Target="../media/image16.emf"/></Relationships>
</file>

<file path=ppt/slides/_rels/slide6.xml.rels><?xml version="1.0" encoding="UTF-8" standalone="yes"?>
<Relationships xmlns="http://schemas.openxmlformats.org/package/2006/relationships"><Relationship Id="rId8" Type="http://schemas.openxmlformats.org/officeDocument/2006/relationships/image" Target="../media/image19.emf"/><Relationship Id="rId3" Type="http://schemas.openxmlformats.org/officeDocument/2006/relationships/oleObject" Target="../embeddings/oleObject16.bin"/><Relationship Id="rId7" Type="http://schemas.openxmlformats.org/officeDocument/2006/relationships/oleObject" Target="../embeddings/oleObject18.bin"/><Relationship Id="rId2" Type="http://schemas.openxmlformats.org/officeDocument/2006/relationships/slideLayout" Target="../slideLayouts/slideLayout7.xml"/><Relationship Id="rId1" Type="http://schemas.openxmlformats.org/officeDocument/2006/relationships/vmlDrawing" Target="../drawings/vmlDrawing4.vml"/><Relationship Id="rId6" Type="http://schemas.openxmlformats.org/officeDocument/2006/relationships/image" Target="../media/image18.emf"/><Relationship Id="rId5" Type="http://schemas.openxmlformats.org/officeDocument/2006/relationships/oleObject" Target="../embeddings/oleObject17.bin"/><Relationship Id="rId4" Type="http://schemas.openxmlformats.org/officeDocument/2006/relationships/image" Target="../media/image17.emf"/></Relationships>
</file>

<file path=ppt/slides/_rels/slide7.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7 Dikdörtgen"/>
          <p:cNvSpPr/>
          <p:nvPr/>
        </p:nvSpPr>
        <p:spPr>
          <a:xfrm>
            <a:off x="2781196" y="1633549"/>
            <a:ext cx="6091839" cy="193899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spAutoFit/>
          </a:bodyPr>
          <a:lstStyle/>
          <a:p>
            <a:pPr algn="ctr" fontAlgn="auto">
              <a:spcBef>
                <a:spcPts val="0"/>
              </a:spcBef>
              <a:spcAft>
                <a:spcPts val="0"/>
              </a:spcAft>
              <a:defRPr/>
            </a:pPr>
            <a:r>
              <a:rPr lang="tr-TR" sz="6000" dirty="0" smtClean="0">
                <a:ln w="0"/>
                <a:solidFill>
                  <a:srgbClr val="FF0000"/>
                </a:solidFill>
                <a:effectLst>
                  <a:outerShdw blurRad="38100" dist="19050" dir="2700000" algn="tl" rotWithShape="0">
                    <a:schemeClr val="dk1">
                      <a:alpha val="40000"/>
                    </a:schemeClr>
                  </a:outerShdw>
                </a:effectLst>
                <a:latin typeface="Times New Roman" pitchFamily="18" charset="0"/>
                <a:cs typeface="Times New Roman" pitchFamily="18" charset="0"/>
              </a:rPr>
              <a:t>Metal Fiziği</a:t>
            </a:r>
          </a:p>
          <a:p>
            <a:pPr algn="ctr" fontAlgn="auto">
              <a:spcBef>
                <a:spcPts val="0"/>
              </a:spcBef>
              <a:spcAft>
                <a:spcPts val="0"/>
              </a:spcAft>
              <a:defRPr/>
            </a:pPr>
            <a:r>
              <a:rPr lang="tr-TR" sz="6000" spc="-150" dirty="0" smtClean="0">
                <a:ln w="0"/>
                <a:solidFill>
                  <a:srgbClr val="FF0000"/>
                </a:solidFill>
                <a:effectLst>
                  <a:outerShdw blurRad="38100" dist="19050" dir="2700000" algn="tl" rotWithShape="0">
                    <a:schemeClr val="dk1">
                      <a:alpha val="40000"/>
                    </a:schemeClr>
                  </a:outerShdw>
                </a:effectLst>
                <a:latin typeface="Times New Roman" pitchFamily="18" charset="0"/>
                <a:cs typeface="Times New Roman" pitchFamily="18" charset="0"/>
              </a:rPr>
              <a:t>Ders Notları</a:t>
            </a:r>
            <a:endParaRPr lang="tr-TR" sz="6000" spc="-150" dirty="0">
              <a:ln w="900" cmpd="sng">
                <a:solidFill>
                  <a:schemeClr val="accent1">
                    <a:satMod val="190000"/>
                    <a:alpha val="55000"/>
                  </a:schemeClr>
                </a:solidFill>
                <a:prstDash val="solid"/>
              </a:ln>
              <a:solidFill>
                <a:srgbClr val="FF0000"/>
              </a:solidFill>
              <a:latin typeface="Times New Roman" pitchFamily="18" charset="0"/>
              <a:cs typeface="Times New Roman" pitchFamily="18" charset="0"/>
            </a:endParaRPr>
          </a:p>
        </p:txBody>
      </p:sp>
      <p:sp>
        <p:nvSpPr>
          <p:cNvPr id="3" name="8 Dikdörtgen"/>
          <p:cNvSpPr/>
          <p:nvPr/>
        </p:nvSpPr>
        <p:spPr>
          <a:xfrm>
            <a:off x="7252912" y="5685617"/>
            <a:ext cx="4777462" cy="553998"/>
          </a:xfrm>
          <a:prstGeom prst="rect">
            <a:avLst/>
          </a:prstGeom>
          <a:solidFill>
            <a:schemeClr val="bg2"/>
          </a:solidFill>
          <a:ln>
            <a:noFill/>
          </a:ln>
        </p:spPr>
        <p:style>
          <a:lnRef idx="2">
            <a:schemeClr val="dk1"/>
          </a:lnRef>
          <a:fillRef idx="1">
            <a:schemeClr val="lt1"/>
          </a:fillRef>
          <a:effectRef idx="0">
            <a:schemeClr val="dk1"/>
          </a:effectRef>
          <a:fontRef idx="minor">
            <a:schemeClr val="dk1"/>
          </a:fontRef>
        </p:style>
        <p:txBody>
          <a:bodyPr wrap="none">
            <a:spAutoFit/>
          </a:bodyPr>
          <a:lstStyle/>
          <a:p>
            <a:pPr algn="ctr" fontAlgn="auto">
              <a:spcBef>
                <a:spcPts val="0"/>
              </a:spcBef>
              <a:spcAft>
                <a:spcPts val="0"/>
              </a:spcAft>
              <a:defRPr/>
            </a:pPr>
            <a:r>
              <a:rPr lang="tr-TR" sz="3000" b="1" dirty="0">
                <a:ln w="0"/>
                <a:solidFill>
                  <a:srgbClr val="FF0000"/>
                </a:solidFill>
                <a:effectLst>
                  <a:outerShdw blurRad="38100" dist="19050" dir="2700000" algn="tl" rotWithShape="0">
                    <a:schemeClr val="dk1">
                      <a:alpha val="40000"/>
                    </a:schemeClr>
                  </a:outerShdw>
                </a:effectLst>
                <a:latin typeface="Times New Roman" pitchFamily="18" charset="0"/>
                <a:cs typeface="Times New Roman" pitchFamily="18" charset="0"/>
              </a:rPr>
              <a:t>Prof. Dr. Yalçın ELERMAN</a:t>
            </a:r>
          </a:p>
        </p:txBody>
      </p:sp>
    </p:spTree>
    <p:extLst>
      <p:ext uri="{BB962C8B-B14F-4D97-AF65-F5344CB8AC3E}">
        <p14:creationId xmlns:p14="http://schemas.microsoft.com/office/powerpoint/2010/main" val="280016141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27 Yuvarlatılmış Dikdörtgen"/>
          <p:cNvSpPr/>
          <p:nvPr/>
        </p:nvSpPr>
        <p:spPr>
          <a:xfrm>
            <a:off x="5018256" y="5507071"/>
            <a:ext cx="214313" cy="35718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26 Yuvarlatılmış Dikdörtgen"/>
          <p:cNvSpPr/>
          <p:nvPr/>
        </p:nvSpPr>
        <p:spPr>
          <a:xfrm>
            <a:off x="3232319" y="5507071"/>
            <a:ext cx="285750" cy="35718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4" name="23 Yuvarlatılmış Dikdörtgen"/>
          <p:cNvSpPr/>
          <p:nvPr/>
        </p:nvSpPr>
        <p:spPr>
          <a:xfrm>
            <a:off x="3446631" y="5007009"/>
            <a:ext cx="1000125" cy="42862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5" name="20 Yuvarlatılmış Dikdörtgen"/>
          <p:cNvSpPr/>
          <p:nvPr/>
        </p:nvSpPr>
        <p:spPr>
          <a:xfrm>
            <a:off x="2160756" y="3864009"/>
            <a:ext cx="1143000" cy="5715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6" name="22 Yuvarlatılmış Dikdörtgen"/>
          <p:cNvSpPr/>
          <p:nvPr/>
        </p:nvSpPr>
        <p:spPr>
          <a:xfrm>
            <a:off x="7089944" y="4292634"/>
            <a:ext cx="1643062" cy="71437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7" name="19 Yuvarlatılmış Dikdörtgen"/>
          <p:cNvSpPr/>
          <p:nvPr/>
        </p:nvSpPr>
        <p:spPr>
          <a:xfrm>
            <a:off x="8090069" y="2363821"/>
            <a:ext cx="1428750" cy="71437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8" name="18 Yuvarlatılmış Dikdörtgen"/>
          <p:cNvSpPr/>
          <p:nvPr/>
        </p:nvSpPr>
        <p:spPr>
          <a:xfrm>
            <a:off x="5089694" y="2435259"/>
            <a:ext cx="1000125" cy="5715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9" name="17 Yuvarlatılmış Dikdörtgen"/>
          <p:cNvSpPr/>
          <p:nvPr/>
        </p:nvSpPr>
        <p:spPr>
          <a:xfrm>
            <a:off x="3518069" y="2363821"/>
            <a:ext cx="1285875" cy="64293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10" name="16 Yuvarlatılmış Dikdörtgen"/>
          <p:cNvSpPr/>
          <p:nvPr/>
        </p:nvSpPr>
        <p:spPr>
          <a:xfrm>
            <a:off x="2232194" y="2363821"/>
            <a:ext cx="928687" cy="64293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11" name="Text Box 5"/>
          <p:cNvSpPr txBox="1">
            <a:spLocks noChangeArrowheads="1"/>
          </p:cNvSpPr>
          <p:nvPr/>
        </p:nvSpPr>
        <p:spPr bwMode="auto">
          <a:xfrm>
            <a:off x="2130594" y="1922496"/>
            <a:ext cx="80645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tr-TR" altLang="tr-TR" sz="1600" dirty="0" err="1">
                <a:latin typeface="Times New Roman" panose="02020603050405020304" pitchFamily="18" charset="0"/>
                <a:cs typeface="Times New Roman" panose="02020603050405020304" pitchFamily="18" charset="0"/>
              </a:rPr>
              <a:t>Açısal</a:t>
            </a:r>
            <a:r>
              <a:rPr lang="tr-TR" altLang="tr-TR" sz="1600" dirty="0">
                <a:latin typeface="Times New Roman" panose="02020603050405020304" pitchFamily="18" charset="0"/>
                <a:cs typeface="Times New Roman" panose="02020603050405020304" pitchFamily="18" charset="0"/>
              </a:rPr>
              <a:t> momentumun zamanla değişimi, dönme momentine eşittir.</a:t>
            </a:r>
          </a:p>
        </p:txBody>
      </p:sp>
      <p:sp>
        <p:nvSpPr>
          <p:cNvPr id="12" name="3 Metin kutusu"/>
          <p:cNvSpPr txBox="1">
            <a:spLocks noChangeArrowheads="1"/>
          </p:cNvSpPr>
          <p:nvPr/>
        </p:nvSpPr>
        <p:spPr bwMode="auto">
          <a:xfrm>
            <a:off x="2160756" y="589013"/>
            <a:ext cx="7072312"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tr-TR" altLang="tr-TR" sz="3200">
                <a:solidFill>
                  <a:srgbClr val="FF0000"/>
                </a:solidFill>
                <a:latin typeface="Times New Roman" panose="02020603050405020304" pitchFamily="18" charset="0"/>
                <a:cs typeface="Times New Roman" panose="02020603050405020304" pitchFamily="18" charset="0"/>
              </a:rPr>
              <a:t>Hareket Denklemleri</a:t>
            </a:r>
          </a:p>
        </p:txBody>
      </p:sp>
      <p:graphicFrame>
        <p:nvGraphicFramePr>
          <p:cNvPr id="13" name="Object 9"/>
          <p:cNvGraphicFramePr>
            <a:graphicFrameLocks noChangeAspect="1"/>
          </p:cNvGraphicFramePr>
          <p:nvPr>
            <p:extLst>
              <p:ext uri="{D42A27DB-BD31-4B8C-83A1-F6EECF244321}">
                <p14:modId xmlns:p14="http://schemas.microsoft.com/office/powerpoint/2010/main" val="2557483572"/>
              </p:ext>
            </p:extLst>
          </p:nvPr>
        </p:nvGraphicFramePr>
        <p:xfrm>
          <a:off x="2419519" y="2427321"/>
          <a:ext cx="633412" cy="555625"/>
        </p:xfrm>
        <a:graphic>
          <a:graphicData uri="http://schemas.openxmlformats.org/presentationml/2006/ole">
            <mc:AlternateContent xmlns:mc="http://schemas.openxmlformats.org/markup-compatibility/2006">
              <mc:Choice xmlns:v="urn:schemas-microsoft-com:vml" Requires="v">
                <p:oleObj spid="_x0000_s47124" name="Denklem" r:id="rId3" imgW="520560" imgH="457200" progId="Equation.3">
                  <p:embed/>
                </p:oleObj>
              </mc:Choice>
              <mc:Fallback>
                <p:oleObj name="Denklem" r:id="rId3" imgW="520560" imgH="4572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19519" y="2427321"/>
                        <a:ext cx="633412" cy="5556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 name="Object 8"/>
          <p:cNvGraphicFramePr>
            <a:graphicFrameLocks noChangeAspect="1"/>
          </p:cNvGraphicFramePr>
          <p:nvPr>
            <p:extLst>
              <p:ext uri="{D42A27DB-BD31-4B8C-83A1-F6EECF244321}">
                <p14:modId xmlns:p14="http://schemas.microsoft.com/office/powerpoint/2010/main" val="3934523635"/>
              </p:ext>
            </p:extLst>
          </p:nvPr>
        </p:nvGraphicFramePr>
        <p:xfrm>
          <a:off x="3499019" y="2427321"/>
          <a:ext cx="1223962" cy="604838"/>
        </p:xfrm>
        <a:graphic>
          <a:graphicData uri="http://schemas.openxmlformats.org/presentationml/2006/ole">
            <mc:AlternateContent xmlns:mc="http://schemas.openxmlformats.org/markup-compatibility/2006">
              <mc:Choice xmlns:v="urn:schemas-microsoft-com:vml" Requires="v">
                <p:oleObj spid="_x0000_s47125" name="Denklem" r:id="rId5" imgW="927100" imgH="457200" progId="Equation.3">
                  <p:embed/>
                </p:oleObj>
              </mc:Choice>
              <mc:Fallback>
                <p:oleObj name="Denklem" r:id="rId5" imgW="927100" imgH="4572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499019" y="2427321"/>
                        <a:ext cx="1223962" cy="6048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 name="Object 7"/>
          <p:cNvGraphicFramePr>
            <a:graphicFrameLocks noChangeAspect="1"/>
          </p:cNvGraphicFramePr>
          <p:nvPr>
            <p:extLst>
              <p:ext uri="{D42A27DB-BD31-4B8C-83A1-F6EECF244321}">
                <p14:modId xmlns:p14="http://schemas.microsoft.com/office/powerpoint/2010/main" val="3934440450"/>
              </p:ext>
            </p:extLst>
          </p:nvPr>
        </p:nvGraphicFramePr>
        <p:xfrm>
          <a:off x="5227806" y="2498759"/>
          <a:ext cx="792163" cy="374650"/>
        </p:xfrm>
        <a:graphic>
          <a:graphicData uri="http://schemas.openxmlformats.org/presentationml/2006/ole">
            <mc:AlternateContent xmlns:mc="http://schemas.openxmlformats.org/markup-compatibility/2006">
              <mc:Choice xmlns:v="urn:schemas-microsoft-com:vml" Requires="v">
                <p:oleObj spid="_x0000_s47126" name="Denklem" r:id="rId7" imgW="545626" imgH="253780" progId="Equation.3">
                  <p:embed/>
                </p:oleObj>
              </mc:Choice>
              <mc:Fallback>
                <p:oleObj name="Denklem" r:id="rId7" imgW="545626" imgH="253780"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227806" y="2498759"/>
                        <a:ext cx="792163" cy="374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6" name="Rectangle 13"/>
          <p:cNvSpPr>
            <a:spLocks noChangeArrowheads="1"/>
          </p:cNvSpPr>
          <p:nvPr/>
        </p:nvSpPr>
        <p:spPr bwMode="auto">
          <a:xfrm>
            <a:off x="6019969" y="2498759"/>
            <a:ext cx="1901825"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tr-TR" altLang="tr-TR" sz="1600">
                <a:latin typeface="Times New Roman" panose="02020603050405020304" pitchFamily="18" charset="0"/>
                <a:cs typeface="Times New Roman" panose="02020603050405020304" pitchFamily="18" charset="0"/>
              </a:rPr>
              <a:t>   olduğundan veya   </a:t>
            </a:r>
          </a:p>
        </p:txBody>
      </p:sp>
      <p:graphicFrame>
        <p:nvGraphicFramePr>
          <p:cNvPr id="17" name="Object 6"/>
          <p:cNvGraphicFramePr>
            <a:graphicFrameLocks noChangeAspect="1"/>
          </p:cNvGraphicFramePr>
          <p:nvPr>
            <p:extLst>
              <p:ext uri="{D42A27DB-BD31-4B8C-83A1-F6EECF244321}">
                <p14:modId xmlns:p14="http://schemas.microsoft.com/office/powerpoint/2010/main" val="1483870951"/>
              </p:ext>
            </p:extLst>
          </p:nvPr>
        </p:nvGraphicFramePr>
        <p:xfrm>
          <a:off x="8180556" y="2427321"/>
          <a:ext cx="1295400" cy="525463"/>
        </p:xfrm>
        <a:graphic>
          <a:graphicData uri="http://schemas.openxmlformats.org/presentationml/2006/ole">
            <mc:AlternateContent xmlns:mc="http://schemas.openxmlformats.org/markup-compatibility/2006">
              <mc:Choice xmlns:v="urn:schemas-microsoft-com:vml" Requires="v">
                <p:oleObj spid="_x0000_s47127" name="Denklem" r:id="rId9" imgW="1054100" imgH="431800" progId="Equation.3">
                  <p:embed/>
                </p:oleObj>
              </mc:Choice>
              <mc:Fallback>
                <p:oleObj name="Denklem" r:id="rId9" imgW="1054100" imgH="431800" progId="Equation.3">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180556" y="2427321"/>
                        <a:ext cx="1295400" cy="5254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8" name="Text Box 14"/>
          <p:cNvSpPr txBox="1">
            <a:spLocks noChangeArrowheads="1"/>
          </p:cNvSpPr>
          <p:nvPr/>
        </p:nvSpPr>
        <p:spPr bwMode="auto">
          <a:xfrm>
            <a:off x="2059156" y="3146459"/>
            <a:ext cx="7102475" cy="682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lnSpc>
                <a:spcPct val="120000"/>
              </a:lnSpc>
              <a:spcBef>
                <a:spcPct val="50000"/>
              </a:spcBef>
            </a:pPr>
            <a:r>
              <a:rPr lang="tr-TR" altLang="tr-TR" sz="1600">
                <a:latin typeface="Times New Roman" panose="02020603050405020304" pitchFamily="18" charset="0"/>
                <a:cs typeface="Times New Roman" panose="02020603050405020304" pitchFamily="18" charset="0"/>
              </a:rPr>
              <a:t>Çekirdeğin mıknatıslanması,  manyetik momentlerinin çekirdek üzerinden toplamlarının alınmasıyla bulunmaktadır.</a:t>
            </a:r>
          </a:p>
        </p:txBody>
      </p:sp>
      <p:graphicFrame>
        <p:nvGraphicFramePr>
          <p:cNvPr id="19" name="Object 19"/>
          <p:cNvGraphicFramePr>
            <a:graphicFrameLocks noChangeAspect="1"/>
          </p:cNvGraphicFramePr>
          <p:nvPr>
            <p:extLst>
              <p:ext uri="{D42A27DB-BD31-4B8C-83A1-F6EECF244321}">
                <p14:modId xmlns:p14="http://schemas.microsoft.com/office/powerpoint/2010/main" val="2280832437"/>
              </p:ext>
            </p:extLst>
          </p:nvPr>
        </p:nvGraphicFramePr>
        <p:xfrm>
          <a:off x="2275056" y="3938621"/>
          <a:ext cx="1008063" cy="561975"/>
        </p:xfrm>
        <a:graphic>
          <a:graphicData uri="http://schemas.openxmlformats.org/presentationml/2006/ole">
            <mc:AlternateContent xmlns:mc="http://schemas.openxmlformats.org/markup-compatibility/2006">
              <mc:Choice xmlns:v="urn:schemas-microsoft-com:vml" Requires="v">
                <p:oleObj spid="_x0000_s47128" name="Denklem" r:id="rId11" imgW="736280" imgH="406224" progId="Equation.3">
                  <p:embed/>
                </p:oleObj>
              </mc:Choice>
              <mc:Fallback>
                <p:oleObj name="Denklem" r:id="rId11" imgW="736280" imgH="406224" progId="Equation.3">
                  <p:embed/>
                  <p:pic>
                    <p:nvPicPr>
                      <p:cNvPr id="0" name=""/>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275056" y="3938621"/>
                        <a:ext cx="1008063" cy="5619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0" name="Rectangle 21"/>
          <p:cNvSpPr>
            <a:spLocks noChangeArrowheads="1"/>
          </p:cNvSpPr>
          <p:nvPr/>
        </p:nvSpPr>
        <p:spPr bwMode="auto">
          <a:xfrm>
            <a:off x="3354556" y="3938621"/>
            <a:ext cx="1317625"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tr-TR" altLang="tr-TR" sz="1600">
                <a:latin typeface="Times New Roman" panose="02020603050405020304" pitchFamily="18" charset="0"/>
                <a:cs typeface="Times New Roman" panose="02020603050405020304" pitchFamily="18" charset="0"/>
              </a:rPr>
              <a:t>olarak yazılır.</a:t>
            </a:r>
          </a:p>
        </p:txBody>
      </p:sp>
      <p:sp>
        <p:nvSpPr>
          <p:cNvPr id="21" name="Text Box 22"/>
          <p:cNvSpPr txBox="1">
            <a:spLocks noChangeArrowheads="1"/>
          </p:cNvSpPr>
          <p:nvPr/>
        </p:nvSpPr>
        <p:spPr bwMode="auto">
          <a:xfrm>
            <a:off x="2241719" y="4525996"/>
            <a:ext cx="7705725"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tr-TR" altLang="tr-TR" sz="1600">
                <a:latin typeface="Times New Roman" panose="02020603050405020304" pitchFamily="18" charset="0"/>
                <a:cs typeface="Times New Roman" panose="02020603050405020304" pitchFamily="18" charset="0"/>
              </a:rPr>
              <a:t> Bir tek izotopla ilgileniyorsak γ bir tek değere sahiptir.</a:t>
            </a:r>
          </a:p>
        </p:txBody>
      </p:sp>
      <p:graphicFrame>
        <p:nvGraphicFramePr>
          <p:cNvPr id="22" name="Object 23"/>
          <p:cNvGraphicFramePr>
            <a:graphicFrameLocks noChangeAspect="1"/>
          </p:cNvGraphicFramePr>
          <p:nvPr>
            <p:extLst>
              <p:ext uri="{D42A27DB-BD31-4B8C-83A1-F6EECF244321}">
                <p14:modId xmlns:p14="http://schemas.microsoft.com/office/powerpoint/2010/main" val="554121348"/>
              </p:ext>
            </p:extLst>
          </p:nvPr>
        </p:nvGraphicFramePr>
        <p:xfrm>
          <a:off x="7161381" y="4364071"/>
          <a:ext cx="1511300" cy="588963"/>
        </p:xfrm>
        <a:graphic>
          <a:graphicData uri="http://schemas.openxmlformats.org/presentationml/2006/ole">
            <mc:AlternateContent xmlns:mc="http://schemas.openxmlformats.org/markup-compatibility/2006">
              <mc:Choice xmlns:v="urn:schemas-microsoft-com:vml" Requires="v">
                <p:oleObj spid="_x0000_s47129" name="Denklem" r:id="rId13" imgW="1168400" imgH="457200" progId="Equation.3">
                  <p:embed/>
                </p:oleObj>
              </mc:Choice>
              <mc:Fallback>
                <p:oleObj name="Denklem" r:id="rId13" imgW="1168400" imgH="457200" progId="Equation.3">
                  <p:embed/>
                  <p:pic>
                    <p:nvPicPr>
                      <p:cNvPr id="0" name=""/>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7161381" y="4364071"/>
                        <a:ext cx="1511300" cy="5889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3" name="Object 26"/>
          <p:cNvGraphicFramePr>
            <a:graphicFrameLocks noChangeAspect="1"/>
          </p:cNvGraphicFramePr>
          <p:nvPr>
            <p:extLst>
              <p:ext uri="{D42A27DB-BD31-4B8C-83A1-F6EECF244321}">
                <p14:modId xmlns:p14="http://schemas.microsoft.com/office/powerpoint/2010/main" val="2971957364"/>
              </p:ext>
            </p:extLst>
          </p:nvPr>
        </p:nvGraphicFramePr>
        <p:xfrm>
          <a:off x="3511719" y="5091146"/>
          <a:ext cx="935037" cy="349250"/>
        </p:xfrm>
        <a:graphic>
          <a:graphicData uri="http://schemas.openxmlformats.org/presentationml/2006/ole">
            <mc:AlternateContent xmlns:mc="http://schemas.openxmlformats.org/markup-compatibility/2006">
              <mc:Choice xmlns:v="urn:schemas-microsoft-com:vml" Requires="v">
                <p:oleObj spid="_x0000_s47130" name="Denklem" r:id="rId15" imgW="710891" imgH="266584" progId="Equation.3">
                  <p:embed/>
                </p:oleObj>
              </mc:Choice>
              <mc:Fallback>
                <p:oleObj name="Denklem" r:id="rId15" imgW="710891" imgH="266584" progId="Equation.3">
                  <p:embed/>
                  <p:pic>
                    <p:nvPicPr>
                      <p:cNvPr id="0" name=""/>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511719" y="5091146"/>
                        <a:ext cx="935037" cy="3492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4" name="Text Box 25"/>
          <p:cNvSpPr txBox="1">
            <a:spLocks noChangeArrowheads="1"/>
          </p:cNvSpPr>
          <p:nvPr/>
        </p:nvSpPr>
        <p:spPr bwMode="auto">
          <a:xfrm>
            <a:off x="2243306" y="5137184"/>
            <a:ext cx="734695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tr-TR" altLang="tr-TR" sz="1600">
                <a:latin typeface="Times New Roman" panose="02020603050405020304" pitchFamily="18" charset="0"/>
                <a:cs typeface="Times New Roman" panose="02020603050405020304" pitchFamily="18" charset="0"/>
              </a:rPr>
              <a:t>Biz çekirdeği                      manyetik alanının içine yerleştirirsek; ısısal denge sıcaklığı</a:t>
            </a:r>
          </a:p>
          <a:p>
            <a:pPr algn="just" eaLnBrk="1" hangingPunct="1">
              <a:spcBef>
                <a:spcPct val="50000"/>
              </a:spcBef>
            </a:pPr>
            <a:r>
              <a:rPr lang="tr-TR" altLang="tr-TR" sz="1600">
                <a:latin typeface="Times New Roman" panose="02020603050405020304" pitchFamily="18" charset="0"/>
                <a:cs typeface="Times New Roman" panose="02020603050405020304" pitchFamily="18" charset="0"/>
              </a:rPr>
              <a:t> olan T’de        , mıknatıslanması      doğrultusunda olmalıdır.</a:t>
            </a:r>
          </a:p>
        </p:txBody>
      </p:sp>
      <p:graphicFrame>
        <p:nvGraphicFramePr>
          <p:cNvPr id="25" name="Object 15"/>
          <p:cNvGraphicFramePr>
            <a:graphicFrameLocks noChangeAspect="1"/>
          </p:cNvGraphicFramePr>
          <p:nvPr>
            <p:extLst>
              <p:ext uri="{D42A27DB-BD31-4B8C-83A1-F6EECF244321}">
                <p14:modId xmlns:p14="http://schemas.microsoft.com/office/powerpoint/2010/main" val="1015777967"/>
              </p:ext>
            </p:extLst>
          </p:nvPr>
        </p:nvGraphicFramePr>
        <p:xfrm>
          <a:off x="3254544" y="5507071"/>
          <a:ext cx="263525" cy="288925"/>
        </p:xfrm>
        <a:graphic>
          <a:graphicData uri="http://schemas.openxmlformats.org/presentationml/2006/ole">
            <mc:AlternateContent xmlns:mc="http://schemas.openxmlformats.org/markup-compatibility/2006">
              <mc:Choice xmlns:v="urn:schemas-microsoft-com:vml" Requires="v">
                <p:oleObj spid="_x0000_s47131" name="Denklem" r:id="rId17" imgW="203024" imgH="215713" progId="Equation.3">
                  <p:embed/>
                </p:oleObj>
              </mc:Choice>
              <mc:Fallback>
                <p:oleObj name="Denklem" r:id="rId17" imgW="203024" imgH="215713" progId="Equation.3">
                  <p:embed/>
                  <p:pic>
                    <p:nvPicPr>
                      <p:cNvPr id="0" name=""/>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254544" y="5507071"/>
                        <a:ext cx="263525" cy="2889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6" name="Object 30"/>
          <p:cNvGraphicFramePr>
            <a:graphicFrameLocks noChangeAspect="1"/>
          </p:cNvGraphicFramePr>
          <p:nvPr>
            <p:extLst>
              <p:ext uri="{D42A27DB-BD31-4B8C-83A1-F6EECF244321}">
                <p14:modId xmlns:p14="http://schemas.microsoft.com/office/powerpoint/2010/main" val="1361041177"/>
              </p:ext>
            </p:extLst>
          </p:nvPr>
        </p:nvGraphicFramePr>
        <p:xfrm>
          <a:off x="5018256" y="5507071"/>
          <a:ext cx="198438" cy="260350"/>
        </p:xfrm>
        <a:graphic>
          <a:graphicData uri="http://schemas.openxmlformats.org/presentationml/2006/ole">
            <mc:AlternateContent xmlns:mc="http://schemas.openxmlformats.org/markup-compatibility/2006">
              <mc:Choice xmlns:v="urn:schemas-microsoft-com:vml" Requires="v">
                <p:oleObj spid="_x0000_s47132" name="Denklem" r:id="rId19" imgW="114120" imgH="164880" progId="Equation.3">
                  <p:embed/>
                </p:oleObj>
              </mc:Choice>
              <mc:Fallback>
                <p:oleObj name="Denklem" r:id="rId19" imgW="114120" imgH="164880" progId="Equation.3">
                  <p:embed/>
                  <p:pic>
                    <p:nvPicPr>
                      <p:cNvPr id="0" name=""/>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5018256" y="5507071"/>
                        <a:ext cx="198438" cy="2603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13646225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5"/>
          <p:cNvSpPr txBox="1">
            <a:spLocks noChangeArrowheads="1"/>
          </p:cNvSpPr>
          <p:nvPr/>
        </p:nvSpPr>
        <p:spPr bwMode="auto">
          <a:xfrm>
            <a:off x="611188" y="285750"/>
            <a:ext cx="11159280" cy="2874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lnSpc>
                <a:spcPct val="90000"/>
              </a:lnSpc>
              <a:spcBef>
                <a:spcPct val="20000"/>
              </a:spcBef>
              <a:buClr>
                <a:schemeClr val="tx1"/>
              </a:buClr>
              <a:buFont typeface="Wingdings" panose="05000000000000000000" pitchFamily="2" charset="2"/>
              <a:buChar char="q"/>
            </a:pPr>
            <a:r>
              <a:rPr lang="tr-TR" altLang="tr-TR" sz="2000" dirty="0">
                <a:latin typeface="Times New Roman" panose="02020603050405020304" pitchFamily="18" charset="0"/>
                <a:cs typeface="Times New Roman" panose="02020603050405020304" pitchFamily="18" charset="0"/>
              </a:rPr>
              <a:t> Nükleer manyetik rezonans, fizik ve kimyanın en önemli araştırma konularından biridir.</a:t>
            </a:r>
          </a:p>
          <a:p>
            <a:pPr algn="just" eaLnBrk="1" hangingPunct="1">
              <a:lnSpc>
                <a:spcPct val="90000"/>
              </a:lnSpc>
              <a:spcBef>
                <a:spcPct val="20000"/>
              </a:spcBef>
              <a:buClr>
                <a:schemeClr val="tx1"/>
              </a:buClr>
              <a:buFont typeface="Wingdings" panose="05000000000000000000" pitchFamily="2" charset="2"/>
              <a:buChar char="q"/>
            </a:pPr>
            <a:endParaRPr lang="tr-TR" altLang="tr-TR" sz="2000" dirty="0">
              <a:latin typeface="Times New Roman" panose="02020603050405020304" pitchFamily="18" charset="0"/>
              <a:cs typeface="Times New Roman" panose="02020603050405020304" pitchFamily="18" charset="0"/>
            </a:endParaRPr>
          </a:p>
          <a:p>
            <a:pPr algn="just" eaLnBrk="1" hangingPunct="1">
              <a:lnSpc>
                <a:spcPct val="105000"/>
              </a:lnSpc>
              <a:spcBef>
                <a:spcPct val="20000"/>
              </a:spcBef>
              <a:buClr>
                <a:schemeClr val="tx1"/>
              </a:buClr>
              <a:buFont typeface="Wingdings" panose="05000000000000000000" pitchFamily="2" charset="2"/>
              <a:buChar char="q"/>
            </a:pPr>
            <a:r>
              <a:rPr lang="tr-TR" altLang="tr-TR" sz="2000" dirty="0">
                <a:latin typeface="Times New Roman" panose="02020603050405020304" pitchFamily="18" charset="0"/>
                <a:cs typeface="Times New Roman" panose="02020603050405020304" pitchFamily="18" charset="0"/>
              </a:rPr>
              <a:t>Organik maddelere NMR uygulanması, örnekteki su molekülünün proton rezonansına eşdeğerdir. NMR görüntülemenin en temel konusu H</a:t>
            </a:r>
            <a:r>
              <a:rPr lang="tr-TR" altLang="tr-TR" sz="2000" baseline="-25000" dirty="0">
                <a:latin typeface="Times New Roman" panose="02020603050405020304" pitchFamily="18" charset="0"/>
                <a:cs typeface="Times New Roman" panose="02020603050405020304" pitchFamily="18" charset="0"/>
              </a:rPr>
              <a:t>2</a:t>
            </a:r>
            <a:r>
              <a:rPr lang="tr-TR" altLang="tr-TR" sz="2000" dirty="0">
                <a:latin typeface="Times New Roman" panose="02020603050405020304" pitchFamily="18" charset="0"/>
                <a:cs typeface="Times New Roman" panose="02020603050405020304" pitchFamily="18" charset="0"/>
              </a:rPr>
              <a:t>O’daki proton rezonansı olmayıp, bunun yanında C, N, O, F, </a:t>
            </a:r>
            <a:r>
              <a:rPr lang="tr-TR" altLang="tr-TR" sz="2000" dirty="0" err="1">
                <a:latin typeface="Times New Roman" panose="02020603050405020304" pitchFamily="18" charset="0"/>
                <a:cs typeface="Times New Roman" panose="02020603050405020304" pitchFamily="18" charset="0"/>
              </a:rPr>
              <a:t>Na</a:t>
            </a:r>
            <a:r>
              <a:rPr lang="tr-TR" altLang="tr-TR" sz="2000" dirty="0">
                <a:latin typeface="Times New Roman" panose="02020603050405020304" pitchFamily="18" charset="0"/>
                <a:cs typeface="Times New Roman" panose="02020603050405020304" pitchFamily="18" charset="0"/>
              </a:rPr>
              <a:t>, P, K ’da biyolojik bakımdan oldukça yoğun ilgi konusudur. Bu konu ile ilgili çalışmalarda örneğin, </a:t>
            </a:r>
            <a:r>
              <a:rPr lang="tr-TR" altLang="tr-TR" sz="2000" dirty="0" err="1">
                <a:latin typeface="Times New Roman" panose="02020603050405020304" pitchFamily="18" charset="0"/>
                <a:cs typeface="Times New Roman" panose="02020603050405020304" pitchFamily="18" charset="0"/>
              </a:rPr>
              <a:t>spin</a:t>
            </a:r>
            <a:r>
              <a:rPr lang="tr-TR" altLang="tr-TR" sz="2000" dirty="0">
                <a:latin typeface="Times New Roman" panose="02020603050405020304" pitchFamily="18" charset="0"/>
                <a:cs typeface="Times New Roman" panose="02020603050405020304" pitchFamily="18" charset="0"/>
              </a:rPr>
              <a:t> yoğunluğu, </a:t>
            </a:r>
            <a:r>
              <a:rPr lang="tr-TR" altLang="tr-TR" sz="2000" dirty="0" err="1">
                <a:latin typeface="Times New Roman" panose="02020603050405020304" pitchFamily="18" charset="0"/>
                <a:cs typeface="Times New Roman" panose="02020603050405020304" pitchFamily="18" charset="0"/>
              </a:rPr>
              <a:t>spin</a:t>
            </a:r>
            <a:r>
              <a:rPr lang="tr-TR" altLang="tr-TR" sz="2000" dirty="0">
                <a:latin typeface="Times New Roman" panose="02020603050405020304" pitchFamily="18" charset="0"/>
                <a:cs typeface="Times New Roman" panose="02020603050405020304" pitchFamily="18" charset="0"/>
              </a:rPr>
              <a:t> örgü durulma zamanı (T</a:t>
            </a:r>
            <a:r>
              <a:rPr lang="tr-TR" altLang="tr-TR" sz="2000" baseline="-25000" dirty="0">
                <a:latin typeface="Times New Roman" panose="02020603050405020304" pitchFamily="18" charset="0"/>
                <a:cs typeface="Times New Roman" panose="02020603050405020304" pitchFamily="18" charset="0"/>
              </a:rPr>
              <a:t>1</a:t>
            </a:r>
            <a:r>
              <a:rPr lang="tr-TR" altLang="tr-TR" sz="2000" dirty="0">
                <a:latin typeface="Times New Roman" panose="02020603050405020304" pitchFamily="18" charset="0"/>
                <a:cs typeface="Times New Roman" panose="02020603050405020304" pitchFamily="18" charset="0"/>
              </a:rPr>
              <a:t>), </a:t>
            </a:r>
            <a:r>
              <a:rPr lang="tr-TR" altLang="tr-TR" sz="2000" dirty="0" err="1">
                <a:latin typeface="Times New Roman" panose="02020603050405020304" pitchFamily="18" charset="0"/>
                <a:cs typeface="Times New Roman" panose="02020603050405020304" pitchFamily="18" charset="0"/>
              </a:rPr>
              <a:t>spin</a:t>
            </a:r>
            <a:r>
              <a:rPr lang="tr-TR" altLang="tr-TR" sz="2000" dirty="0">
                <a:latin typeface="Times New Roman" panose="02020603050405020304" pitchFamily="18" charset="0"/>
                <a:cs typeface="Times New Roman" panose="02020603050405020304" pitchFamily="18" charset="0"/>
              </a:rPr>
              <a:t>- </a:t>
            </a:r>
            <a:r>
              <a:rPr lang="tr-TR" altLang="tr-TR" sz="2000" dirty="0" err="1">
                <a:latin typeface="Times New Roman" panose="02020603050405020304" pitchFamily="18" charset="0"/>
                <a:cs typeface="Times New Roman" panose="02020603050405020304" pitchFamily="18" charset="0"/>
              </a:rPr>
              <a:t>spin</a:t>
            </a:r>
            <a:r>
              <a:rPr lang="tr-TR" altLang="tr-TR" sz="2000" dirty="0">
                <a:latin typeface="Times New Roman" panose="02020603050405020304" pitchFamily="18" charset="0"/>
                <a:cs typeface="Times New Roman" panose="02020603050405020304" pitchFamily="18" charset="0"/>
              </a:rPr>
              <a:t> durulma zamanları ölçülerek örneklerin yapısal özellikleri ortaya çıkarılmaya çalışılır.</a:t>
            </a:r>
          </a:p>
          <a:p>
            <a:pPr algn="just" eaLnBrk="1" hangingPunct="1">
              <a:lnSpc>
                <a:spcPct val="110000"/>
              </a:lnSpc>
              <a:spcBef>
                <a:spcPct val="20000"/>
              </a:spcBef>
              <a:buClr>
                <a:schemeClr val="tx1"/>
              </a:buClr>
              <a:buFont typeface="Wingdings" panose="05000000000000000000" pitchFamily="2" charset="2"/>
              <a:buChar char="q"/>
            </a:pPr>
            <a:r>
              <a:rPr lang="tr-TR" altLang="tr-TR" sz="2000" dirty="0">
                <a:latin typeface="Times New Roman" panose="02020603050405020304" pitchFamily="18" charset="0"/>
                <a:cs typeface="Times New Roman" panose="02020603050405020304" pitchFamily="18" charset="0"/>
              </a:rPr>
              <a:t>NMR yönteminin önemli uygulamalarından birisi de çeşitli gıda maddeleriyle, yakıtlardaki H</a:t>
            </a:r>
            <a:r>
              <a:rPr lang="tr-TR" altLang="tr-TR" sz="2000" baseline="-25000" dirty="0">
                <a:latin typeface="Times New Roman" panose="02020603050405020304" pitchFamily="18" charset="0"/>
                <a:cs typeface="Times New Roman" panose="02020603050405020304" pitchFamily="18" charset="0"/>
              </a:rPr>
              <a:t>2</a:t>
            </a:r>
            <a:r>
              <a:rPr lang="tr-TR" altLang="tr-TR" sz="2000" dirty="0">
                <a:latin typeface="Times New Roman" panose="02020603050405020304" pitchFamily="18" charset="0"/>
                <a:cs typeface="Times New Roman" panose="02020603050405020304" pitchFamily="18" charset="0"/>
              </a:rPr>
              <a:t>O oranının ortaya çıkarılmasıdır.</a:t>
            </a:r>
          </a:p>
        </p:txBody>
      </p:sp>
      <p:sp>
        <p:nvSpPr>
          <p:cNvPr id="3" name="Rectangle 3"/>
          <p:cNvSpPr txBox="1">
            <a:spLocks noChangeArrowheads="1"/>
          </p:cNvSpPr>
          <p:nvPr/>
        </p:nvSpPr>
        <p:spPr bwMode="auto">
          <a:xfrm>
            <a:off x="606632" y="3247486"/>
            <a:ext cx="11163836" cy="3603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lnSpc>
                <a:spcPct val="130000"/>
              </a:lnSpc>
              <a:spcBef>
                <a:spcPct val="20000"/>
              </a:spcBef>
              <a:buClr>
                <a:schemeClr val="tx1"/>
              </a:buClr>
              <a:buFont typeface="Wingdings" panose="05000000000000000000" pitchFamily="2" charset="2"/>
              <a:buChar char="q"/>
            </a:pPr>
            <a:r>
              <a:rPr lang="tr-TR" altLang="tr-TR" sz="2000" dirty="0">
                <a:latin typeface="Times New Roman" panose="02020603050405020304" pitchFamily="18" charset="0"/>
                <a:cs typeface="Times New Roman" panose="02020603050405020304" pitchFamily="18" charset="0"/>
              </a:rPr>
              <a:t>İnsan vücudunun %55-60 arasında suyu içermesi, bunun NMR teknikleriyle incelenebileceğini ortaya koymaktadır.</a:t>
            </a:r>
          </a:p>
          <a:p>
            <a:pPr algn="just" eaLnBrk="1" hangingPunct="1">
              <a:lnSpc>
                <a:spcPct val="130000"/>
              </a:lnSpc>
              <a:spcBef>
                <a:spcPct val="20000"/>
              </a:spcBef>
              <a:buClr>
                <a:schemeClr val="tx1"/>
              </a:buClr>
              <a:buFont typeface="Wingdings" panose="05000000000000000000" pitchFamily="2" charset="2"/>
              <a:buChar char="q"/>
            </a:pPr>
            <a:r>
              <a:rPr lang="tr-TR" altLang="tr-TR" sz="2000" dirty="0">
                <a:latin typeface="Times New Roman" panose="02020603050405020304" pitchFamily="18" charset="0"/>
                <a:cs typeface="Times New Roman" panose="02020603050405020304" pitchFamily="18" charset="0"/>
              </a:rPr>
              <a:t>NMR görüntüleme tekniğinin ilk uygulamaları 1970’li yıllarda yapılmıştır.</a:t>
            </a:r>
          </a:p>
          <a:p>
            <a:pPr algn="just" eaLnBrk="1" hangingPunct="1">
              <a:lnSpc>
                <a:spcPct val="130000"/>
              </a:lnSpc>
              <a:spcBef>
                <a:spcPct val="20000"/>
              </a:spcBef>
              <a:buClr>
                <a:schemeClr val="tx1"/>
              </a:buClr>
              <a:buFont typeface="Wingdings" panose="05000000000000000000" pitchFamily="2" charset="2"/>
              <a:buChar char="q"/>
            </a:pPr>
            <a:r>
              <a:rPr lang="tr-TR" altLang="tr-TR" sz="2000" dirty="0">
                <a:latin typeface="Times New Roman" panose="02020603050405020304" pitchFamily="18" charset="0"/>
                <a:cs typeface="Times New Roman" panose="02020603050405020304" pitchFamily="18" charset="0"/>
              </a:rPr>
              <a:t>Standart NMR çalışmalarında temiz bir sinyal elde edebilmek için oldukça homojen bir manyetik alan gerekmektedir. Fakat bunu bir örneğin çevresinde gerçekleştirmek oldukça zordur. Bu nedenle örneğin çevresinde düzenli olarak değişebilen bir manyetik alan kullanılmıştır.</a:t>
            </a:r>
          </a:p>
          <a:p>
            <a:pPr algn="just" eaLnBrk="1" hangingPunct="1">
              <a:lnSpc>
                <a:spcPct val="130000"/>
              </a:lnSpc>
              <a:spcBef>
                <a:spcPct val="20000"/>
              </a:spcBef>
              <a:buClr>
                <a:schemeClr val="tx1"/>
              </a:buClr>
              <a:buFont typeface="Wingdings" panose="05000000000000000000" pitchFamily="2" charset="2"/>
              <a:buChar char="q"/>
            </a:pPr>
            <a:r>
              <a:rPr lang="tr-TR" altLang="tr-TR" sz="2000" dirty="0">
                <a:latin typeface="Times New Roman" panose="02020603050405020304" pitchFamily="18" charset="0"/>
                <a:cs typeface="Times New Roman" panose="02020603050405020304" pitchFamily="18" charset="0"/>
              </a:rPr>
              <a:t>NMR görüntüleme yöntemleri CT-x- ışını tarama yöntemlerine karşı oldukça iyi bir alternatif oluşturmuşlardır.</a:t>
            </a:r>
          </a:p>
          <a:p>
            <a:pPr eaLnBrk="1" hangingPunct="1">
              <a:lnSpc>
                <a:spcPct val="90000"/>
              </a:lnSpc>
              <a:spcBef>
                <a:spcPct val="20000"/>
              </a:spcBef>
              <a:buClr>
                <a:schemeClr val="tx1"/>
              </a:buClr>
              <a:buFont typeface="Wingdings" panose="05000000000000000000" pitchFamily="2" charset="2"/>
              <a:buChar char="q"/>
            </a:pPr>
            <a:endParaRPr lang="tr-TR" altLang="tr-T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024850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4"/>
          <p:cNvSpPr txBox="1">
            <a:spLocks noChangeArrowheads="1"/>
          </p:cNvSpPr>
          <p:nvPr/>
        </p:nvSpPr>
        <p:spPr bwMode="auto">
          <a:xfrm>
            <a:off x="539750" y="750516"/>
            <a:ext cx="10783246" cy="3024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lnSpc>
                <a:spcPct val="90000"/>
              </a:lnSpc>
              <a:spcBef>
                <a:spcPct val="20000"/>
              </a:spcBef>
            </a:pPr>
            <a:r>
              <a:rPr lang="tr-TR" altLang="tr-TR" sz="2000" dirty="0">
                <a:latin typeface="Times New Roman" panose="02020603050405020304" pitchFamily="18" charset="0"/>
                <a:cs typeface="Times New Roman" panose="02020603050405020304" pitchFamily="18" charset="0"/>
              </a:rPr>
              <a:t>       Bu iki görüntüleme yöntemini birbiriyle karşılaştırırsak;</a:t>
            </a:r>
          </a:p>
          <a:p>
            <a:pPr algn="just" eaLnBrk="1" hangingPunct="1">
              <a:lnSpc>
                <a:spcPct val="90000"/>
              </a:lnSpc>
              <a:spcBef>
                <a:spcPct val="20000"/>
              </a:spcBef>
            </a:pPr>
            <a:r>
              <a:rPr lang="tr-TR" altLang="tr-TR" sz="2000" dirty="0">
                <a:latin typeface="Times New Roman" panose="02020603050405020304" pitchFamily="18" charset="0"/>
                <a:cs typeface="Times New Roman" panose="02020603050405020304" pitchFamily="18" charset="0"/>
              </a:rPr>
              <a:t>       MRI, CT-x-ışını tarama yöntemine göre daha duyarlıdır: </a:t>
            </a:r>
          </a:p>
          <a:p>
            <a:pPr algn="just" eaLnBrk="1" hangingPunct="1">
              <a:lnSpc>
                <a:spcPct val="90000"/>
              </a:lnSpc>
              <a:spcBef>
                <a:spcPct val="20000"/>
              </a:spcBef>
            </a:pPr>
            <a:r>
              <a:rPr lang="tr-TR" altLang="tr-TR" sz="2000" dirty="0">
                <a:latin typeface="Times New Roman" panose="02020603050405020304" pitchFamily="18" charset="0"/>
                <a:cs typeface="Times New Roman" panose="02020603050405020304" pitchFamily="18" charset="0"/>
              </a:rPr>
              <a:t>       Vücudun herhangi bir yerindeki patolojik deformasyon yeterince büyük değilse, CT-x- ışını tarama yöntemi, o bölgeye lokalize edip bulmada oldukça güçlük çekmektedir. Buna karşın NMR- görüntüleme yöntemi, vücudun herhangi bir noktasındaki yerel H</a:t>
            </a:r>
            <a:r>
              <a:rPr lang="tr-TR" altLang="tr-TR" sz="2000" baseline="-25000" dirty="0">
                <a:latin typeface="Times New Roman" panose="02020603050405020304" pitchFamily="18" charset="0"/>
                <a:cs typeface="Times New Roman" panose="02020603050405020304" pitchFamily="18" charset="0"/>
              </a:rPr>
              <a:t>2</a:t>
            </a:r>
            <a:r>
              <a:rPr lang="tr-TR" altLang="tr-TR" sz="2000" dirty="0">
                <a:latin typeface="Times New Roman" panose="02020603050405020304" pitchFamily="18" charset="0"/>
                <a:cs typeface="Times New Roman" panose="02020603050405020304" pitchFamily="18" charset="0"/>
              </a:rPr>
              <a:t>O (proton) yoğunluğunu hesaplayabildiğinden, patolojik bozulmanın başlangıcındaki durumlarda bile, bu bozulma yoğunluğu hakkında bilgi verebilmekte, bu ise kanserde erken teşhis açısından oldukça büyük bir önem taşımaktadır.</a:t>
            </a:r>
          </a:p>
        </p:txBody>
      </p:sp>
      <p:sp>
        <p:nvSpPr>
          <p:cNvPr id="3" name="Text Box 5"/>
          <p:cNvSpPr txBox="1">
            <a:spLocks noChangeArrowheads="1"/>
          </p:cNvSpPr>
          <p:nvPr/>
        </p:nvSpPr>
        <p:spPr bwMode="auto">
          <a:xfrm>
            <a:off x="539750" y="3272446"/>
            <a:ext cx="10770411" cy="1631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57188" indent="-357188"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buClr>
                <a:schemeClr val="tx1"/>
              </a:buClr>
              <a:buFont typeface="Wingdings" panose="05000000000000000000" pitchFamily="2" charset="2"/>
              <a:buChar char="q"/>
            </a:pPr>
            <a:r>
              <a:rPr lang="tr-TR" altLang="tr-TR" sz="2000" dirty="0">
                <a:latin typeface="Times New Roman" panose="02020603050405020304" pitchFamily="18" charset="0"/>
                <a:cs typeface="Times New Roman" panose="02020603050405020304" pitchFamily="18" charset="0"/>
              </a:rPr>
              <a:t>Sağlık fiziğinde CT-x-ışını tarama tekniğine alternatif, sadece        MRI tekniği olmayıp ultra ses dalgaları kullanılarak yapılan </a:t>
            </a:r>
            <a:r>
              <a:rPr lang="tr-TR" altLang="tr-TR" sz="2000" dirty="0" err="1">
                <a:latin typeface="Times New Roman" panose="02020603050405020304" pitchFamily="18" charset="0"/>
                <a:cs typeface="Times New Roman" panose="02020603050405020304" pitchFamily="18" charset="0"/>
              </a:rPr>
              <a:t>ultrasonik</a:t>
            </a:r>
            <a:r>
              <a:rPr lang="tr-TR" altLang="tr-TR" sz="2000" dirty="0">
                <a:latin typeface="Times New Roman" panose="02020603050405020304" pitchFamily="18" charset="0"/>
                <a:cs typeface="Times New Roman" panose="02020603050405020304" pitchFamily="18" charset="0"/>
              </a:rPr>
              <a:t> görüntüleme yöntemi de teşhiste kullanılmaktadır.</a:t>
            </a:r>
          </a:p>
          <a:p>
            <a:pPr eaLnBrk="1" hangingPunct="1">
              <a:buClr>
                <a:schemeClr val="tx1"/>
              </a:buClr>
              <a:buFont typeface="Wingdings" panose="05000000000000000000" pitchFamily="2" charset="2"/>
              <a:buChar char="q"/>
            </a:pPr>
            <a:r>
              <a:rPr lang="tr-TR" altLang="tr-TR" sz="2000" dirty="0">
                <a:latin typeface="Times New Roman" panose="02020603050405020304" pitchFamily="18" charset="0"/>
                <a:cs typeface="Times New Roman" panose="02020603050405020304" pitchFamily="18" charset="0"/>
              </a:rPr>
              <a:t>NMR-tekniği, katı maddeleri ve patolojik örnekleri </a:t>
            </a:r>
            <a:r>
              <a:rPr lang="tr-TR" altLang="tr-TR" sz="2000" dirty="0" err="1">
                <a:latin typeface="Times New Roman" panose="02020603050405020304" pitchFamily="18" charset="0"/>
                <a:cs typeface="Times New Roman" panose="02020603050405020304" pitchFamily="18" charset="0"/>
              </a:rPr>
              <a:t>makroskopik</a:t>
            </a:r>
            <a:r>
              <a:rPr lang="tr-TR" altLang="tr-TR" sz="2000" dirty="0">
                <a:latin typeface="Times New Roman" panose="02020603050405020304" pitchFamily="18" charset="0"/>
                <a:cs typeface="Times New Roman" panose="02020603050405020304" pitchFamily="18" charset="0"/>
              </a:rPr>
              <a:t> düzeyde incelemektedir. Gelecekte NMR tekniğinin </a:t>
            </a:r>
            <a:r>
              <a:rPr lang="tr-TR" altLang="tr-TR" sz="2000" dirty="0" err="1">
                <a:latin typeface="Times New Roman" panose="02020603050405020304" pitchFamily="18" charset="0"/>
                <a:cs typeface="Times New Roman" panose="02020603050405020304" pitchFamily="18" charset="0"/>
              </a:rPr>
              <a:t>mikroskopik</a:t>
            </a:r>
            <a:r>
              <a:rPr lang="tr-TR" altLang="tr-TR" sz="2000" dirty="0">
                <a:latin typeface="Times New Roman" panose="02020603050405020304" pitchFamily="18" charset="0"/>
                <a:cs typeface="Times New Roman" panose="02020603050405020304" pitchFamily="18" charset="0"/>
              </a:rPr>
              <a:t> düzeyde kullanılabilmesi ve NMR mikroskobunun bulunmasıyla bu yöndeki araştırmalar, önemli bir ivme kazanacaktır. </a:t>
            </a:r>
          </a:p>
        </p:txBody>
      </p:sp>
    </p:spTree>
    <p:extLst>
      <p:ext uri="{BB962C8B-B14F-4D97-AF65-F5344CB8AC3E}">
        <p14:creationId xmlns:p14="http://schemas.microsoft.com/office/powerpoint/2010/main" val="26385554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4436751" y="1207872"/>
            <a:ext cx="2111475" cy="584775"/>
          </a:xfrm>
          <a:prstGeom prst="rect">
            <a:avLst/>
          </a:prstGeom>
          <a:noFill/>
        </p:spPr>
        <p:txBody>
          <a:bodyPr wrap="none" rtlCol="0">
            <a:spAutoFit/>
          </a:bodyPr>
          <a:lstStyle/>
          <a:p>
            <a:r>
              <a:rPr lang="tr-TR" sz="3200" dirty="0" smtClean="0">
                <a:ln w="0"/>
                <a:solidFill>
                  <a:srgbClr val="FF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Ders</a:t>
            </a:r>
            <a:r>
              <a:rPr lang="tr-TR" sz="2500" dirty="0" smtClean="0">
                <a:ln w="0"/>
                <a:solidFill>
                  <a:srgbClr val="FF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tr-TR" sz="3200" dirty="0" smtClean="0">
                <a:ln w="0"/>
                <a:solidFill>
                  <a:srgbClr val="FF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İçeriği</a:t>
            </a:r>
            <a:endParaRPr lang="tr-TR" sz="3200" dirty="0">
              <a:ln w="0"/>
              <a:solidFill>
                <a:srgbClr val="FF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p:txBody>
      </p:sp>
      <p:sp>
        <p:nvSpPr>
          <p:cNvPr id="3" name="Metin kutusu 2"/>
          <p:cNvSpPr txBox="1"/>
          <p:nvPr/>
        </p:nvSpPr>
        <p:spPr>
          <a:xfrm>
            <a:off x="1246241" y="2541793"/>
            <a:ext cx="7678359" cy="1631216"/>
          </a:xfrm>
          <a:prstGeom prst="rect">
            <a:avLst/>
          </a:prstGeom>
          <a:noFill/>
        </p:spPr>
        <p:txBody>
          <a:bodyPr wrap="square" rtlCol="0">
            <a:spAutoFit/>
          </a:bodyPr>
          <a:lstStyle/>
          <a:p>
            <a:pPr marL="285750" indent="-285750">
              <a:buFont typeface="Arial" panose="020B0604020202020204" pitchFamily="34" charset="0"/>
              <a:buChar char="•"/>
            </a:pPr>
            <a:r>
              <a:rPr lang="tr-TR" sz="2000" b="1" dirty="0" smtClean="0">
                <a:ln w="0"/>
              </a:rPr>
              <a:t>Manyetik Rezonans</a:t>
            </a:r>
          </a:p>
          <a:p>
            <a:pPr marL="285750" indent="-285750">
              <a:buFont typeface="Arial" panose="020B0604020202020204" pitchFamily="34" charset="0"/>
              <a:buChar char="•"/>
            </a:pPr>
            <a:r>
              <a:rPr lang="tr-TR" sz="2000" b="1" dirty="0" smtClean="0">
                <a:ln w="0"/>
              </a:rPr>
              <a:t>İnce Yapı Yarılması</a:t>
            </a:r>
          </a:p>
          <a:p>
            <a:pPr marL="285750" indent="-285750">
              <a:buFont typeface="Arial" panose="020B0604020202020204" pitchFamily="34" charset="0"/>
              <a:buChar char="•"/>
            </a:pPr>
            <a:r>
              <a:rPr lang="tr-TR" sz="2000" b="1" dirty="0" smtClean="0">
                <a:ln w="0"/>
              </a:rPr>
              <a:t>İnce Yapı Etkileşme Enerjisi</a:t>
            </a:r>
          </a:p>
          <a:p>
            <a:pPr marL="285750" indent="-285750">
              <a:buFont typeface="Arial" panose="020B0604020202020204" pitchFamily="34" charset="0"/>
              <a:buChar char="•"/>
            </a:pPr>
            <a:r>
              <a:rPr lang="tr-TR" sz="2000" b="1" dirty="0" smtClean="0">
                <a:ln w="0"/>
              </a:rPr>
              <a:t>Hareket Denklemleri</a:t>
            </a:r>
            <a:endParaRPr lang="tr-TR" sz="2000" b="1" dirty="0">
              <a:ln w="0"/>
            </a:endParaRPr>
          </a:p>
          <a:p>
            <a:endParaRPr lang="tr-TR" sz="2000" b="1" dirty="0" smtClean="0">
              <a:ln w="0"/>
            </a:endParaRPr>
          </a:p>
        </p:txBody>
      </p:sp>
    </p:spTree>
    <p:extLst>
      <p:ext uri="{BB962C8B-B14F-4D97-AF65-F5344CB8AC3E}">
        <p14:creationId xmlns:p14="http://schemas.microsoft.com/office/powerpoint/2010/main" val="10917452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14 Yuvarlatılmış Dikdörtgen"/>
          <p:cNvSpPr/>
          <p:nvPr/>
        </p:nvSpPr>
        <p:spPr>
          <a:xfrm>
            <a:off x="2595158" y="5500384"/>
            <a:ext cx="2571750" cy="35718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15" name="11 Yuvarlatılmış Dikdörtgen"/>
          <p:cNvSpPr/>
          <p:nvPr/>
        </p:nvSpPr>
        <p:spPr>
          <a:xfrm>
            <a:off x="5595533" y="4714572"/>
            <a:ext cx="2857500" cy="42862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16" name="10 Yuvarlatılmış Dikdörtgen"/>
          <p:cNvSpPr/>
          <p:nvPr/>
        </p:nvSpPr>
        <p:spPr>
          <a:xfrm>
            <a:off x="2809470" y="4714572"/>
            <a:ext cx="1000125" cy="50006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17" name="2 Metin kutusu"/>
          <p:cNvSpPr txBox="1">
            <a:spLocks noChangeArrowheads="1"/>
          </p:cNvSpPr>
          <p:nvPr/>
        </p:nvSpPr>
        <p:spPr bwMode="auto">
          <a:xfrm>
            <a:off x="3595283" y="493968"/>
            <a:ext cx="485775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tr-TR" altLang="tr-TR" sz="3200" dirty="0">
                <a:solidFill>
                  <a:srgbClr val="FF0000"/>
                </a:solidFill>
                <a:latin typeface="Times New Roman" panose="02020603050405020304" pitchFamily="18" charset="0"/>
                <a:cs typeface="Times New Roman" panose="02020603050405020304" pitchFamily="18" charset="0"/>
              </a:rPr>
              <a:t>Manyetik Rezonans</a:t>
            </a:r>
          </a:p>
        </p:txBody>
      </p:sp>
      <p:sp>
        <p:nvSpPr>
          <p:cNvPr id="18" name="Text Box 12"/>
          <p:cNvSpPr txBox="1">
            <a:spLocks noChangeArrowheads="1"/>
          </p:cNvSpPr>
          <p:nvPr/>
        </p:nvSpPr>
        <p:spPr bwMode="auto">
          <a:xfrm>
            <a:off x="2493558" y="1482422"/>
            <a:ext cx="7602537" cy="1570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r>
              <a:rPr lang="tr-TR" altLang="tr-TR" sz="1600" dirty="0">
                <a:latin typeface="Times New Roman" panose="02020603050405020304" pitchFamily="18" charset="0"/>
                <a:cs typeface="Times New Roman" panose="02020603050405020304" pitchFamily="18" charset="0"/>
              </a:rPr>
              <a:t>Burada çekirdek ve elektronların </a:t>
            </a:r>
            <a:r>
              <a:rPr lang="tr-TR" altLang="tr-TR" sz="1600" dirty="0" err="1">
                <a:latin typeface="Times New Roman" panose="02020603050405020304" pitchFamily="18" charset="0"/>
                <a:cs typeface="Times New Roman" panose="02020603050405020304" pitchFamily="18" charset="0"/>
              </a:rPr>
              <a:t>spin</a:t>
            </a:r>
            <a:r>
              <a:rPr lang="tr-TR" altLang="tr-TR" sz="1600" dirty="0">
                <a:latin typeface="Times New Roman" panose="02020603050405020304" pitchFamily="18" charset="0"/>
                <a:cs typeface="Times New Roman" panose="02020603050405020304" pitchFamily="18" charset="0"/>
              </a:rPr>
              <a:t> </a:t>
            </a:r>
            <a:r>
              <a:rPr lang="tr-TR" altLang="tr-TR" sz="1600" dirty="0" err="1">
                <a:latin typeface="Times New Roman" panose="02020603050405020304" pitchFamily="18" charset="0"/>
                <a:cs typeface="Times New Roman" panose="02020603050405020304" pitchFamily="18" charset="0"/>
              </a:rPr>
              <a:t>açısal</a:t>
            </a:r>
            <a:r>
              <a:rPr lang="tr-TR" altLang="tr-TR" sz="1600" dirty="0">
                <a:latin typeface="Times New Roman" panose="02020603050405020304" pitchFamily="18" charset="0"/>
                <a:cs typeface="Times New Roman" panose="02020603050405020304" pitchFamily="18" charset="0"/>
              </a:rPr>
              <a:t> momentumlarının dinamik etkileri anlatılacaktır. manyetik Rezonansı birbirinden farklı şekillerde araştırabiliriz.</a:t>
            </a:r>
          </a:p>
          <a:p>
            <a:pPr algn="just" eaLnBrk="1" hangingPunct="1"/>
            <a:r>
              <a:rPr lang="tr-TR" altLang="tr-TR" sz="1600" dirty="0">
                <a:solidFill>
                  <a:schemeClr val="accent2"/>
                </a:solidFill>
                <a:latin typeface="Times New Roman" panose="02020603050405020304" pitchFamily="18" charset="0"/>
                <a:cs typeface="Times New Roman" panose="02020603050405020304" pitchFamily="18" charset="0"/>
              </a:rPr>
              <a:t>NMR:  </a:t>
            </a:r>
            <a:r>
              <a:rPr lang="tr-TR" altLang="tr-TR" sz="1600" dirty="0">
                <a:latin typeface="Times New Roman" panose="02020603050405020304" pitchFamily="18" charset="0"/>
                <a:cs typeface="Times New Roman" panose="02020603050405020304" pitchFamily="18" charset="0"/>
              </a:rPr>
              <a:t>Nükleer manyetik Rezonans    </a:t>
            </a:r>
          </a:p>
          <a:p>
            <a:pPr algn="just" eaLnBrk="1" hangingPunct="1"/>
            <a:r>
              <a:rPr lang="tr-TR" altLang="tr-TR" sz="1600" dirty="0">
                <a:solidFill>
                  <a:schemeClr val="accent2"/>
                </a:solidFill>
                <a:latin typeface="Times New Roman" panose="02020603050405020304" pitchFamily="18" charset="0"/>
                <a:cs typeface="Times New Roman" panose="02020603050405020304" pitchFamily="18" charset="0"/>
              </a:rPr>
              <a:t>NQR : </a:t>
            </a:r>
            <a:r>
              <a:rPr lang="tr-TR" altLang="tr-TR" sz="1600" dirty="0">
                <a:latin typeface="Times New Roman" panose="02020603050405020304" pitchFamily="18" charset="0"/>
                <a:cs typeface="Times New Roman" panose="02020603050405020304" pitchFamily="18" charset="0"/>
              </a:rPr>
              <a:t>Nükleer </a:t>
            </a:r>
            <a:r>
              <a:rPr lang="tr-TR" altLang="tr-TR" sz="1600" dirty="0" err="1">
                <a:latin typeface="Times New Roman" panose="02020603050405020304" pitchFamily="18" charset="0"/>
                <a:cs typeface="Times New Roman" panose="02020603050405020304" pitchFamily="18" charset="0"/>
              </a:rPr>
              <a:t>Quadrupol</a:t>
            </a:r>
            <a:r>
              <a:rPr lang="tr-TR" altLang="tr-TR" sz="1600" dirty="0">
                <a:latin typeface="Times New Roman" panose="02020603050405020304" pitchFamily="18" charset="0"/>
                <a:cs typeface="Times New Roman" panose="02020603050405020304" pitchFamily="18" charset="0"/>
              </a:rPr>
              <a:t> Rezonans   </a:t>
            </a:r>
          </a:p>
          <a:p>
            <a:pPr algn="just" eaLnBrk="1" hangingPunct="1"/>
            <a:r>
              <a:rPr lang="tr-TR" altLang="tr-TR" sz="1600" dirty="0">
                <a:solidFill>
                  <a:schemeClr val="accent2"/>
                </a:solidFill>
                <a:latin typeface="Times New Roman" panose="02020603050405020304" pitchFamily="18" charset="0"/>
                <a:cs typeface="Times New Roman" panose="02020603050405020304" pitchFamily="18" charset="0"/>
              </a:rPr>
              <a:t>EPR  : </a:t>
            </a:r>
            <a:r>
              <a:rPr lang="tr-TR" altLang="tr-TR" sz="1600" dirty="0">
                <a:latin typeface="Times New Roman" panose="02020603050405020304" pitchFamily="18" charset="0"/>
                <a:cs typeface="Times New Roman" panose="02020603050405020304" pitchFamily="18" charset="0"/>
              </a:rPr>
              <a:t>Elektron </a:t>
            </a:r>
            <a:r>
              <a:rPr lang="tr-TR" altLang="tr-TR" sz="1600" dirty="0" err="1">
                <a:latin typeface="Times New Roman" panose="02020603050405020304" pitchFamily="18" charset="0"/>
                <a:cs typeface="Times New Roman" panose="02020603050405020304" pitchFamily="18" charset="0"/>
              </a:rPr>
              <a:t>paramanyetik</a:t>
            </a:r>
            <a:r>
              <a:rPr lang="tr-TR" altLang="tr-TR" sz="1600" dirty="0">
                <a:latin typeface="Times New Roman" panose="02020603050405020304" pitchFamily="18" charset="0"/>
                <a:cs typeface="Times New Roman" panose="02020603050405020304" pitchFamily="18" charset="0"/>
              </a:rPr>
              <a:t> Rezonans</a:t>
            </a:r>
          </a:p>
          <a:p>
            <a:pPr algn="just" eaLnBrk="1" hangingPunct="1"/>
            <a:r>
              <a:rPr lang="tr-TR" altLang="tr-TR" sz="1600" dirty="0">
                <a:solidFill>
                  <a:schemeClr val="accent2"/>
                </a:solidFill>
                <a:latin typeface="Times New Roman" panose="02020603050405020304" pitchFamily="18" charset="0"/>
                <a:cs typeface="Times New Roman" panose="02020603050405020304" pitchFamily="18" charset="0"/>
              </a:rPr>
              <a:t>ESR  : </a:t>
            </a:r>
            <a:r>
              <a:rPr lang="tr-TR" altLang="tr-TR" sz="1600" dirty="0">
                <a:latin typeface="Times New Roman" panose="02020603050405020304" pitchFamily="18" charset="0"/>
                <a:cs typeface="Times New Roman" panose="02020603050405020304" pitchFamily="18" charset="0"/>
              </a:rPr>
              <a:t>Elektron </a:t>
            </a:r>
            <a:r>
              <a:rPr lang="tr-TR" altLang="tr-TR" sz="1600" dirty="0" err="1">
                <a:latin typeface="Times New Roman" panose="02020603050405020304" pitchFamily="18" charset="0"/>
                <a:cs typeface="Times New Roman" panose="02020603050405020304" pitchFamily="18" charset="0"/>
              </a:rPr>
              <a:t>spin</a:t>
            </a:r>
            <a:r>
              <a:rPr lang="tr-TR" altLang="tr-TR" sz="1600" dirty="0">
                <a:latin typeface="Times New Roman" panose="02020603050405020304" pitchFamily="18" charset="0"/>
                <a:cs typeface="Times New Roman" panose="02020603050405020304" pitchFamily="18" charset="0"/>
              </a:rPr>
              <a:t> Rezonans</a:t>
            </a:r>
          </a:p>
        </p:txBody>
      </p:sp>
      <p:sp>
        <p:nvSpPr>
          <p:cNvPr id="19" name="Text Box 13"/>
          <p:cNvSpPr txBox="1">
            <a:spLocks noChangeArrowheads="1"/>
          </p:cNvSpPr>
          <p:nvPr/>
        </p:nvSpPr>
        <p:spPr bwMode="auto">
          <a:xfrm>
            <a:off x="2493558" y="3282647"/>
            <a:ext cx="4968875" cy="862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buClr>
                <a:schemeClr val="hlink"/>
              </a:buClr>
              <a:buSzPct val="60000"/>
              <a:buFont typeface="Wingdings" panose="05000000000000000000" pitchFamily="2" charset="2"/>
              <a:buNone/>
            </a:pPr>
            <a:r>
              <a:rPr lang="tr-TR" altLang="tr-TR" sz="2000" dirty="0">
                <a:solidFill>
                  <a:srgbClr val="FF0000"/>
                </a:solidFill>
                <a:latin typeface="Times New Roman" panose="02020603050405020304" pitchFamily="18" charset="0"/>
                <a:cs typeface="Times New Roman" panose="02020603050405020304" pitchFamily="18" charset="0"/>
              </a:rPr>
              <a:t>Nükleer manyetik Rezonans: </a:t>
            </a:r>
          </a:p>
          <a:p>
            <a:pPr eaLnBrk="1" hangingPunct="1">
              <a:spcBef>
                <a:spcPct val="50000"/>
              </a:spcBef>
            </a:pPr>
            <a:endParaRPr lang="tr-TR" altLang="tr-TR" sz="2000" dirty="0">
              <a:solidFill>
                <a:srgbClr val="FF0000"/>
              </a:solidFill>
              <a:latin typeface="Times New Roman" panose="02020603050405020304" pitchFamily="18" charset="0"/>
              <a:cs typeface="Times New Roman" panose="02020603050405020304" pitchFamily="18" charset="0"/>
            </a:endParaRPr>
          </a:p>
        </p:txBody>
      </p:sp>
      <p:sp>
        <p:nvSpPr>
          <p:cNvPr id="20" name="Text Box 14"/>
          <p:cNvSpPr txBox="1">
            <a:spLocks noChangeArrowheads="1"/>
          </p:cNvSpPr>
          <p:nvPr/>
        </p:nvSpPr>
        <p:spPr bwMode="auto">
          <a:xfrm>
            <a:off x="2493558" y="3787472"/>
            <a:ext cx="7602537" cy="1246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buClr>
                <a:schemeClr val="hlink"/>
              </a:buClr>
              <a:buSzPct val="60000"/>
              <a:buFont typeface="Wingdings" panose="05000000000000000000" pitchFamily="2" charset="2"/>
              <a:buNone/>
            </a:pPr>
            <a:r>
              <a:rPr lang="tr-TR" altLang="tr-TR" sz="1600">
                <a:latin typeface="Times New Roman" panose="02020603050405020304" pitchFamily="18" charset="0"/>
                <a:cs typeface="Times New Roman" panose="02020603050405020304" pitchFamily="18" charset="0"/>
              </a:rPr>
              <a:t>manyetik momenti    , açısal momentumu ћI olan bir çekirdeği            olan bir manyetik alan içine yerleştirelim. manyetik alan içinde, çekirdeğin manyetik momenti ile manyetik alan etkileşerek     enerjisini oluşturmaktadırlar.</a:t>
            </a:r>
          </a:p>
          <a:p>
            <a:pPr algn="just" eaLnBrk="1" hangingPunct="1">
              <a:spcBef>
                <a:spcPct val="50000"/>
              </a:spcBef>
            </a:pPr>
            <a:endParaRPr lang="tr-TR" altLang="tr-TR" sz="1600">
              <a:latin typeface="Times New Roman" panose="02020603050405020304" pitchFamily="18" charset="0"/>
              <a:cs typeface="Times New Roman" panose="02020603050405020304" pitchFamily="18" charset="0"/>
            </a:endParaRPr>
          </a:p>
        </p:txBody>
      </p:sp>
      <p:graphicFrame>
        <p:nvGraphicFramePr>
          <p:cNvPr id="21" name="Object 22"/>
          <p:cNvGraphicFramePr>
            <a:graphicFrameLocks noChangeAspect="1"/>
          </p:cNvGraphicFramePr>
          <p:nvPr>
            <p:extLst>
              <p:ext uri="{D42A27DB-BD31-4B8C-83A1-F6EECF244321}">
                <p14:modId xmlns:p14="http://schemas.microsoft.com/office/powerpoint/2010/main" val="315462643"/>
              </p:ext>
            </p:extLst>
          </p:nvPr>
        </p:nvGraphicFramePr>
        <p:xfrm>
          <a:off x="2852333" y="4843159"/>
          <a:ext cx="935037" cy="300038"/>
        </p:xfrm>
        <a:graphic>
          <a:graphicData uri="http://schemas.openxmlformats.org/presentationml/2006/ole">
            <mc:AlternateContent xmlns:mc="http://schemas.openxmlformats.org/markup-compatibility/2006">
              <mc:Choice xmlns:v="urn:schemas-microsoft-com:vml" Requires="v">
                <p:oleObj spid="_x0000_s43022" name="Denklem" r:id="rId3" imgW="711000" imgH="228600" progId="Equation.3">
                  <p:embed/>
                </p:oleObj>
              </mc:Choice>
              <mc:Fallback>
                <p:oleObj name="Denklem" r:id="rId3" imgW="711000" imgH="2286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52333" y="4843159"/>
                        <a:ext cx="935037" cy="3000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2" name="Text Box 25"/>
          <p:cNvSpPr txBox="1">
            <a:spLocks noChangeArrowheads="1"/>
          </p:cNvSpPr>
          <p:nvPr/>
        </p:nvSpPr>
        <p:spPr bwMode="auto">
          <a:xfrm>
            <a:off x="3357158" y="4786009"/>
            <a:ext cx="2376487"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1252538" indent="-5334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buFont typeface="Wingdings" panose="05000000000000000000" pitchFamily="2" charset="2"/>
              <a:buNone/>
            </a:pPr>
            <a:r>
              <a:rPr lang="tr-TR" altLang="tr-TR" sz="1600">
                <a:latin typeface="Times New Roman" panose="02020603050405020304" pitchFamily="18" charset="0"/>
                <a:cs typeface="Times New Roman" panose="02020603050405020304" pitchFamily="18" charset="0"/>
              </a:rPr>
              <a:t>olduğundan;</a:t>
            </a:r>
          </a:p>
        </p:txBody>
      </p:sp>
      <p:graphicFrame>
        <p:nvGraphicFramePr>
          <p:cNvPr id="23" name="Object 26"/>
          <p:cNvGraphicFramePr>
            <a:graphicFrameLocks noChangeAspect="1"/>
          </p:cNvGraphicFramePr>
          <p:nvPr>
            <p:extLst>
              <p:ext uri="{D42A27DB-BD31-4B8C-83A1-F6EECF244321}">
                <p14:modId xmlns:p14="http://schemas.microsoft.com/office/powerpoint/2010/main" val="395095760"/>
              </p:ext>
            </p:extLst>
          </p:nvPr>
        </p:nvGraphicFramePr>
        <p:xfrm>
          <a:off x="5825720" y="4786009"/>
          <a:ext cx="2424113" cy="334963"/>
        </p:xfrm>
        <a:graphic>
          <a:graphicData uri="http://schemas.openxmlformats.org/presentationml/2006/ole">
            <mc:AlternateContent xmlns:mc="http://schemas.openxmlformats.org/markup-compatibility/2006">
              <mc:Choice xmlns:v="urn:schemas-microsoft-com:vml" Requires="v">
                <p:oleObj spid="_x0000_s43023" name="Equation" r:id="rId5" imgW="1650960" imgH="228600" progId="Equation.DSMT4">
                  <p:embed/>
                </p:oleObj>
              </mc:Choice>
              <mc:Fallback>
                <p:oleObj name="Equation" r:id="rId5" imgW="1650960" imgH="228600" progId="Equation.DSMT4">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825720" y="4786009"/>
                        <a:ext cx="2424113" cy="3349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4" name="Text Box 29"/>
          <p:cNvSpPr txBox="1">
            <a:spLocks noChangeArrowheads="1"/>
          </p:cNvSpPr>
          <p:nvPr/>
        </p:nvSpPr>
        <p:spPr bwMode="auto">
          <a:xfrm>
            <a:off x="2564995" y="5863922"/>
            <a:ext cx="7704138"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buFont typeface="Wingdings" panose="05000000000000000000" pitchFamily="2" charset="2"/>
              <a:buNone/>
            </a:pPr>
            <a:r>
              <a:rPr lang="tr-TR" altLang="tr-TR" sz="1600">
                <a:latin typeface="Times New Roman" panose="02020603050405020304" pitchFamily="18" charset="0"/>
                <a:cs typeface="Times New Roman" panose="02020603050405020304" pitchFamily="18" charset="0"/>
              </a:rPr>
              <a:t>Eğer I=1/2 ise, manyetik alanla etkileşme sonunda iki enerji düzeyi ortaya çıkmaktadır.</a:t>
            </a:r>
          </a:p>
          <a:p>
            <a:pPr algn="just" eaLnBrk="1" hangingPunct="1">
              <a:spcBef>
                <a:spcPct val="50000"/>
              </a:spcBef>
              <a:buFont typeface="Wingdings" panose="05000000000000000000" pitchFamily="2" charset="2"/>
              <a:buNone/>
            </a:pPr>
            <a:endParaRPr lang="tr-TR" altLang="tr-TR" sz="1600">
              <a:latin typeface="Times New Roman" panose="02020603050405020304" pitchFamily="18" charset="0"/>
              <a:cs typeface="Times New Roman" panose="02020603050405020304" pitchFamily="18" charset="0"/>
            </a:endParaRPr>
          </a:p>
        </p:txBody>
      </p:sp>
      <p:graphicFrame>
        <p:nvGraphicFramePr>
          <p:cNvPr id="25" name="Object 12"/>
          <p:cNvGraphicFramePr>
            <a:graphicFrameLocks noChangeAspect="1"/>
          </p:cNvGraphicFramePr>
          <p:nvPr>
            <p:extLst>
              <p:ext uri="{D42A27DB-BD31-4B8C-83A1-F6EECF244321}">
                <p14:modId xmlns:p14="http://schemas.microsoft.com/office/powerpoint/2010/main" val="88785469"/>
              </p:ext>
            </p:extLst>
          </p:nvPr>
        </p:nvGraphicFramePr>
        <p:xfrm>
          <a:off x="2666595" y="5500384"/>
          <a:ext cx="2405063" cy="366713"/>
        </p:xfrm>
        <a:graphic>
          <a:graphicData uri="http://schemas.openxmlformats.org/presentationml/2006/ole">
            <mc:AlternateContent xmlns:mc="http://schemas.openxmlformats.org/markup-compatibility/2006">
              <mc:Choice xmlns:v="urn:schemas-microsoft-com:vml" Requires="v">
                <p:oleObj spid="_x0000_s43024" name="Equation" r:id="rId7" imgW="1498320" imgH="228600" progId="Equation.DSMT4">
                  <p:embed/>
                </p:oleObj>
              </mc:Choice>
              <mc:Fallback>
                <p:oleObj name="Equation" r:id="rId7" imgW="1498320" imgH="228600" progId="Equation.DSMT4">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666595" y="5500384"/>
                        <a:ext cx="2405063" cy="3667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23471535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7 Yuvarlatılmış Dikdörtgen"/>
          <p:cNvSpPr/>
          <p:nvPr/>
        </p:nvSpPr>
        <p:spPr>
          <a:xfrm>
            <a:off x="5582765" y="2603973"/>
            <a:ext cx="1643062" cy="28575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18 Yuvarlatılmış Dikdörtgen"/>
          <p:cNvSpPr/>
          <p:nvPr/>
        </p:nvSpPr>
        <p:spPr>
          <a:xfrm>
            <a:off x="6440015" y="2961161"/>
            <a:ext cx="857250" cy="28575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4" name="16 Yuvarlatılmış Dikdörtgen"/>
          <p:cNvSpPr/>
          <p:nvPr/>
        </p:nvSpPr>
        <p:spPr>
          <a:xfrm>
            <a:off x="2510952" y="1675286"/>
            <a:ext cx="2714625" cy="5715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5" name="15 Yuvarlatılmış Dikdörtgen"/>
          <p:cNvSpPr/>
          <p:nvPr/>
        </p:nvSpPr>
        <p:spPr>
          <a:xfrm>
            <a:off x="2510952" y="960911"/>
            <a:ext cx="2714625" cy="64293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6" name="Rectangle 7"/>
          <p:cNvSpPr txBox="1">
            <a:spLocks noChangeArrowheads="1"/>
          </p:cNvSpPr>
          <p:nvPr/>
        </p:nvSpPr>
        <p:spPr bwMode="auto">
          <a:xfrm>
            <a:off x="2480790" y="867248"/>
            <a:ext cx="7931150" cy="2376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lnSpc>
                <a:spcPct val="80000"/>
              </a:lnSpc>
              <a:spcBef>
                <a:spcPct val="20000"/>
              </a:spcBef>
            </a:pPr>
            <a:r>
              <a:rPr lang="tr-TR" altLang="tr-TR"/>
              <a:t>                    </a:t>
            </a:r>
            <a:endParaRPr lang="tr-TR" altLang="tr-TR" sz="2000">
              <a:solidFill>
                <a:srgbClr val="FFFFFF"/>
              </a:solidFill>
            </a:endParaRPr>
          </a:p>
          <a:p>
            <a:pPr algn="just" eaLnBrk="1" hangingPunct="1">
              <a:lnSpc>
                <a:spcPct val="80000"/>
              </a:lnSpc>
              <a:spcBef>
                <a:spcPct val="20000"/>
              </a:spcBef>
            </a:pPr>
            <a:r>
              <a:rPr lang="tr-TR" altLang="tr-TR" sz="2000">
                <a:solidFill>
                  <a:srgbClr val="FFFFFF"/>
                </a:solidFill>
              </a:rPr>
              <a:t>m</a:t>
            </a:r>
            <a:r>
              <a:rPr lang="tr-TR" altLang="tr-TR" sz="2000" baseline="-25000">
                <a:solidFill>
                  <a:srgbClr val="FFFFFF"/>
                </a:solidFill>
              </a:rPr>
              <a:t>I</a:t>
            </a:r>
            <a:r>
              <a:rPr lang="tr-TR" altLang="tr-TR" sz="2000">
                <a:solidFill>
                  <a:srgbClr val="FFFFFF"/>
                </a:solidFill>
              </a:rPr>
              <a:t> =- 1/2 → </a:t>
            </a:r>
          </a:p>
          <a:p>
            <a:pPr algn="just" eaLnBrk="1" hangingPunct="1">
              <a:lnSpc>
                <a:spcPct val="80000"/>
              </a:lnSpc>
              <a:spcBef>
                <a:spcPct val="20000"/>
              </a:spcBef>
            </a:pPr>
            <a:endParaRPr lang="tr-TR" altLang="tr-TR" sz="2000">
              <a:solidFill>
                <a:srgbClr val="FFFFFF"/>
              </a:solidFill>
            </a:endParaRPr>
          </a:p>
          <a:p>
            <a:pPr algn="just" eaLnBrk="1" hangingPunct="1">
              <a:lnSpc>
                <a:spcPct val="80000"/>
              </a:lnSpc>
              <a:spcBef>
                <a:spcPct val="20000"/>
              </a:spcBef>
            </a:pPr>
            <a:r>
              <a:rPr lang="tr-TR" altLang="tr-TR" sz="2000">
                <a:solidFill>
                  <a:srgbClr val="FFFFFF"/>
                </a:solidFill>
              </a:rPr>
              <a:t>m</a:t>
            </a:r>
            <a:r>
              <a:rPr lang="tr-TR" altLang="tr-TR" sz="2000" baseline="-25000">
                <a:solidFill>
                  <a:srgbClr val="FFFFFF"/>
                </a:solidFill>
              </a:rPr>
              <a:t>I</a:t>
            </a:r>
            <a:r>
              <a:rPr lang="tr-TR" altLang="tr-TR" sz="2000">
                <a:solidFill>
                  <a:srgbClr val="FFFFFF"/>
                </a:solidFill>
              </a:rPr>
              <a:t> =+ 1/2 →  </a:t>
            </a:r>
          </a:p>
        </p:txBody>
      </p:sp>
      <p:graphicFrame>
        <p:nvGraphicFramePr>
          <p:cNvPr id="7" name="Object 19"/>
          <p:cNvGraphicFramePr>
            <a:graphicFrameLocks noChangeAspect="1"/>
          </p:cNvGraphicFramePr>
          <p:nvPr>
            <p:extLst>
              <p:ext uri="{D42A27DB-BD31-4B8C-83A1-F6EECF244321}">
                <p14:modId xmlns:p14="http://schemas.microsoft.com/office/powerpoint/2010/main" val="535452576"/>
              </p:ext>
            </p:extLst>
          </p:nvPr>
        </p:nvGraphicFramePr>
        <p:xfrm>
          <a:off x="4065115" y="940273"/>
          <a:ext cx="1079500" cy="635000"/>
        </p:xfrm>
        <a:graphic>
          <a:graphicData uri="http://schemas.openxmlformats.org/presentationml/2006/ole">
            <mc:AlternateContent xmlns:mc="http://schemas.openxmlformats.org/markup-compatibility/2006">
              <mc:Choice xmlns:v="urn:schemas-microsoft-com:vml" Requires="v">
                <p:oleObj spid="_x0000_s44042" name="Denklem" r:id="rId3" imgW="736560" imgH="431640" progId="Equation.3">
                  <p:embed/>
                </p:oleObj>
              </mc:Choice>
              <mc:Fallback>
                <p:oleObj name="Denklem" r:id="rId3" imgW="736560" imgH="43164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65115" y="940273"/>
                        <a:ext cx="1079500" cy="635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21"/>
          <p:cNvGraphicFramePr>
            <a:graphicFrameLocks noChangeAspect="1"/>
          </p:cNvGraphicFramePr>
          <p:nvPr>
            <p:extLst>
              <p:ext uri="{D42A27DB-BD31-4B8C-83A1-F6EECF244321}">
                <p14:modId xmlns:p14="http://schemas.microsoft.com/office/powerpoint/2010/main" val="965822349"/>
              </p:ext>
            </p:extLst>
          </p:nvPr>
        </p:nvGraphicFramePr>
        <p:xfrm>
          <a:off x="3993677" y="1659411"/>
          <a:ext cx="1152525" cy="600075"/>
        </p:xfrm>
        <a:graphic>
          <a:graphicData uri="http://schemas.openxmlformats.org/presentationml/2006/ole">
            <mc:AlternateContent xmlns:mc="http://schemas.openxmlformats.org/markup-compatibility/2006">
              <mc:Choice xmlns:v="urn:schemas-microsoft-com:vml" Requires="v">
                <p:oleObj spid="_x0000_s44043" name="Denklem" r:id="rId5" imgW="838080" imgH="431640" progId="Equation.3">
                  <p:embed/>
                </p:oleObj>
              </mc:Choice>
              <mc:Fallback>
                <p:oleObj name="Denklem" r:id="rId5" imgW="838080" imgH="43164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93677" y="1659411"/>
                        <a:ext cx="1152525" cy="6000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 name="Text Box 43"/>
          <p:cNvSpPr txBox="1">
            <a:spLocks noChangeArrowheads="1"/>
          </p:cNvSpPr>
          <p:nvPr/>
        </p:nvSpPr>
        <p:spPr bwMode="auto">
          <a:xfrm>
            <a:off x="5289077" y="1227611"/>
            <a:ext cx="5111750" cy="682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lnSpc>
                <a:spcPct val="110000"/>
              </a:lnSpc>
              <a:buClr>
                <a:schemeClr val="hlink"/>
              </a:buClr>
              <a:buSzPct val="60000"/>
              <a:buFont typeface="Wingdings" panose="05000000000000000000" pitchFamily="2" charset="2"/>
              <a:buNone/>
            </a:pPr>
            <a:r>
              <a:rPr lang="tr-TR" altLang="tr-TR" sz="1600">
                <a:latin typeface="Times New Roman" panose="02020603050405020304" pitchFamily="18" charset="0"/>
                <a:cs typeface="Times New Roman" panose="02020603050405020304" pitchFamily="18" charset="0"/>
              </a:rPr>
              <a:t>enerjilerine sahip iki enerji düzeyi karşımıza çıkmaktadır.</a:t>
            </a:r>
          </a:p>
          <a:p>
            <a:pPr eaLnBrk="1" hangingPunct="1">
              <a:lnSpc>
                <a:spcPct val="80000"/>
              </a:lnSpc>
              <a:spcBef>
                <a:spcPct val="50000"/>
              </a:spcBef>
              <a:buClr>
                <a:schemeClr val="hlink"/>
              </a:buClr>
              <a:buFont typeface="Wingdings" panose="05000000000000000000" pitchFamily="2" charset="2"/>
              <a:buNone/>
            </a:pPr>
            <a:endParaRPr lang="tr-TR" altLang="tr-TR" sz="1600">
              <a:latin typeface="Times New Roman" panose="02020603050405020304" pitchFamily="18" charset="0"/>
              <a:cs typeface="Times New Roman" panose="02020603050405020304" pitchFamily="18" charset="0"/>
            </a:endParaRPr>
          </a:p>
        </p:txBody>
      </p:sp>
      <p:sp>
        <p:nvSpPr>
          <p:cNvPr id="10" name="Text Box 13"/>
          <p:cNvSpPr txBox="1">
            <a:spLocks noChangeArrowheads="1"/>
          </p:cNvSpPr>
          <p:nvPr/>
        </p:nvSpPr>
        <p:spPr bwMode="auto">
          <a:xfrm>
            <a:off x="5582765" y="2091211"/>
            <a:ext cx="4857750" cy="1779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tr-TR" altLang="tr-TR" sz="1600">
                <a:latin typeface="Times New Roman" panose="02020603050405020304" pitchFamily="18" charset="0"/>
                <a:cs typeface="Times New Roman" panose="02020603050405020304" pitchFamily="18" charset="0"/>
              </a:rPr>
              <a:t>Bu iki enerji düzeyi arasındaki enerji farkı:</a:t>
            </a:r>
          </a:p>
          <a:p>
            <a:pPr eaLnBrk="1" hangingPunct="1"/>
            <a:endParaRPr lang="tr-TR" altLang="tr-TR" sz="1600">
              <a:latin typeface="Times New Roman" panose="02020603050405020304" pitchFamily="18" charset="0"/>
              <a:cs typeface="Times New Roman" panose="02020603050405020304" pitchFamily="18" charset="0"/>
            </a:endParaRPr>
          </a:p>
          <a:p>
            <a:pPr eaLnBrk="1" hangingPunct="1">
              <a:lnSpc>
                <a:spcPct val="135000"/>
              </a:lnSpc>
            </a:pPr>
            <a:endParaRPr lang="tr-TR" altLang="tr-TR" sz="1600">
              <a:latin typeface="Times New Roman" panose="02020603050405020304" pitchFamily="18" charset="0"/>
              <a:cs typeface="Times New Roman" panose="02020603050405020304" pitchFamily="18" charset="0"/>
            </a:endParaRPr>
          </a:p>
          <a:p>
            <a:pPr eaLnBrk="1" hangingPunct="1"/>
            <a:r>
              <a:rPr lang="tr-TR" altLang="tr-TR" sz="1600">
                <a:latin typeface="Times New Roman" panose="02020603050405020304" pitchFamily="18" charset="0"/>
                <a:cs typeface="Times New Roman" panose="02020603050405020304" pitchFamily="18" charset="0"/>
              </a:rPr>
              <a:t>Buradan   </a:t>
            </a:r>
            <a:r>
              <a:rPr lang="tr-TR" altLang="tr-TR" sz="1600">
                <a:solidFill>
                  <a:schemeClr val="bg1"/>
                </a:solidFill>
                <a:latin typeface="Times New Roman" panose="02020603050405020304" pitchFamily="18" charset="0"/>
                <a:cs typeface="Times New Roman" panose="02020603050405020304" pitchFamily="18" charset="0"/>
              </a:rPr>
              <a:t>w</a:t>
            </a:r>
            <a:r>
              <a:rPr lang="tr-TR" altLang="tr-TR" sz="1600" baseline="-25000">
                <a:solidFill>
                  <a:schemeClr val="bg1"/>
                </a:solidFill>
                <a:latin typeface="Times New Roman" panose="02020603050405020304" pitchFamily="18" charset="0"/>
                <a:cs typeface="Times New Roman" panose="02020603050405020304" pitchFamily="18" charset="0"/>
              </a:rPr>
              <a:t>0</a:t>
            </a:r>
            <a:r>
              <a:rPr lang="tr-TR" altLang="tr-TR" sz="1600">
                <a:solidFill>
                  <a:schemeClr val="bg1"/>
                </a:solidFill>
                <a:latin typeface="Times New Roman" panose="02020603050405020304" pitchFamily="18" charset="0"/>
                <a:cs typeface="Times New Roman" panose="02020603050405020304" pitchFamily="18" charset="0"/>
              </a:rPr>
              <a:t> =B</a:t>
            </a:r>
            <a:r>
              <a:rPr lang="tr-TR" altLang="tr-TR" sz="1600" baseline="-25000">
                <a:solidFill>
                  <a:schemeClr val="bg1"/>
                </a:solidFill>
                <a:latin typeface="Times New Roman" panose="02020603050405020304" pitchFamily="18" charset="0"/>
                <a:cs typeface="Times New Roman" panose="02020603050405020304" pitchFamily="18" charset="0"/>
              </a:rPr>
              <a:t>0</a:t>
            </a:r>
            <a:r>
              <a:rPr lang="tr-TR" altLang="tr-TR" sz="1600">
                <a:solidFill>
                  <a:schemeClr val="bg1"/>
                </a:solidFill>
                <a:latin typeface="Times New Roman" panose="02020603050405020304" pitchFamily="18" charset="0"/>
                <a:cs typeface="Times New Roman" panose="02020603050405020304" pitchFamily="18" charset="0"/>
              </a:rPr>
              <a:t> γ </a:t>
            </a:r>
          </a:p>
          <a:p>
            <a:pPr eaLnBrk="1" hangingPunct="1">
              <a:lnSpc>
                <a:spcPct val="125000"/>
              </a:lnSpc>
            </a:pPr>
            <a:r>
              <a:rPr lang="tr-TR" altLang="tr-TR" sz="1600">
                <a:latin typeface="Times New Roman" panose="02020603050405020304" pitchFamily="18" charset="0"/>
                <a:cs typeface="Times New Roman" panose="02020603050405020304" pitchFamily="18" charset="0"/>
              </a:rPr>
              <a:t>Bu temel manyetik rezonans soğurması için en önemli koşuldur.</a:t>
            </a:r>
          </a:p>
        </p:txBody>
      </p:sp>
      <p:sp>
        <p:nvSpPr>
          <p:cNvPr id="11" name="Rectangle 23"/>
          <p:cNvSpPr>
            <a:spLocks noChangeArrowheads="1"/>
          </p:cNvSpPr>
          <p:nvPr/>
        </p:nvSpPr>
        <p:spPr bwMode="auto">
          <a:xfrm>
            <a:off x="5582765" y="2532536"/>
            <a:ext cx="1695450"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tr-TR" altLang="tr-TR" sz="1600">
                <a:solidFill>
                  <a:schemeClr val="bg1"/>
                </a:solidFill>
                <a:latin typeface="Times New Roman" panose="02020603050405020304" pitchFamily="18" charset="0"/>
                <a:cs typeface="Times New Roman" panose="02020603050405020304" pitchFamily="18" charset="0"/>
              </a:rPr>
              <a:t>ΔE =Ћw</a:t>
            </a:r>
            <a:r>
              <a:rPr lang="tr-TR" altLang="tr-TR" sz="1600" baseline="-25000">
                <a:solidFill>
                  <a:schemeClr val="bg1"/>
                </a:solidFill>
                <a:latin typeface="Times New Roman" panose="02020603050405020304" pitchFamily="18" charset="0"/>
                <a:cs typeface="Times New Roman" panose="02020603050405020304" pitchFamily="18" charset="0"/>
              </a:rPr>
              <a:t>0</a:t>
            </a:r>
            <a:r>
              <a:rPr lang="tr-TR" altLang="tr-TR" sz="1600">
                <a:solidFill>
                  <a:schemeClr val="bg1"/>
                </a:solidFill>
                <a:latin typeface="Times New Roman" panose="02020603050405020304" pitchFamily="18" charset="0"/>
                <a:cs typeface="Times New Roman" panose="02020603050405020304" pitchFamily="18" charset="0"/>
              </a:rPr>
              <a:t> =ЋB</a:t>
            </a:r>
            <a:r>
              <a:rPr lang="tr-TR" altLang="tr-TR" sz="1600" baseline="-25000">
                <a:solidFill>
                  <a:schemeClr val="bg1"/>
                </a:solidFill>
                <a:latin typeface="Times New Roman" panose="02020603050405020304" pitchFamily="18" charset="0"/>
                <a:cs typeface="Times New Roman" panose="02020603050405020304" pitchFamily="18" charset="0"/>
              </a:rPr>
              <a:t>0</a:t>
            </a:r>
            <a:r>
              <a:rPr lang="tr-TR" altLang="tr-TR" sz="1600">
                <a:solidFill>
                  <a:schemeClr val="bg1"/>
                </a:solidFill>
                <a:latin typeface="Times New Roman" panose="02020603050405020304" pitchFamily="18" charset="0"/>
                <a:cs typeface="Times New Roman" panose="02020603050405020304" pitchFamily="18" charset="0"/>
              </a:rPr>
              <a:t> γ </a:t>
            </a:r>
          </a:p>
        </p:txBody>
      </p:sp>
      <p:sp>
        <p:nvSpPr>
          <p:cNvPr id="12" name="Text Box 41"/>
          <p:cNvSpPr txBox="1">
            <a:spLocks noChangeArrowheads="1"/>
          </p:cNvSpPr>
          <p:nvPr/>
        </p:nvSpPr>
        <p:spPr bwMode="auto">
          <a:xfrm>
            <a:off x="1875783" y="4963309"/>
            <a:ext cx="9447212" cy="17851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tr-TR" altLang="tr-TR" sz="2000" dirty="0">
                <a:latin typeface="Times New Roman" panose="02020603050405020304" pitchFamily="18" charset="0"/>
                <a:cs typeface="Times New Roman" panose="02020603050405020304" pitchFamily="18" charset="0"/>
              </a:rPr>
              <a:t>     İnce yapı yarılması, çekirdeğin manyetik momenti ile elektronunu manyetik momenti arasındaki etkileşme sonucunda ortaya çıkmaktadır.</a:t>
            </a:r>
          </a:p>
          <a:p>
            <a:pPr eaLnBrk="1" hangingPunct="1"/>
            <a:r>
              <a:rPr lang="tr-TR" altLang="tr-TR" sz="2000" dirty="0">
                <a:latin typeface="Times New Roman" panose="02020603050405020304" pitchFamily="18" charset="0"/>
                <a:cs typeface="Times New Roman" panose="02020603050405020304" pitchFamily="18" charset="0"/>
              </a:rPr>
              <a:t>Çekirdekteki durgun bir gözlemciye göre, etkileşmeye çekirdeğin etrafında dönen elektronun yarattığı manyetik alan neden olmaktadır.</a:t>
            </a:r>
          </a:p>
          <a:p>
            <a:pPr eaLnBrk="1" hangingPunct="1">
              <a:spcBef>
                <a:spcPct val="50000"/>
              </a:spcBef>
            </a:pPr>
            <a:endParaRPr lang="tr-TR" altLang="tr-TR" sz="2000" dirty="0">
              <a:latin typeface="Times New Roman" panose="02020603050405020304" pitchFamily="18" charset="0"/>
              <a:cs typeface="Times New Roman" panose="02020603050405020304" pitchFamily="18" charset="0"/>
            </a:endParaRPr>
          </a:p>
        </p:txBody>
      </p:sp>
      <p:sp>
        <p:nvSpPr>
          <p:cNvPr id="13" name="11 Metin kutusu"/>
          <p:cNvSpPr txBox="1">
            <a:spLocks noChangeArrowheads="1"/>
          </p:cNvSpPr>
          <p:nvPr/>
        </p:nvSpPr>
        <p:spPr bwMode="auto">
          <a:xfrm>
            <a:off x="3348747" y="4352122"/>
            <a:ext cx="5072063"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tr-TR" altLang="tr-TR" sz="3200" dirty="0">
                <a:solidFill>
                  <a:srgbClr val="FF0000"/>
                </a:solidFill>
                <a:latin typeface="Times New Roman" panose="02020603050405020304" pitchFamily="18" charset="0"/>
                <a:cs typeface="Times New Roman" panose="02020603050405020304" pitchFamily="18" charset="0"/>
              </a:rPr>
              <a:t>İnce Yapı Yarılması</a:t>
            </a:r>
          </a:p>
        </p:txBody>
      </p:sp>
      <p:pic>
        <p:nvPicPr>
          <p:cNvPr id="14" name="Picture 4" descr="C:\Users\erdem\Desktop\Adsız.jp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322961" y="2364260"/>
            <a:ext cx="3527020" cy="1838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433983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27 Yuvarlatılmış Dikdörtgen"/>
          <p:cNvSpPr/>
          <p:nvPr/>
        </p:nvSpPr>
        <p:spPr>
          <a:xfrm>
            <a:off x="7686675" y="5481233"/>
            <a:ext cx="2214563" cy="64293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27" name="26 Yuvarlatılmış Dikdörtgen"/>
          <p:cNvSpPr/>
          <p:nvPr/>
        </p:nvSpPr>
        <p:spPr>
          <a:xfrm>
            <a:off x="5543550" y="5552670"/>
            <a:ext cx="1857375" cy="5715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28" name="25 Yuvarlatılmış Dikdörtgen"/>
          <p:cNvSpPr/>
          <p:nvPr/>
        </p:nvSpPr>
        <p:spPr>
          <a:xfrm>
            <a:off x="2614613" y="5552670"/>
            <a:ext cx="2643187" cy="5715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29" name="24 Yuvarlatılmış Dikdörtgen"/>
          <p:cNvSpPr/>
          <p:nvPr/>
        </p:nvSpPr>
        <p:spPr>
          <a:xfrm>
            <a:off x="6757988" y="4195358"/>
            <a:ext cx="500062" cy="50006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0" name="23 Yuvarlatılmış Dikdörtgen"/>
          <p:cNvSpPr/>
          <p:nvPr/>
        </p:nvSpPr>
        <p:spPr>
          <a:xfrm>
            <a:off x="3328988" y="2409420"/>
            <a:ext cx="1143000" cy="5715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1" name="22 Yuvarlatılmış Dikdörtgen"/>
          <p:cNvSpPr/>
          <p:nvPr/>
        </p:nvSpPr>
        <p:spPr>
          <a:xfrm>
            <a:off x="3686175" y="1695045"/>
            <a:ext cx="928688" cy="5715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2" name="21 Yuvarlatılmış Dikdörtgen"/>
          <p:cNvSpPr/>
          <p:nvPr/>
        </p:nvSpPr>
        <p:spPr>
          <a:xfrm>
            <a:off x="3328988" y="4623983"/>
            <a:ext cx="1500187" cy="42862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3" name="12 Yuvarlatılmış Dikdörtgen"/>
          <p:cNvSpPr/>
          <p:nvPr/>
        </p:nvSpPr>
        <p:spPr>
          <a:xfrm>
            <a:off x="7900988" y="3123795"/>
            <a:ext cx="1214437" cy="78581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4" name="11 Yuvarlatılmış Dikdörtgen"/>
          <p:cNvSpPr/>
          <p:nvPr/>
        </p:nvSpPr>
        <p:spPr>
          <a:xfrm>
            <a:off x="5400675" y="3123795"/>
            <a:ext cx="1714500" cy="78581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5" name="10 Yuvarlatılmış Dikdörtgen"/>
          <p:cNvSpPr/>
          <p:nvPr/>
        </p:nvSpPr>
        <p:spPr>
          <a:xfrm>
            <a:off x="2757488" y="3123795"/>
            <a:ext cx="2071687" cy="78581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6" name="Text Box 35"/>
          <p:cNvSpPr txBox="1">
            <a:spLocks noChangeArrowheads="1"/>
          </p:cNvSpPr>
          <p:nvPr/>
        </p:nvSpPr>
        <p:spPr bwMode="auto">
          <a:xfrm>
            <a:off x="2543175" y="888595"/>
            <a:ext cx="7358063" cy="2443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buClr>
                <a:schemeClr val="hlink"/>
              </a:buClr>
              <a:buFont typeface="Wingdings" panose="05000000000000000000" pitchFamily="2" charset="2"/>
              <a:buNone/>
            </a:pPr>
            <a:r>
              <a:rPr lang="tr-TR" altLang="tr-TR" sz="1600">
                <a:latin typeface="Times New Roman" panose="02020603050405020304" pitchFamily="18" charset="0"/>
                <a:cs typeface="Times New Roman" panose="02020603050405020304" pitchFamily="18" charset="0"/>
              </a:rPr>
              <a:t>     Eğer elektron, L≠0 olan bir durumda ise, çekirdek etrafında bir elektron akımı oluşacaktır. Eğer L=0 ise, elektronun spin açısal momentumundan dolayı spin elektron akımı oluşacaktır.</a:t>
            </a:r>
          </a:p>
          <a:p>
            <a:pPr algn="just" eaLnBrk="1" hangingPunct="1">
              <a:lnSpc>
                <a:spcPct val="175000"/>
              </a:lnSpc>
              <a:buClr>
                <a:schemeClr val="hlink"/>
              </a:buClr>
              <a:buFont typeface="Wingdings" panose="05000000000000000000" pitchFamily="2" charset="2"/>
              <a:buNone/>
            </a:pPr>
            <a:r>
              <a:rPr lang="tr-TR" altLang="tr-TR" sz="1600">
                <a:latin typeface="Times New Roman" panose="02020603050405020304" pitchFamily="18" charset="0"/>
                <a:cs typeface="Times New Roman" panose="02020603050405020304" pitchFamily="18" charset="0"/>
              </a:rPr>
              <a:t>Elektronun                        (Compton Dalgaboyu) yarıçaplı bir yörüngede hareket etmesi</a:t>
            </a:r>
          </a:p>
          <a:p>
            <a:pPr algn="just" eaLnBrk="1" hangingPunct="1">
              <a:lnSpc>
                <a:spcPct val="175000"/>
              </a:lnSpc>
              <a:buClr>
                <a:schemeClr val="hlink"/>
              </a:buClr>
              <a:buFont typeface="Wingdings" panose="05000000000000000000" pitchFamily="2" charset="2"/>
              <a:buNone/>
            </a:pPr>
            <a:endParaRPr lang="tr-TR" altLang="tr-TR" sz="1600">
              <a:latin typeface="Times New Roman" panose="02020603050405020304" pitchFamily="18" charset="0"/>
              <a:cs typeface="Times New Roman" panose="02020603050405020304" pitchFamily="18" charset="0"/>
            </a:endParaRPr>
          </a:p>
          <a:p>
            <a:pPr algn="just" eaLnBrk="1" hangingPunct="1">
              <a:lnSpc>
                <a:spcPct val="175000"/>
              </a:lnSpc>
              <a:buClr>
                <a:schemeClr val="hlink"/>
              </a:buClr>
              <a:buFont typeface="Wingdings" panose="05000000000000000000" pitchFamily="2" charset="2"/>
              <a:buNone/>
            </a:pPr>
            <a:r>
              <a:rPr lang="tr-TR" altLang="tr-TR" sz="1600">
                <a:latin typeface="Times New Roman" panose="02020603050405020304" pitchFamily="18" charset="0"/>
                <a:cs typeface="Times New Roman" panose="02020603050405020304" pitchFamily="18" charset="0"/>
              </a:rPr>
              <a:t> sonucu                          değerinde bir manyetik momenti vardır.</a:t>
            </a:r>
          </a:p>
          <a:p>
            <a:pPr algn="just" eaLnBrk="1" hangingPunct="1">
              <a:lnSpc>
                <a:spcPct val="80000"/>
              </a:lnSpc>
              <a:spcBef>
                <a:spcPct val="50000"/>
              </a:spcBef>
              <a:buClr>
                <a:schemeClr val="hlink"/>
              </a:buClr>
              <a:buFont typeface="Wingdings" panose="05000000000000000000" pitchFamily="2" charset="2"/>
              <a:buNone/>
            </a:pPr>
            <a:endParaRPr lang="tr-TR" altLang="tr-TR" sz="1600">
              <a:latin typeface="Times New Roman" panose="02020603050405020304" pitchFamily="18" charset="0"/>
              <a:cs typeface="Times New Roman" panose="02020603050405020304" pitchFamily="18" charset="0"/>
            </a:endParaRPr>
          </a:p>
        </p:txBody>
      </p:sp>
      <p:graphicFrame>
        <p:nvGraphicFramePr>
          <p:cNvPr id="37" name="Object 5"/>
          <p:cNvGraphicFramePr>
            <a:graphicFrameLocks noChangeAspect="1"/>
          </p:cNvGraphicFramePr>
          <p:nvPr>
            <p:extLst>
              <p:ext uri="{D42A27DB-BD31-4B8C-83A1-F6EECF244321}">
                <p14:modId xmlns:p14="http://schemas.microsoft.com/office/powerpoint/2010/main" val="488376464"/>
              </p:ext>
            </p:extLst>
          </p:nvPr>
        </p:nvGraphicFramePr>
        <p:xfrm>
          <a:off x="3751263" y="1695045"/>
          <a:ext cx="792162" cy="523875"/>
        </p:xfrm>
        <a:graphic>
          <a:graphicData uri="http://schemas.openxmlformats.org/presentationml/2006/ole">
            <mc:AlternateContent xmlns:mc="http://schemas.openxmlformats.org/markup-compatibility/2006">
              <mc:Choice xmlns:v="urn:schemas-microsoft-com:vml" Requires="v">
                <p:oleObj spid="_x0000_s45088" name="Denklem" r:id="rId3" imgW="647700" imgH="431800" progId="Equation.3">
                  <p:embed/>
                </p:oleObj>
              </mc:Choice>
              <mc:Fallback>
                <p:oleObj name="Denklem" r:id="rId3" imgW="647700" imgH="4318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51263" y="1695045"/>
                        <a:ext cx="792162" cy="5238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8" name="Object 7"/>
          <p:cNvGraphicFramePr>
            <a:graphicFrameLocks noChangeAspect="1"/>
          </p:cNvGraphicFramePr>
          <p:nvPr>
            <p:extLst>
              <p:ext uri="{D42A27DB-BD31-4B8C-83A1-F6EECF244321}">
                <p14:modId xmlns:p14="http://schemas.microsoft.com/office/powerpoint/2010/main" val="3205061668"/>
              </p:ext>
            </p:extLst>
          </p:nvPr>
        </p:nvGraphicFramePr>
        <p:xfrm>
          <a:off x="3400425" y="2382433"/>
          <a:ext cx="1009650" cy="598487"/>
        </p:xfrm>
        <a:graphic>
          <a:graphicData uri="http://schemas.openxmlformats.org/presentationml/2006/ole">
            <mc:AlternateContent xmlns:mc="http://schemas.openxmlformats.org/markup-compatibility/2006">
              <mc:Choice xmlns:v="urn:schemas-microsoft-com:vml" Requires="v">
                <p:oleObj spid="_x0000_s45089" name="Denklem" r:id="rId5" imgW="723586" imgH="431613" progId="Equation.3">
                  <p:embed/>
                </p:oleObj>
              </mc:Choice>
              <mc:Fallback>
                <p:oleObj name="Denklem" r:id="rId5" imgW="723586" imgH="431613"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400425" y="2382433"/>
                        <a:ext cx="1009650" cy="5984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9" name="Object 11"/>
          <p:cNvGraphicFramePr>
            <a:graphicFrameLocks noChangeAspect="1"/>
          </p:cNvGraphicFramePr>
          <p:nvPr>
            <p:extLst>
              <p:ext uri="{D42A27DB-BD31-4B8C-83A1-F6EECF244321}">
                <p14:modId xmlns:p14="http://schemas.microsoft.com/office/powerpoint/2010/main" val="4026435374"/>
              </p:ext>
            </p:extLst>
          </p:nvPr>
        </p:nvGraphicFramePr>
        <p:xfrm>
          <a:off x="2900363" y="3093633"/>
          <a:ext cx="1922462" cy="744537"/>
        </p:xfrm>
        <a:graphic>
          <a:graphicData uri="http://schemas.openxmlformats.org/presentationml/2006/ole">
            <mc:AlternateContent xmlns:mc="http://schemas.openxmlformats.org/markup-compatibility/2006">
              <mc:Choice xmlns:v="urn:schemas-microsoft-com:vml" Requires="v">
                <p:oleObj spid="_x0000_s45090" name="Denklem" r:id="rId7" imgW="1206360" imgH="469800" progId="Equation.3">
                  <p:embed/>
                </p:oleObj>
              </mc:Choice>
              <mc:Fallback>
                <p:oleObj name="Denklem" r:id="rId7" imgW="1206360" imgH="469800"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900363" y="3093633"/>
                        <a:ext cx="1922462" cy="7445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0" name="Object 10"/>
          <p:cNvGraphicFramePr>
            <a:graphicFrameLocks noChangeAspect="1"/>
          </p:cNvGraphicFramePr>
          <p:nvPr>
            <p:extLst>
              <p:ext uri="{D42A27DB-BD31-4B8C-83A1-F6EECF244321}">
                <p14:modId xmlns:p14="http://schemas.microsoft.com/office/powerpoint/2010/main" val="2937071308"/>
              </p:ext>
            </p:extLst>
          </p:nvPr>
        </p:nvGraphicFramePr>
        <p:xfrm>
          <a:off x="5472113" y="3168245"/>
          <a:ext cx="1582737" cy="669925"/>
        </p:xfrm>
        <a:graphic>
          <a:graphicData uri="http://schemas.openxmlformats.org/presentationml/2006/ole">
            <mc:AlternateContent xmlns:mc="http://schemas.openxmlformats.org/markup-compatibility/2006">
              <mc:Choice xmlns:v="urn:schemas-microsoft-com:vml" Requires="v">
                <p:oleObj spid="_x0000_s45091" name="Denklem" r:id="rId9" imgW="1193800" imgH="508000" progId="Equation.3">
                  <p:embed/>
                </p:oleObj>
              </mc:Choice>
              <mc:Fallback>
                <p:oleObj name="Denklem" r:id="rId9" imgW="1193800" imgH="508000" progId="Equation.3">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472113" y="3168245"/>
                        <a:ext cx="1582737" cy="6699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 name="Object 9"/>
          <p:cNvGraphicFramePr>
            <a:graphicFrameLocks noChangeAspect="1"/>
          </p:cNvGraphicFramePr>
          <p:nvPr>
            <p:extLst>
              <p:ext uri="{D42A27DB-BD31-4B8C-83A1-F6EECF244321}">
                <p14:modId xmlns:p14="http://schemas.microsoft.com/office/powerpoint/2010/main" val="1301949019"/>
              </p:ext>
            </p:extLst>
          </p:nvPr>
        </p:nvGraphicFramePr>
        <p:xfrm>
          <a:off x="8035925" y="3161895"/>
          <a:ext cx="1008063" cy="604838"/>
        </p:xfrm>
        <a:graphic>
          <a:graphicData uri="http://schemas.openxmlformats.org/presentationml/2006/ole">
            <mc:AlternateContent xmlns:mc="http://schemas.openxmlformats.org/markup-compatibility/2006">
              <mc:Choice xmlns:v="urn:schemas-microsoft-com:vml" Requires="v">
                <p:oleObj spid="_x0000_s45092" name="Denklem" r:id="rId11" imgW="710891" imgH="431613" progId="Equation.3">
                  <p:embed/>
                </p:oleObj>
              </mc:Choice>
              <mc:Fallback>
                <p:oleObj name="Denklem" r:id="rId11" imgW="710891" imgH="431613" progId="Equation.3">
                  <p:embed/>
                  <p:pic>
                    <p:nvPicPr>
                      <p:cNvPr id="0" name=""/>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8035925" y="3161895"/>
                        <a:ext cx="1008063" cy="6048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2" name="Rectangle 3"/>
          <p:cNvSpPr txBox="1">
            <a:spLocks noChangeArrowheads="1"/>
          </p:cNvSpPr>
          <p:nvPr/>
        </p:nvSpPr>
        <p:spPr bwMode="auto">
          <a:xfrm>
            <a:off x="2439988" y="4273145"/>
            <a:ext cx="7921625" cy="127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lnSpc>
                <a:spcPct val="120000"/>
              </a:lnSpc>
              <a:spcBef>
                <a:spcPct val="20000"/>
              </a:spcBef>
            </a:pPr>
            <a:r>
              <a:rPr lang="tr-TR" altLang="tr-TR" sz="1600">
                <a:latin typeface="Times New Roman" panose="02020603050405020304" pitchFamily="18" charset="0"/>
                <a:cs typeface="Times New Roman" panose="02020603050405020304" pitchFamily="18" charset="0"/>
              </a:rPr>
              <a:t>  Çekirdekteki bir gözlemcinin, elektron etrafındaki             hacminde bir elektronu bulabilme</a:t>
            </a:r>
          </a:p>
          <a:p>
            <a:pPr algn="just" eaLnBrk="1" hangingPunct="1">
              <a:lnSpc>
                <a:spcPct val="120000"/>
              </a:lnSpc>
              <a:spcBef>
                <a:spcPct val="20000"/>
              </a:spcBef>
            </a:pPr>
            <a:r>
              <a:rPr lang="tr-TR" altLang="tr-TR" sz="1600">
                <a:latin typeface="Times New Roman" panose="02020603050405020304" pitchFamily="18" charset="0"/>
                <a:cs typeface="Times New Roman" panose="02020603050405020304" pitchFamily="18" charset="0"/>
              </a:rPr>
              <a:t> olasılığı  </a:t>
            </a:r>
          </a:p>
          <a:p>
            <a:pPr algn="just" eaLnBrk="1" hangingPunct="1">
              <a:lnSpc>
                <a:spcPct val="80000"/>
              </a:lnSpc>
              <a:spcBef>
                <a:spcPct val="20000"/>
              </a:spcBef>
            </a:pPr>
            <a:endParaRPr lang="tr-TR" altLang="tr-TR" sz="1600">
              <a:latin typeface="Times New Roman" panose="02020603050405020304" pitchFamily="18" charset="0"/>
              <a:cs typeface="Times New Roman" panose="02020603050405020304" pitchFamily="18" charset="0"/>
            </a:endParaRPr>
          </a:p>
          <a:p>
            <a:pPr algn="just" eaLnBrk="1" hangingPunct="1">
              <a:lnSpc>
                <a:spcPct val="80000"/>
              </a:lnSpc>
              <a:spcBef>
                <a:spcPct val="20000"/>
              </a:spcBef>
            </a:pPr>
            <a:endParaRPr lang="tr-TR" altLang="tr-TR" sz="1600">
              <a:latin typeface="Times New Roman" panose="02020603050405020304" pitchFamily="18" charset="0"/>
              <a:cs typeface="Times New Roman" panose="02020603050405020304" pitchFamily="18" charset="0"/>
            </a:endParaRPr>
          </a:p>
        </p:txBody>
      </p:sp>
      <p:graphicFrame>
        <p:nvGraphicFramePr>
          <p:cNvPr id="43" name="Object 15"/>
          <p:cNvGraphicFramePr>
            <a:graphicFrameLocks noChangeAspect="1"/>
          </p:cNvGraphicFramePr>
          <p:nvPr>
            <p:extLst>
              <p:ext uri="{D42A27DB-BD31-4B8C-83A1-F6EECF244321}">
                <p14:modId xmlns:p14="http://schemas.microsoft.com/office/powerpoint/2010/main" val="1361565541"/>
              </p:ext>
            </p:extLst>
          </p:nvPr>
        </p:nvGraphicFramePr>
        <p:xfrm>
          <a:off x="6829425" y="4273145"/>
          <a:ext cx="431800" cy="403225"/>
        </p:xfrm>
        <a:graphic>
          <a:graphicData uri="http://schemas.openxmlformats.org/presentationml/2006/ole">
            <mc:AlternateContent xmlns:mc="http://schemas.openxmlformats.org/markup-compatibility/2006">
              <mc:Choice xmlns:v="urn:schemas-microsoft-com:vml" Requires="v">
                <p:oleObj spid="_x0000_s45093" name="Denklem" r:id="rId13" imgW="291973" imgH="279279" progId="Equation.3">
                  <p:embed/>
                </p:oleObj>
              </mc:Choice>
              <mc:Fallback>
                <p:oleObj name="Denklem" r:id="rId13" imgW="291973" imgH="279279" progId="Equation.3">
                  <p:embed/>
                  <p:pic>
                    <p:nvPicPr>
                      <p:cNvPr id="0" name=""/>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829425" y="4273145"/>
                        <a:ext cx="431800" cy="4032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4" name="Object 17"/>
          <p:cNvGraphicFramePr>
            <a:graphicFrameLocks noChangeAspect="1"/>
          </p:cNvGraphicFramePr>
          <p:nvPr>
            <p:extLst>
              <p:ext uri="{D42A27DB-BD31-4B8C-83A1-F6EECF244321}">
                <p14:modId xmlns:p14="http://schemas.microsoft.com/office/powerpoint/2010/main" val="4022799735"/>
              </p:ext>
            </p:extLst>
          </p:nvPr>
        </p:nvGraphicFramePr>
        <p:xfrm>
          <a:off x="3328988" y="4623983"/>
          <a:ext cx="1439862" cy="393700"/>
        </p:xfrm>
        <a:graphic>
          <a:graphicData uri="http://schemas.openxmlformats.org/presentationml/2006/ole">
            <mc:AlternateContent xmlns:mc="http://schemas.openxmlformats.org/markup-compatibility/2006">
              <mc:Choice xmlns:v="urn:schemas-microsoft-com:vml" Requires="v">
                <p:oleObj spid="_x0000_s45094" name="Denklem" r:id="rId15" imgW="1117115" imgH="304668" progId="Equation.3">
                  <p:embed/>
                </p:oleObj>
              </mc:Choice>
              <mc:Fallback>
                <p:oleObj name="Denklem" r:id="rId15" imgW="1117115" imgH="304668" progId="Equation.3">
                  <p:embed/>
                  <p:pic>
                    <p:nvPicPr>
                      <p:cNvPr id="0" name=""/>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328988" y="4623983"/>
                        <a:ext cx="1439862" cy="393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5" name="Text Box 37"/>
          <p:cNvSpPr txBox="1">
            <a:spLocks noChangeArrowheads="1"/>
          </p:cNvSpPr>
          <p:nvPr/>
        </p:nvSpPr>
        <p:spPr bwMode="auto">
          <a:xfrm>
            <a:off x="4829175" y="4704945"/>
            <a:ext cx="719138" cy="288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lnSpc>
                <a:spcPct val="80000"/>
              </a:lnSpc>
              <a:spcBef>
                <a:spcPct val="50000"/>
              </a:spcBef>
              <a:buClr>
                <a:schemeClr val="hlink"/>
              </a:buClr>
              <a:buFont typeface="Wingdings" panose="05000000000000000000" pitchFamily="2" charset="2"/>
              <a:buNone/>
            </a:pPr>
            <a:r>
              <a:rPr lang="tr-TR" altLang="tr-TR" sz="1600">
                <a:latin typeface="Times New Roman" panose="02020603050405020304" pitchFamily="18" charset="0"/>
                <a:cs typeface="Times New Roman" panose="02020603050405020304" pitchFamily="18" charset="0"/>
              </a:rPr>
              <a:t> tür. </a:t>
            </a:r>
          </a:p>
        </p:txBody>
      </p:sp>
      <p:sp>
        <p:nvSpPr>
          <p:cNvPr id="46" name="Text Box 38"/>
          <p:cNvSpPr txBox="1">
            <a:spLocks noChangeArrowheads="1"/>
          </p:cNvSpPr>
          <p:nvPr/>
        </p:nvSpPr>
        <p:spPr bwMode="auto">
          <a:xfrm>
            <a:off x="2513013" y="5195483"/>
            <a:ext cx="7848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lnSpc>
                <a:spcPct val="80000"/>
              </a:lnSpc>
              <a:buClr>
                <a:schemeClr val="hlink"/>
              </a:buClr>
              <a:buSzPct val="60000"/>
              <a:buFont typeface="Wingdings" panose="05000000000000000000" pitchFamily="2" charset="2"/>
              <a:buNone/>
            </a:pPr>
            <a:r>
              <a:rPr lang="tr-TR" altLang="tr-TR" sz="1600">
                <a:latin typeface="Times New Roman" panose="02020603050405020304" pitchFamily="18" charset="0"/>
                <a:cs typeface="Times New Roman" panose="02020603050405020304" pitchFamily="18" charset="0"/>
              </a:rPr>
              <a:t>Bu duruma göre, çekirdekten gözlenen ortalama manyetik alan;</a:t>
            </a:r>
          </a:p>
          <a:p>
            <a:pPr eaLnBrk="1" hangingPunct="1">
              <a:lnSpc>
                <a:spcPct val="80000"/>
              </a:lnSpc>
              <a:spcBef>
                <a:spcPct val="50000"/>
              </a:spcBef>
              <a:buClr>
                <a:schemeClr val="hlink"/>
              </a:buClr>
              <a:buFont typeface="Wingdings" panose="05000000000000000000" pitchFamily="2" charset="2"/>
              <a:buNone/>
            </a:pPr>
            <a:endParaRPr lang="tr-TR" altLang="tr-TR" sz="1600">
              <a:latin typeface="Times New Roman" panose="02020603050405020304" pitchFamily="18" charset="0"/>
              <a:cs typeface="Times New Roman" panose="02020603050405020304" pitchFamily="18" charset="0"/>
            </a:endParaRPr>
          </a:p>
        </p:txBody>
      </p:sp>
      <p:graphicFrame>
        <p:nvGraphicFramePr>
          <p:cNvPr id="47" name="Object 21"/>
          <p:cNvGraphicFramePr>
            <a:graphicFrameLocks noChangeAspect="1"/>
          </p:cNvGraphicFramePr>
          <p:nvPr>
            <p:extLst>
              <p:ext uri="{D42A27DB-BD31-4B8C-83A1-F6EECF244321}">
                <p14:modId xmlns:p14="http://schemas.microsoft.com/office/powerpoint/2010/main" val="1257712393"/>
              </p:ext>
            </p:extLst>
          </p:nvPr>
        </p:nvGraphicFramePr>
        <p:xfrm>
          <a:off x="2930525" y="5589183"/>
          <a:ext cx="2114550" cy="411162"/>
        </p:xfrm>
        <a:graphic>
          <a:graphicData uri="http://schemas.openxmlformats.org/presentationml/2006/ole">
            <mc:AlternateContent xmlns:mc="http://schemas.openxmlformats.org/markup-compatibility/2006">
              <mc:Choice xmlns:v="urn:schemas-microsoft-com:vml" Requires="v">
                <p:oleObj spid="_x0000_s45095" name="Equation" r:id="rId17" imgW="1434960" imgH="279360" progId="Equation.DSMT4">
                  <p:embed/>
                </p:oleObj>
              </mc:Choice>
              <mc:Fallback>
                <p:oleObj name="Equation" r:id="rId17" imgW="1434960" imgH="279360" progId="Equation.DSMT4">
                  <p:embed/>
                  <p:pic>
                    <p:nvPicPr>
                      <p:cNvPr id="0" name=""/>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930525" y="5589183"/>
                        <a:ext cx="2114550" cy="4111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8" name="Object 20"/>
          <p:cNvGraphicFramePr>
            <a:graphicFrameLocks noChangeAspect="1"/>
          </p:cNvGraphicFramePr>
          <p:nvPr>
            <p:extLst>
              <p:ext uri="{D42A27DB-BD31-4B8C-83A1-F6EECF244321}">
                <p14:modId xmlns:p14="http://schemas.microsoft.com/office/powerpoint/2010/main" val="484905411"/>
              </p:ext>
            </p:extLst>
          </p:nvPr>
        </p:nvGraphicFramePr>
        <p:xfrm>
          <a:off x="5729288" y="5590770"/>
          <a:ext cx="1487487" cy="439738"/>
        </p:xfrm>
        <a:graphic>
          <a:graphicData uri="http://schemas.openxmlformats.org/presentationml/2006/ole">
            <mc:AlternateContent xmlns:mc="http://schemas.openxmlformats.org/markup-compatibility/2006">
              <mc:Choice xmlns:v="urn:schemas-microsoft-com:vml" Requires="v">
                <p:oleObj spid="_x0000_s45096" name="Equation" r:id="rId19" imgW="939600" imgH="279360" progId="Equation.DSMT4">
                  <p:embed/>
                </p:oleObj>
              </mc:Choice>
              <mc:Fallback>
                <p:oleObj name="Equation" r:id="rId19" imgW="939600" imgH="279360" progId="Equation.DSMT4">
                  <p:embed/>
                  <p:pic>
                    <p:nvPicPr>
                      <p:cNvPr id="0" name=""/>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5729288" y="5590770"/>
                        <a:ext cx="1487487" cy="4397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9" name="Object 19"/>
          <p:cNvGraphicFramePr>
            <a:graphicFrameLocks noChangeAspect="1"/>
          </p:cNvGraphicFramePr>
          <p:nvPr>
            <p:extLst>
              <p:ext uri="{D42A27DB-BD31-4B8C-83A1-F6EECF244321}">
                <p14:modId xmlns:p14="http://schemas.microsoft.com/office/powerpoint/2010/main" val="843533504"/>
              </p:ext>
            </p:extLst>
          </p:nvPr>
        </p:nvGraphicFramePr>
        <p:xfrm>
          <a:off x="7840663" y="5497108"/>
          <a:ext cx="1944687" cy="587375"/>
        </p:xfrm>
        <a:graphic>
          <a:graphicData uri="http://schemas.openxmlformats.org/presentationml/2006/ole">
            <mc:AlternateContent xmlns:mc="http://schemas.openxmlformats.org/markup-compatibility/2006">
              <mc:Choice xmlns:v="urn:schemas-microsoft-com:vml" Requires="v">
                <p:oleObj spid="_x0000_s45097" name="Denklem" r:id="rId21" imgW="1422400" imgH="431800" progId="Equation.3">
                  <p:embed/>
                </p:oleObj>
              </mc:Choice>
              <mc:Fallback>
                <p:oleObj name="Denklem" r:id="rId21" imgW="1422400" imgH="431800" progId="Equation.3">
                  <p:embed/>
                  <p:pic>
                    <p:nvPicPr>
                      <p:cNvPr id="0" name=""/>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7840663" y="5497108"/>
                        <a:ext cx="1944687" cy="5873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625372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1 Yuvarlatılmış Dikdörtgen"/>
          <p:cNvSpPr/>
          <p:nvPr/>
        </p:nvSpPr>
        <p:spPr>
          <a:xfrm>
            <a:off x="5770934" y="3850634"/>
            <a:ext cx="1285875" cy="50006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10 Yuvarlatılmış Dikdörtgen"/>
          <p:cNvSpPr/>
          <p:nvPr/>
        </p:nvSpPr>
        <p:spPr>
          <a:xfrm>
            <a:off x="6699622" y="2779071"/>
            <a:ext cx="2357437" cy="5715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4" name="9 Yuvarlatılmış Dikdörtgen"/>
          <p:cNvSpPr/>
          <p:nvPr/>
        </p:nvSpPr>
        <p:spPr>
          <a:xfrm>
            <a:off x="3484934" y="2779071"/>
            <a:ext cx="2857500" cy="5715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5" name="Text Box 5"/>
          <p:cNvSpPr txBox="1">
            <a:spLocks noChangeArrowheads="1"/>
          </p:cNvSpPr>
          <p:nvPr/>
        </p:nvSpPr>
        <p:spPr bwMode="auto">
          <a:xfrm>
            <a:off x="2381622" y="1978971"/>
            <a:ext cx="7993062"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tr-TR" altLang="tr-TR" sz="1600">
                <a:latin typeface="Times New Roman" panose="02020603050405020304" pitchFamily="18" charset="0"/>
                <a:cs typeface="Times New Roman" panose="02020603050405020304" pitchFamily="18" charset="0"/>
              </a:rPr>
              <a:t>Bu etkileşme enerjisini hesaplarken B alanı ile çekirdeğin manyetik momentini birbiriyle çarpmamız gerekir.</a:t>
            </a:r>
          </a:p>
        </p:txBody>
      </p:sp>
      <p:graphicFrame>
        <p:nvGraphicFramePr>
          <p:cNvPr id="6" name="Object 7"/>
          <p:cNvGraphicFramePr>
            <a:graphicFrameLocks noChangeAspect="1"/>
          </p:cNvGraphicFramePr>
          <p:nvPr>
            <p:extLst>
              <p:ext uri="{D42A27DB-BD31-4B8C-83A1-F6EECF244321}">
                <p14:modId xmlns:p14="http://schemas.microsoft.com/office/powerpoint/2010/main" val="1501303512"/>
              </p:ext>
            </p:extLst>
          </p:nvPr>
        </p:nvGraphicFramePr>
        <p:xfrm>
          <a:off x="3605584" y="2842571"/>
          <a:ext cx="2736850" cy="395288"/>
        </p:xfrm>
        <a:graphic>
          <a:graphicData uri="http://schemas.openxmlformats.org/presentationml/2006/ole">
            <mc:AlternateContent xmlns:mc="http://schemas.openxmlformats.org/markup-compatibility/2006">
              <mc:Choice xmlns:v="urn:schemas-microsoft-com:vml" Requires="v">
                <p:oleObj spid="_x0000_s46091" name="Denklem" r:id="rId3" imgW="2108200" imgH="304800" progId="Equation.3">
                  <p:embed/>
                </p:oleObj>
              </mc:Choice>
              <mc:Fallback>
                <p:oleObj name="Denklem" r:id="rId3" imgW="2108200" imgH="3048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05584" y="2842571"/>
                        <a:ext cx="2736850" cy="3952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9"/>
          <p:cNvGraphicFramePr>
            <a:graphicFrameLocks noChangeAspect="1"/>
          </p:cNvGraphicFramePr>
          <p:nvPr>
            <p:extLst>
              <p:ext uri="{D42A27DB-BD31-4B8C-83A1-F6EECF244321}">
                <p14:modId xmlns:p14="http://schemas.microsoft.com/office/powerpoint/2010/main" val="1301504629"/>
              </p:ext>
            </p:extLst>
          </p:nvPr>
        </p:nvGraphicFramePr>
        <p:xfrm>
          <a:off x="6702797" y="2842571"/>
          <a:ext cx="2232025" cy="454025"/>
        </p:xfrm>
        <a:graphic>
          <a:graphicData uri="http://schemas.openxmlformats.org/presentationml/2006/ole">
            <mc:AlternateContent xmlns:mc="http://schemas.openxmlformats.org/markup-compatibility/2006">
              <mc:Choice xmlns:v="urn:schemas-microsoft-com:vml" Requires="v">
                <p:oleObj spid="_x0000_s46092" name="Denklem" r:id="rId5" imgW="1498320" imgH="304560" progId="Equation.3">
                  <p:embed/>
                </p:oleObj>
              </mc:Choice>
              <mc:Fallback>
                <p:oleObj name="Denklem" r:id="rId5" imgW="1498320" imgH="30456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702797" y="2842571"/>
                        <a:ext cx="2232025" cy="4540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Text Box 12"/>
          <p:cNvSpPr txBox="1">
            <a:spLocks noChangeArrowheads="1"/>
          </p:cNvSpPr>
          <p:nvPr/>
        </p:nvSpPr>
        <p:spPr bwMode="auto">
          <a:xfrm>
            <a:off x="2526084" y="3493446"/>
            <a:ext cx="432117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buClr>
                <a:schemeClr val="hlink"/>
              </a:buClr>
              <a:buSzPct val="60000"/>
              <a:buFont typeface="Wingdings" panose="05000000000000000000" pitchFamily="2" charset="2"/>
              <a:buNone/>
            </a:pPr>
            <a:r>
              <a:rPr lang="tr-TR" altLang="tr-TR" sz="1600">
                <a:latin typeface="Times New Roman" panose="02020603050405020304" pitchFamily="18" charset="0"/>
                <a:cs typeface="Times New Roman" panose="02020603050405020304" pitchFamily="18" charset="0"/>
              </a:rPr>
              <a:t>Burada I çekirdeğin spin’idir.</a:t>
            </a:r>
          </a:p>
          <a:p>
            <a:pPr eaLnBrk="1" hangingPunct="1">
              <a:spcBef>
                <a:spcPct val="50000"/>
              </a:spcBef>
            </a:pPr>
            <a:endParaRPr lang="tr-TR" altLang="tr-TR" sz="1600">
              <a:latin typeface="Times New Roman" panose="02020603050405020304" pitchFamily="18" charset="0"/>
              <a:cs typeface="Times New Roman" panose="02020603050405020304" pitchFamily="18" charset="0"/>
            </a:endParaRPr>
          </a:p>
        </p:txBody>
      </p:sp>
      <p:graphicFrame>
        <p:nvGraphicFramePr>
          <p:cNvPr id="9" name="Object 13"/>
          <p:cNvGraphicFramePr>
            <a:graphicFrameLocks noChangeAspect="1"/>
          </p:cNvGraphicFramePr>
          <p:nvPr>
            <p:extLst>
              <p:ext uri="{D42A27DB-BD31-4B8C-83A1-F6EECF244321}">
                <p14:modId xmlns:p14="http://schemas.microsoft.com/office/powerpoint/2010/main" val="3520434183"/>
              </p:ext>
            </p:extLst>
          </p:nvPr>
        </p:nvGraphicFramePr>
        <p:xfrm>
          <a:off x="5837609" y="3923659"/>
          <a:ext cx="1152525" cy="350837"/>
        </p:xfrm>
        <a:graphic>
          <a:graphicData uri="http://schemas.openxmlformats.org/presentationml/2006/ole">
            <mc:AlternateContent xmlns:mc="http://schemas.openxmlformats.org/markup-compatibility/2006">
              <mc:Choice xmlns:v="urn:schemas-microsoft-com:vml" Requires="v">
                <p:oleObj spid="_x0000_s46093" name="Denklem" r:id="rId7" imgW="749300" imgH="228600" progId="Equation.3">
                  <p:embed/>
                </p:oleObj>
              </mc:Choice>
              <mc:Fallback>
                <p:oleObj name="Denklem" r:id="rId7" imgW="749300" imgH="228600"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837609" y="3923659"/>
                        <a:ext cx="1152525" cy="3508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 name="Rectangle 16"/>
          <p:cNvSpPr>
            <a:spLocks noChangeArrowheads="1"/>
          </p:cNvSpPr>
          <p:nvPr/>
        </p:nvSpPr>
        <p:spPr bwMode="auto">
          <a:xfrm>
            <a:off x="2454647" y="4284021"/>
            <a:ext cx="7775575" cy="1150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lnSpc>
                <a:spcPct val="80000"/>
              </a:lnSpc>
              <a:buClr>
                <a:schemeClr val="hlink"/>
              </a:buClr>
              <a:buSzPct val="120000"/>
            </a:pPr>
            <a:endParaRPr lang="tr-TR" altLang="tr-TR" sz="1600" dirty="0">
              <a:latin typeface="Times New Roman" panose="02020603050405020304" pitchFamily="18" charset="0"/>
              <a:cs typeface="Times New Roman" panose="02020603050405020304" pitchFamily="18" charset="0"/>
            </a:endParaRPr>
          </a:p>
          <a:p>
            <a:pPr eaLnBrk="1" hangingPunct="1">
              <a:lnSpc>
                <a:spcPct val="80000"/>
              </a:lnSpc>
              <a:buClr>
                <a:schemeClr val="hlink"/>
              </a:buClr>
              <a:buSzPct val="120000"/>
            </a:pPr>
            <a:r>
              <a:rPr lang="tr-TR" altLang="tr-TR" sz="1600" dirty="0">
                <a:latin typeface="Times New Roman" panose="02020603050405020304" pitchFamily="18" charset="0"/>
                <a:cs typeface="Times New Roman" panose="02020603050405020304" pitchFamily="18" charset="0"/>
              </a:rPr>
              <a:t>Burada ‘a’ ince yapı sabitidir.</a:t>
            </a:r>
          </a:p>
          <a:p>
            <a:pPr eaLnBrk="1" hangingPunct="1">
              <a:lnSpc>
                <a:spcPct val="80000"/>
              </a:lnSpc>
              <a:buClr>
                <a:schemeClr val="hlink"/>
              </a:buClr>
              <a:buSzPct val="120000"/>
            </a:pPr>
            <a:endParaRPr lang="tr-TR" altLang="tr-TR" sz="1600" dirty="0">
              <a:latin typeface="Times New Roman" panose="02020603050405020304" pitchFamily="18" charset="0"/>
              <a:cs typeface="Times New Roman" panose="02020603050405020304" pitchFamily="18" charset="0"/>
            </a:endParaRPr>
          </a:p>
          <a:p>
            <a:pPr eaLnBrk="1" hangingPunct="1">
              <a:lnSpc>
                <a:spcPct val="80000"/>
              </a:lnSpc>
              <a:buClr>
                <a:schemeClr val="hlink"/>
              </a:buClr>
              <a:buSzPct val="120000"/>
            </a:pPr>
            <a:r>
              <a:rPr lang="tr-TR" altLang="tr-TR" sz="1600" dirty="0">
                <a:latin typeface="Times New Roman" panose="02020603050405020304" pitchFamily="18" charset="0"/>
                <a:cs typeface="Times New Roman" panose="02020603050405020304" pitchFamily="18" charset="0"/>
              </a:rPr>
              <a:t>Ψ(0): Elektron dalga fonksiyonunun çekirdekteki değeridir.</a:t>
            </a:r>
          </a:p>
        </p:txBody>
      </p:sp>
      <p:sp>
        <p:nvSpPr>
          <p:cNvPr id="11" name="8 Metin kutusu"/>
          <p:cNvSpPr txBox="1">
            <a:spLocks noChangeArrowheads="1"/>
          </p:cNvSpPr>
          <p:nvPr/>
        </p:nvSpPr>
        <p:spPr bwMode="auto">
          <a:xfrm>
            <a:off x="3148385" y="602608"/>
            <a:ext cx="5786437"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tr-TR" altLang="tr-TR" sz="3200" dirty="0">
                <a:solidFill>
                  <a:srgbClr val="FF0000"/>
                </a:solidFill>
                <a:latin typeface="Times New Roman" panose="02020603050405020304" pitchFamily="18" charset="0"/>
                <a:cs typeface="Times New Roman" panose="02020603050405020304" pitchFamily="18" charset="0"/>
              </a:rPr>
              <a:t>İnce Yapı Etkileşme Enerjisi</a:t>
            </a:r>
          </a:p>
        </p:txBody>
      </p:sp>
    </p:spTree>
    <p:extLst>
      <p:ext uri="{BB962C8B-B14F-4D97-AF65-F5344CB8AC3E}">
        <p14:creationId xmlns:p14="http://schemas.microsoft.com/office/powerpoint/2010/main" val="11508499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8 Yuvarlatılmış Dikdörtgen"/>
          <p:cNvSpPr/>
          <p:nvPr/>
        </p:nvSpPr>
        <p:spPr>
          <a:xfrm>
            <a:off x="4953203" y="4273179"/>
            <a:ext cx="3143250" cy="64293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pic>
        <p:nvPicPr>
          <p:cNvPr id="3" name="Picture 2" descr="C:\Users\erdem\Desktop\Adsız.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40476" y="393420"/>
            <a:ext cx="5592189" cy="25843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 Box 8"/>
          <p:cNvSpPr txBox="1">
            <a:spLocks noChangeArrowheads="1"/>
          </p:cNvSpPr>
          <p:nvPr/>
        </p:nvSpPr>
        <p:spPr bwMode="auto">
          <a:xfrm>
            <a:off x="2208416" y="3055566"/>
            <a:ext cx="7705725" cy="1225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lnSpc>
                <a:spcPct val="120000"/>
              </a:lnSpc>
            </a:pPr>
            <a:r>
              <a:rPr lang="tr-TR" altLang="tr-TR" sz="1600">
                <a:latin typeface="Times New Roman" panose="02020603050405020304" pitchFamily="18" charset="0"/>
                <a:cs typeface="Times New Roman" panose="02020603050405020304" pitchFamily="18" charset="0"/>
              </a:rPr>
              <a:t>    Burada m</a:t>
            </a:r>
            <a:r>
              <a:rPr lang="tr-TR" altLang="tr-TR" sz="1600" baseline="-25000">
                <a:latin typeface="Times New Roman" panose="02020603050405020304" pitchFamily="18" charset="0"/>
                <a:cs typeface="Times New Roman" panose="02020603050405020304" pitchFamily="18" charset="0"/>
              </a:rPr>
              <a:t>S</a:t>
            </a:r>
            <a:r>
              <a:rPr lang="tr-TR" altLang="tr-TR" sz="1600">
                <a:latin typeface="Times New Roman" panose="02020603050405020304" pitchFamily="18" charset="0"/>
                <a:cs typeface="Times New Roman" panose="02020603050405020304" pitchFamily="18" charset="0"/>
              </a:rPr>
              <a:t> ve m</a:t>
            </a:r>
            <a:r>
              <a:rPr lang="tr-TR" altLang="tr-TR" sz="1600" baseline="-25000">
                <a:latin typeface="Times New Roman" panose="02020603050405020304" pitchFamily="18" charset="0"/>
                <a:cs typeface="Times New Roman" panose="02020603050405020304" pitchFamily="18" charset="0"/>
              </a:rPr>
              <a:t>L</a:t>
            </a:r>
            <a:r>
              <a:rPr lang="tr-TR" altLang="tr-TR" sz="1600">
                <a:latin typeface="Times New Roman" panose="02020603050405020304" pitchFamily="18" charset="0"/>
                <a:cs typeface="Times New Roman" panose="02020603050405020304" pitchFamily="18" charset="0"/>
              </a:rPr>
              <a:t> kuantum katsayılarıyla tanımlanan 4 düzey vardır. Geçiş kurallarına göre bu düzeylerden 1 ile 4, 3 ile 2 arasında geçiş olmaktadır. W =γ H</a:t>
            </a:r>
            <a:r>
              <a:rPr lang="tr-TR" altLang="tr-TR" sz="1600" baseline="-25000">
                <a:latin typeface="Times New Roman" panose="02020603050405020304" pitchFamily="18" charset="0"/>
                <a:cs typeface="Times New Roman" panose="02020603050405020304" pitchFamily="18" charset="0"/>
              </a:rPr>
              <a:t>0</a:t>
            </a:r>
            <a:r>
              <a:rPr lang="tr-TR" altLang="tr-TR" sz="1600">
                <a:latin typeface="Times New Roman" panose="02020603050405020304" pitchFamily="18" charset="0"/>
                <a:cs typeface="Times New Roman" panose="02020603050405020304" pitchFamily="18" charset="0"/>
              </a:rPr>
              <a:t> ± a /2ћ frekansında bir ışınım yayınlanmaktadır. Hidrojen’de bu frekans 1420 MHz dir.</a:t>
            </a:r>
          </a:p>
          <a:p>
            <a:pPr eaLnBrk="1" hangingPunct="1"/>
            <a:endParaRPr lang="tr-TR" altLang="tr-TR" sz="1600">
              <a:latin typeface="Times New Roman" panose="02020603050405020304" pitchFamily="18" charset="0"/>
              <a:cs typeface="Times New Roman" panose="02020603050405020304" pitchFamily="18" charset="0"/>
            </a:endParaRPr>
          </a:p>
        </p:txBody>
      </p:sp>
      <p:sp>
        <p:nvSpPr>
          <p:cNvPr id="5" name="Text Box 16"/>
          <p:cNvSpPr txBox="1">
            <a:spLocks noChangeArrowheads="1"/>
          </p:cNvSpPr>
          <p:nvPr/>
        </p:nvSpPr>
        <p:spPr bwMode="auto">
          <a:xfrm>
            <a:off x="2167141" y="4273179"/>
            <a:ext cx="4824412"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tr-TR" altLang="tr-TR" sz="1600">
                <a:latin typeface="Times New Roman" panose="02020603050405020304" pitchFamily="18" charset="0"/>
                <a:cs typeface="Times New Roman" panose="02020603050405020304" pitchFamily="18" charset="0"/>
              </a:rPr>
              <a:t>Proton için γ’nın değeri:</a:t>
            </a:r>
          </a:p>
          <a:p>
            <a:pPr eaLnBrk="1" hangingPunct="1">
              <a:spcBef>
                <a:spcPct val="50000"/>
              </a:spcBef>
            </a:pPr>
            <a:endParaRPr lang="tr-TR" altLang="tr-TR" sz="1600">
              <a:latin typeface="Times New Roman" panose="02020603050405020304" pitchFamily="18" charset="0"/>
              <a:cs typeface="Times New Roman" panose="02020603050405020304" pitchFamily="18" charset="0"/>
            </a:endParaRPr>
          </a:p>
        </p:txBody>
      </p:sp>
      <p:sp>
        <p:nvSpPr>
          <p:cNvPr id="6" name="7 Dikdörtgen"/>
          <p:cNvSpPr>
            <a:spLocks noChangeArrowheads="1"/>
          </p:cNvSpPr>
          <p:nvPr/>
        </p:nvSpPr>
        <p:spPr bwMode="auto">
          <a:xfrm>
            <a:off x="4953203" y="4273179"/>
            <a:ext cx="45720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tr-TR" altLang="tr-TR">
                <a:solidFill>
                  <a:schemeClr val="bg1"/>
                </a:solidFill>
                <a:cs typeface="Times New Roman" panose="02020603050405020304" pitchFamily="18" charset="0"/>
              </a:rPr>
              <a:t>γ =2.675x10</a:t>
            </a:r>
            <a:r>
              <a:rPr lang="tr-TR" altLang="tr-TR" baseline="30000">
                <a:solidFill>
                  <a:schemeClr val="bg1"/>
                </a:solidFill>
                <a:cs typeface="Times New Roman" panose="02020603050405020304" pitchFamily="18" charset="0"/>
              </a:rPr>
              <a:t>4</a:t>
            </a:r>
            <a:r>
              <a:rPr lang="tr-TR" altLang="tr-TR">
                <a:solidFill>
                  <a:schemeClr val="bg1"/>
                </a:solidFill>
                <a:cs typeface="Times New Roman" panose="02020603050405020304" pitchFamily="18" charset="0"/>
              </a:rPr>
              <a:t> rad /sn.Gauss</a:t>
            </a:r>
          </a:p>
          <a:p>
            <a:r>
              <a:rPr lang="tr-TR" altLang="tr-TR">
                <a:solidFill>
                  <a:schemeClr val="bg1"/>
                </a:solidFill>
                <a:cs typeface="Times New Roman" panose="02020603050405020304" pitchFamily="18" charset="0"/>
              </a:rPr>
              <a:t>γ =2.675x10</a:t>
            </a:r>
            <a:r>
              <a:rPr lang="tr-TR" altLang="tr-TR" baseline="30000">
                <a:solidFill>
                  <a:schemeClr val="bg1"/>
                </a:solidFill>
                <a:cs typeface="Times New Roman" panose="02020603050405020304" pitchFamily="18" charset="0"/>
              </a:rPr>
              <a:t>8</a:t>
            </a:r>
            <a:r>
              <a:rPr lang="tr-TR" altLang="tr-TR">
                <a:solidFill>
                  <a:schemeClr val="bg1"/>
                </a:solidFill>
                <a:cs typeface="Times New Roman" panose="02020603050405020304" pitchFamily="18" charset="0"/>
              </a:rPr>
              <a:t> rad /sn.Tesla</a:t>
            </a:r>
          </a:p>
        </p:txBody>
      </p:sp>
      <p:sp>
        <p:nvSpPr>
          <p:cNvPr id="7" name="Text Box 46"/>
          <p:cNvSpPr txBox="1">
            <a:spLocks noChangeArrowheads="1"/>
          </p:cNvSpPr>
          <p:nvPr/>
        </p:nvSpPr>
        <p:spPr bwMode="auto">
          <a:xfrm>
            <a:off x="2179841" y="5058991"/>
            <a:ext cx="7559675"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1252538" indent="-1252538"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buFont typeface="Wingdings" panose="05000000000000000000" pitchFamily="2" charset="2"/>
              <a:buNone/>
            </a:pPr>
            <a:r>
              <a:rPr lang="tr-TR" altLang="tr-TR" sz="1600">
                <a:latin typeface="Times New Roman" panose="02020603050405020304" pitchFamily="18" charset="0"/>
                <a:cs typeface="Times New Roman" panose="02020603050405020304" pitchFamily="18" charset="0"/>
              </a:rPr>
              <a:t>γ (MHz) =4.258 B</a:t>
            </a:r>
            <a:r>
              <a:rPr lang="tr-TR" altLang="tr-TR" sz="1600" baseline="-25000">
                <a:latin typeface="Times New Roman" panose="02020603050405020304" pitchFamily="18" charset="0"/>
                <a:cs typeface="Times New Roman" panose="02020603050405020304" pitchFamily="18" charset="0"/>
              </a:rPr>
              <a:t>0</a:t>
            </a:r>
            <a:r>
              <a:rPr lang="tr-TR" altLang="tr-TR" sz="1600">
                <a:latin typeface="Times New Roman" panose="02020603050405020304" pitchFamily="18" charset="0"/>
                <a:cs typeface="Times New Roman" panose="02020603050405020304" pitchFamily="18" charset="0"/>
              </a:rPr>
              <a:t>  (Kilogauss) veya γ (MHz) =42.58 B</a:t>
            </a:r>
            <a:r>
              <a:rPr lang="tr-TR" altLang="tr-TR" sz="1600" baseline="-25000">
                <a:latin typeface="Times New Roman" panose="02020603050405020304" pitchFamily="18" charset="0"/>
                <a:cs typeface="Times New Roman" panose="02020603050405020304" pitchFamily="18" charset="0"/>
              </a:rPr>
              <a:t>0</a:t>
            </a:r>
            <a:r>
              <a:rPr lang="tr-TR" altLang="tr-TR" sz="1600">
                <a:latin typeface="Times New Roman" panose="02020603050405020304" pitchFamily="18" charset="0"/>
                <a:cs typeface="Times New Roman" panose="02020603050405020304" pitchFamily="18" charset="0"/>
              </a:rPr>
              <a:t>   (Tesla)</a:t>
            </a:r>
          </a:p>
          <a:p>
            <a:pPr eaLnBrk="1" hangingPunct="1">
              <a:buFont typeface="Wingdings" panose="05000000000000000000" pitchFamily="2" charset="2"/>
              <a:buNone/>
            </a:pPr>
            <a:r>
              <a:rPr lang="tr-TR" altLang="tr-TR" sz="1600">
                <a:latin typeface="Times New Roman" panose="02020603050405020304" pitchFamily="18" charset="0"/>
                <a:cs typeface="Times New Roman" panose="02020603050405020304" pitchFamily="18" charset="0"/>
              </a:rPr>
              <a:t>1 Tesla = 10</a:t>
            </a:r>
            <a:r>
              <a:rPr lang="tr-TR" altLang="tr-TR" sz="1600" baseline="30000">
                <a:latin typeface="Times New Roman" panose="02020603050405020304" pitchFamily="18" charset="0"/>
                <a:cs typeface="Times New Roman" panose="02020603050405020304" pitchFamily="18" charset="0"/>
              </a:rPr>
              <a:t>4</a:t>
            </a:r>
            <a:r>
              <a:rPr lang="tr-TR" altLang="tr-TR" sz="1600">
                <a:latin typeface="Times New Roman" panose="02020603050405020304" pitchFamily="18" charset="0"/>
                <a:cs typeface="Times New Roman" panose="02020603050405020304" pitchFamily="18" charset="0"/>
              </a:rPr>
              <a:t> Gauss</a:t>
            </a:r>
          </a:p>
          <a:p>
            <a:pPr eaLnBrk="1" hangingPunct="1">
              <a:spcBef>
                <a:spcPct val="50000"/>
              </a:spcBef>
              <a:buFont typeface="Wingdings" panose="05000000000000000000" pitchFamily="2" charset="2"/>
              <a:buNone/>
            </a:pPr>
            <a:endParaRPr lang="tr-TR" altLang="tr-TR" sz="16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046011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6 Yuvarlatılmış Dikdörtgen"/>
          <p:cNvSpPr/>
          <p:nvPr/>
        </p:nvSpPr>
        <p:spPr>
          <a:xfrm>
            <a:off x="1336642" y="3461223"/>
            <a:ext cx="8072437" cy="242887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 name="Rectangle 3"/>
          <p:cNvSpPr txBox="1">
            <a:spLocks noChangeArrowheads="1"/>
          </p:cNvSpPr>
          <p:nvPr/>
        </p:nvSpPr>
        <p:spPr bwMode="auto">
          <a:xfrm>
            <a:off x="1663667" y="795811"/>
            <a:ext cx="7777162" cy="3024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lnSpc>
                <a:spcPct val="120000"/>
              </a:lnSpc>
              <a:spcBef>
                <a:spcPct val="20000"/>
              </a:spcBef>
            </a:pPr>
            <a:r>
              <a:rPr lang="tr-TR" altLang="tr-TR" sz="1600" u="sng" dirty="0">
                <a:solidFill>
                  <a:srgbClr val="FF0000"/>
                </a:solidFill>
                <a:latin typeface="Times New Roman" panose="02020603050405020304" pitchFamily="18" charset="0"/>
                <a:cs typeface="Times New Roman" panose="02020603050405020304" pitchFamily="18" charset="0"/>
              </a:rPr>
              <a:t>Aynı frekans değerini ESR için hesaplarsak</a:t>
            </a:r>
          </a:p>
          <a:p>
            <a:pPr algn="just" eaLnBrk="1" hangingPunct="1">
              <a:lnSpc>
                <a:spcPct val="130000"/>
              </a:lnSpc>
              <a:spcBef>
                <a:spcPct val="20000"/>
              </a:spcBef>
            </a:pPr>
            <a:r>
              <a:rPr lang="tr-TR" altLang="tr-TR" sz="1600" dirty="0">
                <a:latin typeface="Times New Roman" panose="02020603050405020304" pitchFamily="18" charset="0"/>
                <a:cs typeface="Times New Roman" panose="02020603050405020304" pitchFamily="18" charset="0"/>
              </a:rPr>
              <a:t>γ (GHz) =2.80 B</a:t>
            </a:r>
            <a:r>
              <a:rPr lang="tr-TR" altLang="tr-TR" sz="1600" baseline="-25000" dirty="0">
                <a:latin typeface="Times New Roman" panose="02020603050405020304" pitchFamily="18" charset="0"/>
                <a:cs typeface="Times New Roman" panose="02020603050405020304" pitchFamily="18" charset="0"/>
              </a:rPr>
              <a:t>0</a:t>
            </a:r>
            <a:r>
              <a:rPr lang="tr-TR" altLang="tr-TR" sz="1600" dirty="0">
                <a:latin typeface="Times New Roman" panose="02020603050405020304" pitchFamily="18" charset="0"/>
                <a:cs typeface="Times New Roman" panose="02020603050405020304" pitchFamily="18" charset="0"/>
              </a:rPr>
              <a:t>  (</a:t>
            </a:r>
            <a:r>
              <a:rPr lang="tr-TR" altLang="tr-TR" sz="1600" dirty="0" err="1">
                <a:latin typeface="Times New Roman" panose="02020603050405020304" pitchFamily="18" charset="0"/>
                <a:cs typeface="Times New Roman" panose="02020603050405020304" pitchFamily="18" charset="0"/>
              </a:rPr>
              <a:t>Kilogauss</a:t>
            </a:r>
            <a:r>
              <a:rPr lang="tr-TR" altLang="tr-TR" sz="1600" dirty="0">
                <a:latin typeface="Times New Roman" panose="02020603050405020304" pitchFamily="18" charset="0"/>
                <a:cs typeface="Times New Roman" panose="02020603050405020304" pitchFamily="18" charset="0"/>
              </a:rPr>
              <a:t>) veya γ (GHz)=28.0 B</a:t>
            </a:r>
            <a:r>
              <a:rPr lang="tr-TR" altLang="tr-TR" sz="1600" baseline="-25000" dirty="0">
                <a:latin typeface="Times New Roman" panose="02020603050405020304" pitchFamily="18" charset="0"/>
                <a:cs typeface="Times New Roman" panose="02020603050405020304" pitchFamily="18" charset="0"/>
              </a:rPr>
              <a:t>0</a:t>
            </a:r>
            <a:r>
              <a:rPr lang="tr-TR" altLang="tr-TR" sz="1600" dirty="0">
                <a:latin typeface="Times New Roman" panose="02020603050405020304" pitchFamily="18" charset="0"/>
                <a:cs typeface="Times New Roman" panose="02020603050405020304" pitchFamily="18" charset="0"/>
              </a:rPr>
              <a:t>  (</a:t>
            </a:r>
            <a:r>
              <a:rPr lang="tr-TR" altLang="tr-TR" sz="1600" dirty="0" err="1">
                <a:latin typeface="Times New Roman" panose="02020603050405020304" pitchFamily="18" charset="0"/>
                <a:cs typeface="Times New Roman" panose="02020603050405020304" pitchFamily="18" charset="0"/>
              </a:rPr>
              <a:t>Tesla</a:t>
            </a:r>
            <a:r>
              <a:rPr lang="tr-TR" altLang="tr-TR" sz="1600" dirty="0">
                <a:latin typeface="Times New Roman" panose="02020603050405020304" pitchFamily="18" charset="0"/>
                <a:cs typeface="Times New Roman" panose="02020603050405020304" pitchFamily="18" charset="0"/>
              </a:rPr>
              <a:t>)</a:t>
            </a:r>
          </a:p>
          <a:p>
            <a:pPr algn="just" eaLnBrk="1" hangingPunct="1">
              <a:lnSpc>
                <a:spcPct val="120000"/>
              </a:lnSpc>
              <a:spcBef>
                <a:spcPct val="20000"/>
              </a:spcBef>
            </a:pPr>
            <a:r>
              <a:rPr lang="tr-TR" altLang="tr-TR" sz="1600" dirty="0">
                <a:latin typeface="Times New Roman" panose="02020603050405020304" pitchFamily="18" charset="0"/>
                <a:cs typeface="Times New Roman" panose="02020603050405020304" pitchFamily="18" charset="0"/>
              </a:rPr>
              <a:t>Burada </a:t>
            </a:r>
            <a:r>
              <a:rPr lang="tr-TR" altLang="tr-TR" sz="1600" dirty="0" err="1">
                <a:latin typeface="Times New Roman" panose="02020603050405020304" pitchFamily="18" charset="0"/>
                <a:cs typeface="Times New Roman" panose="02020603050405020304" pitchFamily="18" charset="0"/>
              </a:rPr>
              <a:t>Proton’un</a:t>
            </a:r>
            <a:r>
              <a:rPr lang="tr-TR" altLang="tr-TR" sz="1600" dirty="0">
                <a:latin typeface="Times New Roman" panose="02020603050405020304" pitchFamily="18" charset="0"/>
                <a:cs typeface="Times New Roman" panose="02020603050405020304" pitchFamily="18" charset="0"/>
              </a:rPr>
              <a:t> manyetik momenti;</a:t>
            </a:r>
          </a:p>
          <a:p>
            <a:pPr algn="just" eaLnBrk="1" hangingPunct="1">
              <a:spcBef>
                <a:spcPct val="20000"/>
              </a:spcBef>
            </a:pPr>
            <a:r>
              <a:rPr lang="tr-TR" altLang="tr-TR" sz="1600" dirty="0">
                <a:latin typeface="Times New Roman" panose="02020603050405020304" pitchFamily="18" charset="0"/>
                <a:cs typeface="Times New Roman" panose="02020603050405020304" pitchFamily="18" charset="0"/>
              </a:rPr>
              <a:t>µ</a:t>
            </a:r>
            <a:r>
              <a:rPr lang="tr-TR" altLang="tr-TR" sz="1600" baseline="-25000" dirty="0">
                <a:latin typeface="Times New Roman" panose="02020603050405020304" pitchFamily="18" charset="0"/>
                <a:cs typeface="Times New Roman" panose="02020603050405020304" pitchFamily="18" charset="0"/>
              </a:rPr>
              <a:t>P</a:t>
            </a:r>
            <a:r>
              <a:rPr lang="tr-TR" altLang="tr-TR" sz="1600" dirty="0">
                <a:latin typeface="Times New Roman" panose="02020603050405020304" pitchFamily="18" charset="0"/>
                <a:cs typeface="Times New Roman" panose="02020603050405020304" pitchFamily="18" charset="0"/>
              </a:rPr>
              <a:t> =1.411x10</a:t>
            </a:r>
            <a:r>
              <a:rPr lang="tr-TR" altLang="tr-TR" sz="1600" baseline="30000" dirty="0">
                <a:latin typeface="Times New Roman" panose="02020603050405020304" pitchFamily="18" charset="0"/>
                <a:cs typeface="Times New Roman" panose="02020603050405020304" pitchFamily="18" charset="0"/>
              </a:rPr>
              <a:t>-23</a:t>
            </a:r>
            <a:r>
              <a:rPr lang="tr-TR" altLang="tr-TR" sz="1600" dirty="0">
                <a:latin typeface="Times New Roman" panose="02020603050405020304" pitchFamily="18" charset="0"/>
                <a:cs typeface="Times New Roman" panose="02020603050405020304" pitchFamily="18" charset="0"/>
              </a:rPr>
              <a:t> erg/Gauss veya µ</a:t>
            </a:r>
            <a:r>
              <a:rPr lang="tr-TR" altLang="tr-TR" sz="1600" baseline="-25000" dirty="0">
                <a:latin typeface="Times New Roman" panose="02020603050405020304" pitchFamily="18" charset="0"/>
                <a:cs typeface="Times New Roman" panose="02020603050405020304" pitchFamily="18" charset="0"/>
              </a:rPr>
              <a:t>P</a:t>
            </a:r>
            <a:r>
              <a:rPr lang="tr-TR" altLang="tr-TR" sz="1600" dirty="0">
                <a:latin typeface="Times New Roman" panose="02020603050405020304" pitchFamily="18" charset="0"/>
                <a:cs typeface="Times New Roman" panose="02020603050405020304" pitchFamily="18" charset="0"/>
              </a:rPr>
              <a:t> =1.411x10</a:t>
            </a:r>
            <a:r>
              <a:rPr lang="tr-TR" altLang="tr-TR" sz="1600" baseline="30000" dirty="0">
                <a:latin typeface="Times New Roman" panose="02020603050405020304" pitchFamily="18" charset="0"/>
                <a:cs typeface="Times New Roman" panose="02020603050405020304" pitchFamily="18" charset="0"/>
              </a:rPr>
              <a:t>-26</a:t>
            </a:r>
            <a:r>
              <a:rPr lang="tr-TR" altLang="tr-TR" sz="1600" dirty="0">
                <a:latin typeface="Times New Roman" panose="02020603050405020304" pitchFamily="18" charset="0"/>
                <a:cs typeface="Times New Roman" panose="02020603050405020304" pitchFamily="18" charset="0"/>
              </a:rPr>
              <a:t> </a:t>
            </a:r>
            <a:r>
              <a:rPr lang="tr-TR" altLang="tr-TR" sz="1600" dirty="0" err="1">
                <a:latin typeface="Times New Roman" panose="02020603050405020304" pitchFamily="18" charset="0"/>
                <a:cs typeface="Times New Roman" panose="02020603050405020304" pitchFamily="18" charset="0"/>
              </a:rPr>
              <a:t>Joule</a:t>
            </a:r>
            <a:r>
              <a:rPr lang="tr-TR" altLang="tr-TR" sz="1600" dirty="0">
                <a:latin typeface="Times New Roman" panose="02020603050405020304" pitchFamily="18" charset="0"/>
                <a:cs typeface="Times New Roman" panose="02020603050405020304" pitchFamily="18" charset="0"/>
              </a:rPr>
              <a:t> /</a:t>
            </a:r>
            <a:r>
              <a:rPr lang="tr-TR" altLang="tr-TR" sz="1600" dirty="0" err="1">
                <a:latin typeface="Times New Roman" panose="02020603050405020304" pitchFamily="18" charset="0"/>
                <a:cs typeface="Times New Roman" panose="02020603050405020304" pitchFamily="18" charset="0"/>
              </a:rPr>
              <a:t>Tesla</a:t>
            </a:r>
            <a:r>
              <a:rPr lang="tr-TR" altLang="tr-TR" sz="1600" dirty="0">
                <a:latin typeface="Times New Roman" panose="02020603050405020304" pitchFamily="18" charset="0"/>
                <a:cs typeface="Times New Roman" panose="02020603050405020304" pitchFamily="18" charset="0"/>
              </a:rPr>
              <a:t> ,</a:t>
            </a:r>
          </a:p>
          <a:p>
            <a:pPr algn="just" eaLnBrk="1" hangingPunct="1">
              <a:spcBef>
                <a:spcPct val="20000"/>
              </a:spcBef>
            </a:pPr>
            <a:r>
              <a:rPr lang="tr-TR" altLang="tr-TR" sz="1600" dirty="0">
                <a:latin typeface="Times New Roman" panose="02020603050405020304" pitchFamily="18" charset="0"/>
                <a:cs typeface="Times New Roman" panose="02020603050405020304" pitchFamily="18" charset="0"/>
              </a:rPr>
              <a:t>µ</a:t>
            </a:r>
            <a:r>
              <a:rPr lang="tr-TR" altLang="tr-TR" sz="1600" baseline="-25000" dirty="0">
                <a:latin typeface="Times New Roman" panose="02020603050405020304" pitchFamily="18" charset="0"/>
                <a:cs typeface="Times New Roman" panose="02020603050405020304" pitchFamily="18" charset="0"/>
              </a:rPr>
              <a:t>n</a:t>
            </a:r>
            <a:r>
              <a:rPr lang="tr-TR" altLang="tr-TR" sz="1600" dirty="0">
                <a:latin typeface="Times New Roman" panose="02020603050405020304" pitchFamily="18" charset="0"/>
                <a:cs typeface="Times New Roman" panose="02020603050405020304" pitchFamily="18" charset="0"/>
              </a:rPr>
              <a:t> =5.051x10</a:t>
            </a:r>
            <a:r>
              <a:rPr lang="tr-TR" altLang="tr-TR" sz="1600" baseline="30000" dirty="0">
                <a:latin typeface="Times New Roman" panose="02020603050405020304" pitchFamily="18" charset="0"/>
                <a:cs typeface="Times New Roman" panose="02020603050405020304" pitchFamily="18" charset="0"/>
              </a:rPr>
              <a:t>-24</a:t>
            </a:r>
            <a:r>
              <a:rPr lang="tr-TR" altLang="tr-TR" sz="1600" dirty="0">
                <a:latin typeface="Times New Roman" panose="02020603050405020304" pitchFamily="18" charset="0"/>
                <a:cs typeface="Times New Roman" panose="02020603050405020304" pitchFamily="18" charset="0"/>
              </a:rPr>
              <a:t> erg /Gauss </a:t>
            </a:r>
          </a:p>
        </p:txBody>
      </p:sp>
      <p:sp>
        <p:nvSpPr>
          <p:cNvPr id="4" name="Text Box 4"/>
          <p:cNvSpPr txBox="1">
            <a:spLocks noChangeArrowheads="1"/>
          </p:cNvSpPr>
          <p:nvPr/>
        </p:nvSpPr>
        <p:spPr bwMode="auto">
          <a:xfrm>
            <a:off x="1631917" y="2532536"/>
            <a:ext cx="78486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tr-TR" altLang="tr-TR" sz="1600">
                <a:latin typeface="Times New Roman" panose="02020603050405020304" pitchFamily="18" charset="0"/>
                <a:cs typeface="Times New Roman" panose="02020603050405020304" pitchFamily="18" charset="0"/>
              </a:rPr>
              <a:t>Bazı serbest atom veya iyonların çekirdek spin’leri ve ince yapı sabitleri tablo’da verilmektedir.</a:t>
            </a:r>
          </a:p>
        </p:txBody>
      </p:sp>
      <p:pic>
        <p:nvPicPr>
          <p:cNvPr id="5" name="Picture 2" descr="C:\Users\erdem\Desktop\Adsız.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93829" y="3604098"/>
            <a:ext cx="7334250" cy="2114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952884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4"/>
          <p:cNvSpPr txBox="1">
            <a:spLocks noChangeArrowheads="1"/>
          </p:cNvSpPr>
          <p:nvPr/>
        </p:nvSpPr>
        <p:spPr bwMode="auto">
          <a:xfrm>
            <a:off x="632533" y="1821808"/>
            <a:ext cx="10943381" cy="2114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lnSpc>
                <a:spcPct val="140000"/>
              </a:lnSpc>
              <a:spcBef>
                <a:spcPct val="20000"/>
              </a:spcBef>
            </a:pPr>
            <a:r>
              <a:rPr lang="tr-TR" altLang="tr-TR" sz="2000">
                <a:latin typeface="Times New Roman" panose="02020603050405020304" pitchFamily="18" charset="0"/>
                <a:cs typeface="Times New Roman" panose="02020603050405020304" pitchFamily="18" charset="0"/>
              </a:rPr>
              <a:t>Çok güçlü bir manyetik alandaki serbest atom veya iyonların enerji düzeyleri, temel olarak Zeeman olayına uygun olarak yarılma göstermektedir. Bu güçlü manyetik alanda ince yapı etkileşmesi, U'=a.m</a:t>
            </a:r>
            <a:r>
              <a:rPr lang="tr-TR" altLang="tr-TR" sz="2000" baseline="-25000">
                <a:latin typeface="Times New Roman" panose="02020603050405020304" pitchFamily="18" charset="0"/>
                <a:cs typeface="Times New Roman" panose="02020603050405020304" pitchFamily="18" charset="0"/>
              </a:rPr>
              <a:t>s</a:t>
            </a:r>
            <a:r>
              <a:rPr lang="tr-TR" altLang="tr-TR" sz="2000">
                <a:latin typeface="Times New Roman" panose="02020603050405020304" pitchFamily="18" charset="0"/>
                <a:cs typeface="Times New Roman" panose="02020603050405020304" pitchFamily="18" charset="0"/>
              </a:rPr>
              <a:t>.m</a:t>
            </a:r>
            <a:r>
              <a:rPr lang="tr-TR" altLang="tr-TR" sz="2000" baseline="-25000">
                <a:latin typeface="Times New Roman" panose="02020603050405020304" pitchFamily="18" charset="0"/>
                <a:cs typeface="Times New Roman" panose="02020603050405020304" pitchFamily="18" charset="0"/>
              </a:rPr>
              <a:t>ı</a:t>
            </a:r>
            <a:r>
              <a:rPr lang="tr-TR" altLang="tr-TR" sz="2000">
                <a:latin typeface="Times New Roman" panose="02020603050405020304" pitchFamily="18" charset="0"/>
                <a:cs typeface="Times New Roman" panose="02020603050405020304" pitchFamily="18" charset="0"/>
              </a:rPr>
              <a:t> denklemine uygun olarak yeni yarılmalar meydana gelmektedir. Şimdi manyetik alanda S =1/2 ve I =1/2 olan bir sistem düşünelim. Bu sistemdeki elektronik geçişler için Δm</a:t>
            </a:r>
            <a:r>
              <a:rPr lang="tr-TR" altLang="tr-TR" sz="2000" baseline="-25000">
                <a:latin typeface="Times New Roman" panose="02020603050405020304" pitchFamily="18" charset="0"/>
                <a:cs typeface="Times New Roman" panose="02020603050405020304" pitchFamily="18" charset="0"/>
              </a:rPr>
              <a:t>s</a:t>
            </a:r>
            <a:r>
              <a:rPr lang="tr-TR" altLang="tr-TR" sz="2000">
                <a:latin typeface="Times New Roman" panose="02020603050405020304" pitchFamily="18" charset="0"/>
                <a:cs typeface="Times New Roman" panose="02020603050405020304" pitchFamily="18" charset="0"/>
              </a:rPr>
              <a:t> =±1, Δm</a:t>
            </a:r>
            <a:r>
              <a:rPr lang="tr-TR" altLang="tr-TR" sz="2000" baseline="-25000">
                <a:latin typeface="Times New Roman" panose="02020603050405020304" pitchFamily="18" charset="0"/>
                <a:cs typeface="Times New Roman" panose="02020603050405020304" pitchFamily="18" charset="0"/>
              </a:rPr>
              <a:t>l</a:t>
            </a:r>
            <a:r>
              <a:rPr lang="tr-TR" altLang="tr-TR" sz="2000">
                <a:latin typeface="Times New Roman" panose="02020603050405020304" pitchFamily="18" charset="0"/>
                <a:cs typeface="Times New Roman" panose="02020603050405020304" pitchFamily="18" charset="0"/>
              </a:rPr>
              <a:t> =0 koşulu gerçeklenmelidir.</a:t>
            </a:r>
          </a:p>
        </p:txBody>
      </p:sp>
    </p:spTree>
    <p:extLst>
      <p:ext uri="{BB962C8B-B14F-4D97-AF65-F5344CB8AC3E}">
        <p14:creationId xmlns:p14="http://schemas.microsoft.com/office/powerpoint/2010/main" val="1482361363"/>
      </p:ext>
    </p:extLst>
  </p:cSld>
  <p:clrMapOvr>
    <a:masterClrMapping/>
  </p:clrMapOvr>
</p:sld>
</file>

<file path=ppt/theme/theme1.xml><?xml version="1.0" encoding="utf-8"?>
<a:theme xmlns:a="http://schemas.openxmlformats.org/drawingml/2006/main" name="Office Theme">
  <a:themeElements>
    <a:clrScheme name="Mavi">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Office Teması">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emas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docProps/app.xml><?xml version="1.0" encoding="utf-8"?>
<Properties xmlns="http://schemas.openxmlformats.org/officeDocument/2006/extended-properties" xmlns:vt="http://schemas.openxmlformats.org/officeDocument/2006/docPropsVTypes">
  <Template>Office Theme</Template>
  <TotalTime>256</TotalTime>
  <Words>912</Words>
  <Application>Microsoft Office PowerPoint</Application>
  <PresentationFormat>Geniş ekran</PresentationFormat>
  <Paragraphs>81</Paragraphs>
  <Slides>12</Slides>
  <Notes>0</Notes>
  <HiddenSlides>0</HiddenSlides>
  <MMClips>0</MMClips>
  <ScaleCrop>false</ScaleCrop>
  <HeadingPairs>
    <vt:vector size="8" baseType="variant">
      <vt:variant>
        <vt:lpstr>Kullanılan Yazı Tipleri</vt:lpstr>
      </vt:variant>
      <vt:variant>
        <vt:i4>5</vt:i4>
      </vt:variant>
      <vt:variant>
        <vt:lpstr>Tema</vt:lpstr>
      </vt:variant>
      <vt:variant>
        <vt:i4>1</vt:i4>
      </vt:variant>
      <vt:variant>
        <vt:lpstr>Eklenmiş OLE Hizmet Programları</vt:lpstr>
      </vt:variant>
      <vt:variant>
        <vt:i4>2</vt:i4>
      </vt:variant>
      <vt:variant>
        <vt:lpstr>Slayt Başlıkları</vt:lpstr>
      </vt:variant>
      <vt:variant>
        <vt:i4>12</vt:i4>
      </vt:variant>
    </vt:vector>
  </HeadingPairs>
  <TitlesOfParts>
    <vt:vector size="20" baseType="lpstr">
      <vt:lpstr>Arial</vt:lpstr>
      <vt:lpstr>Calibri</vt:lpstr>
      <vt:lpstr>Calibri Light</vt:lpstr>
      <vt:lpstr>Times New Roman</vt:lpstr>
      <vt:lpstr>Wingdings</vt:lpstr>
      <vt:lpstr>Office Theme</vt:lpstr>
      <vt:lpstr>Microsoft Denklem 3.0</vt:lpstr>
      <vt:lpstr>MathType 6.0 Equation</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merdo</dc:creator>
  <cp:lastModifiedBy>merdo</cp:lastModifiedBy>
  <cp:revision>90</cp:revision>
  <dcterms:created xsi:type="dcterms:W3CDTF">2017-03-26T09:47:23Z</dcterms:created>
  <dcterms:modified xsi:type="dcterms:W3CDTF">2017-03-26T14:23:07Z</dcterms:modified>
</cp:coreProperties>
</file>