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15"/>
  </p:notesMasterIdLst>
  <p:handoutMasterIdLst>
    <p:handoutMasterId r:id="rId16"/>
  </p:handoutMasterIdLst>
  <p:sldIdLst>
    <p:sldId id="668" r:id="rId4"/>
    <p:sldId id="670" r:id="rId5"/>
    <p:sldId id="672" r:id="rId6"/>
    <p:sldId id="673" r:id="rId7"/>
    <p:sldId id="674" r:id="rId8"/>
    <p:sldId id="675" r:id="rId9"/>
    <p:sldId id="676" r:id="rId10"/>
    <p:sldId id="677" r:id="rId11"/>
    <p:sldId id="678" r:id="rId12"/>
    <p:sldId id="679" r:id="rId13"/>
    <p:sldId id="680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FAE"/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668" y="-84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28.02.2020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5004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709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6371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6303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0223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0957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9906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9587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680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835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GGY464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MENKUL KIYMETLEŞTİRME</a:t>
            </a: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Hüseyin YURDAKUL</a:t>
            </a:r>
            <a:endParaRPr lang="tr-TR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</a:p>
        </p:txBody>
      </p:sp>
    </p:spTree>
    <p:extLst>
      <p:ext uri="{BB962C8B-B14F-4D97-AF65-F5344CB8AC3E}">
        <p14:creationId xmlns:p14="http://schemas.microsoft.com/office/powerpoint/2010/main" val="20445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Menkul Kıymetleştirme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10" y="1324034"/>
            <a:ext cx="6640830" cy="442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1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11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734143" y="2420888"/>
            <a:ext cx="7801363" cy="1008112"/>
          </a:xfrm>
        </p:spPr>
        <p:txBody>
          <a:bodyPr>
            <a:noAutofit/>
          </a:bodyPr>
          <a:lstStyle/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tr-TR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TEŞEKKÜRLER</a:t>
            </a:r>
            <a:endParaRPr lang="tr-TR" sz="4000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tr-T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9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2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1055037" y="1240190"/>
            <a:ext cx="7801363" cy="4863160"/>
          </a:xfrm>
        </p:spPr>
        <p:txBody>
          <a:bodyPr>
            <a:no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2002 ODTÜ İşletme</a:t>
            </a:r>
            <a:endParaRPr lang="tr-TR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2005 Gazi Üniversitesi, Muhasebe-Finansman Master</a:t>
            </a:r>
            <a:endParaRPr lang="tr-TR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2012 George Washington Üniversite, Master </a:t>
            </a:r>
            <a:r>
              <a:rPr lang="tr-TR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Finance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2014 Gazi Üniversitesi Muhasebe Finansman Doktora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Sermaye Piyasası Kurulu - IOSCO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Uzman Yardımcısı Mart 2003-Nisan 2006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Uzman Nisan 2006-Kasım 2013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Başuzman Kasım 2013-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Ankara Üniversitesi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Yarı Zamanlı Öğretim 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Görevlisi 2019-</a:t>
            </a:r>
            <a:endParaRPr lang="tr-TR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Özgeçmiş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53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1043607" y="1023020"/>
            <a:ext cx="7801363" cy="4863160"/>
          </a:xfrm>
        </p:spPr>
        <p:txBody>
          <a:bodyPr>
            <a:no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2002 ODTÜ İşletme</a:t>
            </a:r>
            <a:endParaRPr lang="tr-TR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2005 Gazi Üniversitesi, Muhasebe-Finansman Master</a:t>
            </a:r>
            <a:endParaRPr lang="tr-TR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2012 George Washington Üniversite, Master </a:t>
            </a:r>
            <a:r>
              <a:rPr lang="tr-TR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Finance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2014 Gazi Üniversitesi Muhasebe Finansman Doktora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Sermaye Piyasası Kurulu - IOSCO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Uzman Yardımcısı Mart 2003-Nisan 2006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Uzman Nisan 2006-Kasım 2013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Başuzman Kasım 2013-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Ankara Üniversitesi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Yarı Zamanlı Öğretim 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Görevlisi 2019-</a:t>
            </a:r>
            <a:endParaRPr lang="tr-TR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Özgeçmiş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1340718" y="948186"/>
            <a:ext cx="7332802" cy="4863160"/>
          </a:xfrm>
        </p:spPr>
        <p:txBody>
          <a:bodyPr>
            <a:no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Ders Planı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Sınavlar</a:t>
            </a:r>
            <a:endParaRPr lang="tr-TR" sz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 Sınav (%30) – Fakülte tarafından ilan edilecektir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Final Sınavı (%70) – Fakülte tarafından ilan edilecektir.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Ödev (%10)- Son hafta teslim edilecektir.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Derse Katılım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Derse devam etme zorunlu olup,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öğrencilerin final sınavına girebilmeleri için Ankara Üniversitesi Yönetmeliği’nce kuramsal derslerin en az %70’ine devam etmesi gerekmektedir.</a:t>
            </a:r>
            <a:endParaRPr lang="tr-TR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Geçme Notu: </a:t>
            </a:r>
            <a:r>
              <a:rPr lang="tr-TR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60/100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Ödev: Menkul kıymetleştirme kapsamında bir araştırma</a:t>
            </a:r>
            <a:endParaRPr lang="tr-TR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 Planı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7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888161" y="1307384"/>
            <a:ext cx="7945379" cy="446449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Menkul Kıymetler: </a:t>
            </a:r>
            <a:r>
              <a:rPr 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Para, çek, poliçe ve bono hariç olmak üzere;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Paylar, pay benzeri diğer kıymetler ile söz konusu paylara ilişkin depo sertifikalarını,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Borçlanma araçları veya menkul kıymetleştirilmiş varlık ve gelirlere dayalı borçlanma araçları ile söz konusu kıymetlere ilişkin depo </a:t>
            </a:r>
            <a:r>
              <a:rPr lang="tr-T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sertifikaları.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Tahvil vb.</a:t>
            </a:r>
            <a:endParaRPr lang="tr-TR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 Kavramlar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12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756084" y="1205900"/>
            <a:ext cx="7945379" cy="2880320"/>
          </a:xfrm>
        </p:spPr>
        <p:txBody>
          <a:bodyPr>
            <a:no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Menkul </a:t>
            </a:r>
            <a:r>
              <a:rPr lang="tr-TR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Kıymetleştirme</a:t>
            </a:r>
            <a:r>
              <a:rPr lang="tr-TR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Birden çok tanımı bulunmaktadır.</a:t>
            </a:r>
            <a:endParaRPr lang="tr-TR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Kelime </a:t>
            </a:r>
            <a:r>
              <a:rPr lang="tr-TR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anlamı olarak, belirli varlıkların menkul kıymet haline getirilmesi veya onunla </a:t>
            </a:r>
            <a:r>
              <a:rPr lang="tr-TR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ilişkilendirilmesi.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Ancak gerçek anlam ve niteliği bakımından daha karmaşık araç ve yöntemlerin kullanıldığı finansal sistemi ifade etmektedir.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Likit </a:t>
            </a:r>
            <a:r>
              <a:rPr lang="tr-TR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olmayan aktiflerin ihraç edilebilecek ve sermaye piyasalarında alım satımı yapılabilecek menkul kıymete dönüştürülmesidir</a:t>
            </a:r>
            <a:r>
              <a:rPr lang="tr-TR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 Kavramlar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59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945311" y="1274480"/>
            <a:ext cx="7945379" cy="2232248"/>
          </a:xfrm>
        </p:spPr>
        <p:txBody>
          <a:bodyPr>
            <a:no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Menkul </a:t>
            </a:r>
            <a:r>
              <a:rPr lang="tr-T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Kıymetleştirme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Birden çok tanımı bulunmaktadır.</a:t>
            </a: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Nakit 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akımına dayalı finansman sağlamaya yönelik bir finansman 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tekniğidir.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Finansal bir yenilik olarak menkul kıymetleştirme, belirli vadelerdeki anapara ve/veya faizden oluşan öngörülebilir nakit getiri akımlarına sahip varlıkların, gruplanarak menkul kıymetler aracılığı ile satışa konu olma 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sürecidir.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 Kavramlar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5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865301" y="1102456"/>
            <a:ext cx="7945379" cy="4752528"/>
          </a:xfrm>
        </p:spPr>
        <p:txBody>
          <a:bodyPr>
            <a:no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Menkul </a:t>
            </a:r>
            <a:r>
              <a:rPr lang="tr-T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Kıymetleştirme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Birden çok tanımı bulunmaktadır.</a:t>
            </a:r>
            <a:endParaRPr lang="tr-TR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Menkul</a:t>
            </a:r>
            <a:r>
              <a:rPr lang="tr-TR" sz="1600" dirty="0"/>
              <a:t>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kıymetleştirme sisteminin gerçek/teknik anlamındaki ilk uygulaması, gerçek satışa menkul kıymetleştirme (</a:t>
            </a:r>
            <a:r>
              <a:rPr lang="tr-T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sale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securitization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nitelikli </a:t>
            </a:r>
            <a:r>
              <a:rPr lang="tr-T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mortgage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sistemi olarak gerçekleştirilmiştir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İngilizcede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menkul kıymetleştirme “</a:t>
            </a:r>
            <a:r>
              <a:rPr lang="tr-T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securitization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tr-T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asset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securitization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ve “</a:t>
            </a:r>
            <a:r>
              <a:rPr lang="tr-T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structured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finance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olarak kullanılmaktadır.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Bütün bu terimler, şirketlerin finansman sağlamak için kendi varlıklarından oluşan nakit akımını kullandıkları; “</a:t>
            </a:r>
            <a:r>
              <a:rPr lang="tr-T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securitization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ise finansmanın menkul kıymet ihracıyla sağlandığını ifade 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etmektedir.</a:t>
            </a:r>
          </a:p>
          <a:p>
            <a:pPr marL="457200" lvl="1" indent="0" algn="just">
              <a:lnSpc>
                <a:spcPct val="150000"/>
              </a:lnSpc>
              <a:buNone/>
              <a:defRPr/>
            </a:pP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 Kavramlar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96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22991" y="1034450"/>
            <a:ext cx="8233410" cy="4752528"/>
          </a:xfrm>
        </p:spPr>
        <p:txBody>
          <a:bodyPr>
            <a:no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Bowie</a:t>
            </a:r>
            <a:r>
              <a:rPr lang="tr-T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Bond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David BOWIE (</a:t>
            </a:r>
            <a:r>
              <a:rPr lang="tr-TR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Rock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Star) ve </a:t>
            </a:r>
            <a:r>
              <a:rPr lang="tr-TR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Prudential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Insurance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Compary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tarafından 1997 yılında ihraç edilmiştir.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1.000 $ nominal değer ve %7,9 faiz ve 10 yıl vade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55 milyon $ fon sağlanmıştır.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tr-TR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BOWIE’nin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1990 yılından önceki 25 albümünün mevcut ve gelecek gelirleri üzerine çıkarılmıştır.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Sağlanan fon ile eski albüm parçalarının telif hakları satın alınmıştır.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Telif hakları üzerine çıkarılan ilk menkul kıymet.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Moody’s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Investor Service tarafından A3 yatırım yapılabilir derecelendirme notu verilmiştir.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 Kavramlar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79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25658</TotalTime>
  <Words>519</Words>
  <Application>Microsoft Office PowerPoint</Application>
  <PresentationFormat>Ekran Gösterisi (4:3)</PresentationFormat>
  <Paragraphs>80</Paragraphs>
  <Slides>11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11</vt:i4>
      </vt:variant>
    </vt:vector>
  </HeadingPairs>
  <TitlesOfParts>
    <vt:vector size="14" baseType="lpstr">
      <vt:lpstr>ekonomi</vt:lpstr>
      <vt:lpstr>1_Rics</vt:lpstr>
      <vt:lpstr>h.t.</vt:lpstr>
      <vt:lpstr>PowerPoint Sunusu</vt:lpstr>
      <vt:lpstr>Özgeçmiş</vt:lpstr>
      <vt:lpstr>Özgeçmiş</vt:lpstr>
      <vt:lpstr>Ders Planı</vt:lpstr>
      <vt:lpstr>Temel Kavramlar</vt:lpstr>
      <vt:lpstr>Temel Kavramlar</vt:lpstr>
      <vt:lpstr>Temel Kavramlar</vt:lpstr>
      <vt:lpstr>Temel Kavramlar</vt:lpstr>
      <vt:lpstr>Temel Kavramlar</vt:lpstr>
      <vt:lpstr>Menkul Kıymetleştirme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asus</cp:lastModifiedBy>
  <cp:revision>930</cp:revision>
  <cp:lastPrinted>2016-10-24T07:53:35Z</cp:lastPrinted>
  <dcterms:created xsi:type="dcterms:W3CDTF">2016-09-18T09:35:24Z</dcterms:created>
  <dcterms:modified xsi:type="dcterms:W3CDTF">2020-02-28T13:55:16Z</dcterms:modified>
</cp:coreProperties>
</file>