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1.2.2018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"</a:t>
            </a:r>
            <a:r>
              <a:rPr lang="en-US" dirty="0" err="1"/>
              <a:t>zeka</a:t>
            </a:r>
            <a:r>
              <a:rPr lang="en-US" dirty="0"/>
              <a:t>"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madde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 smtClean="0"/>
              <a:t>süreci</a:t>
            </a:r>
            <a:r>
              <a:rPr lang="tr-TR" dirty="0" smtClean="0"/>
              <a:t>*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>
              <a:solidFill>
                <a:schemeClr val="tx1"/>
              </a:solidFill>
            </a:endParaRPr>
          </a:p>
          <a:p>
            <a:r>
              <a:rPr lang="en-US" sz="3200" dirty="0" err="1" smtClean="0">
                <a:solidFill>
                  <a:schemeClr val="tx1"/>
                </a:solidFill>
              </a:rPr>
              <a:t>Yrd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Doç</a:t>
            </a:r>
            <a:r>
              <a:rPr lang="en-US" sz="3200" dirty="0">
                <a:solidFill>
                  <a:schemeClr val="tx1"/>
                </a:solidFill>
              </a:rPr>
              <a:t>. Dr. </a:t>
            </a:r>
            <a:r>
              <a:rPr lang="en-US" sz="3200" dirty="0" err="1">
                <a:solidFill>
                  <a:schemeClr val="tx1"/>
                </a:solidFill>
              </a:rPr>
              <a:t>Ömer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KUTLU</a:t>
            </a:r>
            <a:endParaRPr lang="tr-TR" sz="3200" dirty="0" smtClean="0">
              <a:solidFill>
                <a:schemeClr val="tx1"/>
              </a:solidFill>
            </a:endParaRPr>
          </a:p>
          <a:p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/>
              <a:t>*</a:t>
            </a:r>
            <a:r>
              <a:rPr lang="en-US" dirty="0"/>
              <a:t>Cohen, R. J., &amp; </a:t>
            </a:r>
            <a:r>
              <a:rPr lang="en-US" dirty="0" err="1"/>
              <a:t>Swerdlik</a:t>
            </a:r>
            <a:r>
              <a:rPr lang="en-US" dirty="0"/>
              <a:t>, M. E. (2013). </a:t>
            </a:r>
            <a:r>
              <a:rPr lang="en-US" i="1" dirty="0" err="1"/>
              <a:t>Psikolojik</a:t>
            </a:r>
            <a:r>
              <a:rPr lang="en-US" i="1" dirty="0"/>
              <a:t> test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 smtClean="0"/>
              <a:t>değerleme-testlere</a:t>
            </a:r>
            <a:r>
              <a:rPr lang="en-US" i="1" dirty="0" smtClean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ölçmeye</a:t>
            </a:r>
            <a:r>
              <a:rPr lang="en-US" i="1" dirty="0"/>
              <a:t> </a:t>
            </a:r>
            <a:r>
              <a:rPr lang="en-US" i="1" dirty="0" err="1"/>
              <a:t>giriş</a:t>
            </a:r>
            <a:r>
              <a:rPr lang="en-US" dirty="0"/>
              <a:t>. </a:t>
            </a:r>
            <a:r>
              <a:rPr lang="tr-TR" dirty="0"/>
              <a:t>(</a:t>
            </a:r>
            <a:r>
              <a:rPr lang="en-US" dirty="0"/>
              <a:t>E.</a:t>
            </a:r>
            <a:r>
              <a:rPr lang="tr-TR" dirty="0"/>
              <a:t> </a:t>
            </a:r>
            <a:r>
              <a:rPr lang="en-US" dirty="0" err="1"/>
              <a:t>Tavşancıl</a:t>
            </a:r>
            <a:r>
              <a:rPr lang="tr-TR" dirty="0"/>
              <a:t>, </a:t>
            </a:r>
            <a:r>
              <a:rPr lang="en-US" dirty="0" err="1"/>
              <a:t>Çev</a:t>
            </a:r>
            <a:r>
              <a:rPr lang="en-US" dirty="0"/>
              <a:t>.). Ankara: Nobel </a:t>
            </a:r>
            <a:r>
              <a:rPr lang="en-US" dirty="0" err="1" smtClean="0"/>
              <a:t>Akademi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en-US" dirty="0"/>
              <a:t>2010</a:t>
            </a:r>
            <a:r>
              <a:rPr lang="tr-TR" dirty="0" smtClean="0"/>
              <a:t>). </a:t>
            </a:r>
            <a:r>
              <a:rPr lang="en-US" dirty="0" err="1" smtClean="0"/>
              <a:t>kaynağından</a:t>
            </a:r>
            <a:r>
              <a:rPr lang="en-US" dirty="0" smtClean="0"/>
              <a:t> </a:t>
            </a:r>
            <a:r>
              <a:rPr lang="en-US" dirty="0" err="1"/>
              <a:t>alınmıştır</a:t>
            </a:r>
            <a:r>
              <a:rPr lang="en-US" dirty="0"/>
              <a:t>.</a:t>
            </a:r>
            <a:endParaRPr lang="tr-TR" dirty="0"/>
          </a:p>
          <a:p>
            <a:endParaRPr lang="en-US" dirty="0">
              <a:solidFill>
                <a:schemeClr val="tx1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4450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Cohen, R. J., &amp; </a:t>
            </a:r>
            <a:r>
              <a:rPr lang="en-US" dirty="0" err="1"/>
              <a:t>Swerdlik</a:t>
            </a:r>
            <a:r>
              <a:rPr lang="en-US" dirty="0"/>
              <a:t>, M. E. (2013). </a:t>
            </a:r>
            <a:r>
              <a:rPr lang="en-US" i="1" dirty="0" err="1"/>
              <a:t>Psikolojik</a:t>
            </a:r>
            <a:r>
              <a:rPr lang="en-US" i="1" dirty="0"/>
              <a:t> test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 smtClean="0"/>
              <a:t>değerleme</a:t>
            </a:r>
            <a:r>
              <a:rPr lang="en-US" i="1" dirty="0" smtClean="0"/>
              <a:t>-</a:t>
            </a:r>
            <a:r>
              <a:rPr lang="tr-TR" i="1" dirty="0" smtClean="0"/>
              <a:t>	</a:t>
            </a:r>
            <a:r>
              <a:rPr lang="en-US" i="1" dirty="0" err="1" smtClean="0"/>
              <a:t>testlere</a:t>
            </a:r>
            <a:r>
              <a:rPr lang="en-US" i="1" dirty="0" smtClean="0"/>
              <a:t> </a:t>
            </a:r>
            <a:r>
              <a:rPr lang="en-US" i="1" dirty="0" err="1"/>
              <a:t>ve</a:t>
            </a:r>
            <a:r>
              <a:rPr lang="en-US" i="1" dirty="0"/>
              <a:t> </a:t>
            </a:r>
            <a:r>
              <a:rPr lang="en-US" i="1" dirty="0" err="1"/>
              <a:t>ölçmeye</a:t>
            </a:r>
            <a:r>
              <a:rPr lang="en-US" i="1" dirty="0"/>
              <a:t> </a:t>
            </a:r>
            <a:r>
              <a:rPr lang="en-US" i="1" dirty="0" err="1"/>
              <a:t>giriş</a:t>
            </a:r>
            <a:r>
              <a:rPr lang="en-US" dirty="0"/>
              <a:t>. </a:t>
            </a:r>
            <a:r>
              <a:rPr lang="tr-TR" dirty="0" smtClean="0"/>
              <a:t>(</a:t>
            </a:r>
            <a:r>
              <a:rPr lang="en-US" dirty="0" smtClean="0"/>
              <a:t>E.</a:t>
            </a:r>
            <a:r>
              <a:rPr lang="tr-TR" dirty="0" smtClean="0"/>
              <a:t> </a:t>
            </a:r>
            <a:r>
              <a:rPr lang="en-US" dirty="0" err="1" smtClean="0"/>
              <a:t>Tavşancıl</a:t>
            </a:r>
            <a:r>
              <a:rPr lang="tr-TR" dirty="0" smtClean="0"/>
              <a:t>, </a:t>
            </a:r>
            <a:r>
              <a:rPr lang="en-US" dirty="0" err="1"/>
              <a:t>Çev</a:t>
            </a:r>
            <a:r>
              <a:rPr lang="en-US" dirty="0" smtClean="0"/>
              <a:t>.). </a:t>
            </a:r>
            <a:r>
              <a:rPr lang="en-US" dirty="0"/>
              <a:t>Ankara: Nobel </a:t>
            </a:r>
            <a:r>
              <a:rPr lang="tr-TR" dirty="0" smtClean="0"/>
              <a:t>	</a:t>
            </a:r>
            <a:r>
              <a:rPr lang="en-US" dirty="0" err="1" smtClean="0"/>
              <a:t>Akademi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en-US" dirty="0"/>
              <a:t>2010</a:t>
            </a:r>
            <a:r>
              <a:rPr lang="tr-TR" dirty="0"/>
              <a:t>).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934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Farklı Zeka Tanımları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091" y="2056534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Zeka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insanları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şekillerde</a:t>
            </a:r>
            <a:r>
              <a:rPr lang="en-US" dirty="0"/>
              <a:t> </a:t>
            </a:r>
            <a:r>
              <a:rPr lang="en-US" dirty="0" err="1"/>
              <a:t>tanımlanmıştır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Francis Galton: </a:t>
            </a:r>
            <a:r>
              <a:rPr lang="en-US" dirty="0" err="1"/>
              <a:t>Zekanın</a:t>
            </a:r>
            <a:r>
              <a:rPr lang="en-US" dirty="0"/>
              <a:t> </a:t>
            </a:r>
            <a:r>
              <a:rPr lang="en-US" dirty="0" err="1"/>
              <a:t>kalıtsallığı</a:t>
            </a:r>
            <a:r>
              <a:rPr lang="en-US" dirty="0"/>
              <a:t> </a:t>
            </a:r>
            <a:r>
              <a:rPr lang="en-US" dirty="0" err="1"/>
              <a:t>konusunda</a:t>
            </a:r>
            <a:r>
              <a:rPr lang="en-US" dirty="0"/>
              <a:t> ilk </a:t>
            </a:r>
            <a:r>
              <a:rPr lang="en-US" dirty="0" err="1"/>
              <a:t>yayınları</a:t>
            </a:r>
            <a:r>
              <a:rPr lang="en-US" dirty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/>
              <a:t>kalıtım-yetişme</a:t>
            </a:r>
            <a:r>
              <a:rPr lang="en-US" dirty="0"/>
              <a:t> </a:t>
            </a:r>
            <a:r>
              <a:rPr lang="en-US" dirty="0" err="1"/>
              <a:t>tartışmasını</a:t>
            </a:r>
            <a:r>
              <a:rPr lang="en-US" dirty="0"/>
              <a:t> ilk </a:t>
            </a:r>
            <a:r>
              <a:rPr lang="en-US" dirty="0" err="1"/>
              <a:t>biçimlendiren</a:t>
            </a:r>
            <a:r>
              <a:rPr lang="en-US" dirty="0"/>
              <a:t> </a:t>
            </a:r>
            <a:r>
              <a:rPr lang="en-US" dirty="0" err="1" smtClean="0"/>
              <a:t>kişidir</a:t>
            </a:r>
            <a:r>
              <a:rPr lang="en-US" dirty="0" smtClean="0"/>
              <a:t> (</a:t>
            </a:r>
            <a:r>
              <a:rPr lang="en-US" dirty="0" err="1" smtClean="0"/>
              <a:t>McGue</a:t>
            </a:r>
            <a:r>
              <a:rPr lang="en-US" dirty="0" smtClean="0"/>
              <a:t>, 1997). Galton(1888), </a:t>
            </a:r>
            <a:r>
              <a:rPr lang="en-US" dirty="0"/>
              <a:t>en </a:t>
            </a:r>
            <a:r>
              <a:rPr lang="en-US" dirty="0" err="1"/>
              <a:t>zeki</a:t>
            </a:r>
            <a:r>
              <a:rPr lang="en-US" dirty="0"/>
              <a:t> </a:t>
            </a:r>
            <a:r>
              <a:rPr lang="en-US" dirty="0" err="1"/>
              <a:t>insanların</a:t>
            </a:r>
            <a:r>
              <a:rPr lang="en-US" dirty="0"/>
              <a:t>  en </a:t>
            </a:r>
            <a:r>
              <a:rPr lang="en-US" dirty="0" err="1"/>
              <a:t>iyi</a:t>
            </a:r>
            <a:r>
              <a:rPr lang="en-US" dirty="0"/>
              <a:t> </a:t>
            </a:r>
            <a:r>
              <a:rPr lang="en-US" dirty="0" err="1"/>
              <a:t>duyusal</a:t>
            </a:r>
            <a:r>
              <a:rPr lang="en-US" dirty="0"/>
              <a:t> </a:t>
            </a:r>
            <a:r>
              <a:rPr lang="en-US" dirty="0" err="1"/>
              <a:t>özelliklerle</a:t>
            </a:r>
            <a:r>
              <a:rPr lang="en-US" dirty="0"/>
              <a:t> </a:t>
            </a:r>
            <a:r>
              <a:rPr lang="en-US" dirty="0" err="1"/>
              <a:t>donanmış</a:t>
            </a:r>
            <a:r>
              <a:rPr lang="en-US" dirty="0"/>
              <a:t> </a:t>
            </a:r>
            <a:r>
              <a:rPr lang="en-US" dirty="0" err="1"/>
              <a:t>olduğuna</a:t>
            </a:r>
            <a:r>
              <a:rPr lang="en-US" dirty="0"/>
              <a:t> </a:t>
            </a:r>
            <a:r>
              <a:rPr lang="en-US" dirty="0" err="1"/>
              <a:t>inanmaktaydı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1748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u="sng" dirty="0"/>
              <a:t>Alfred </a:t>
            </a:r>
            <a:r>
              <a:rPr lang="en-US" b="1" u="sng" dirty="0" err="1"/>
              <a:t>Binet</a:t>
            </a:r>
            <a:r>
              <a:rPr lang="en-US" b="1" u="sng" dirty="0"/>
              <a:t>: </a:t>
            </a:r>
            <a:r>
              <a:rPr lang="en-US" dirty="0"/>
              <a:t> </a:t>
            </a:r>
            <a:r>
              <a:rPr lang="en-US" dirty="0" err="1"/>
              <a:t>Binet</a:t>
            </a:r>
            <a:r>
              <a:rPr lang="en-US" dirty="0"/>
              <a:t> </a:t>
            </a:r>
            <a:r>
              <a:rPr lang="en-US" dirty="0" err="1"/>
              <a:t>zekanın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tanımlamasını</a:t>
            </a:r>
            <a:r>
              <a:rPr lang="en-US" dirty="0"/>
              <a:t> </a:t>
            </a:r>
            <a:r>
              <a:rPr lang="en-US" dirty="0" err="1"/>
              <a:t>yapmamasına</a:t>
            </a:r>
            <a:r>
              <a:rPr lang="en-US" dirty="0"/>
              <a:t> </a:t>
            </a:r>
            <a:r>
              <a:rPr lang="en-US" dirty="0" err="1"/>
              <a:t>rağmen</a:t>
            </a:r>
            <a:r>
              <a:rPr lang="en-US" dirty="0"/>
              <a:t> </a:t>
            </a:r>
            <a:r>
              <a:rPr lang="en-US" dirty="0" err="1"/>
              <a:t>zekanın</a:t>
            </a:r>
            <a:r>
              <a:rPr lang="en-US" dirty="0"/>
              <a:t> </a:t>
            </a:r>
            <a:r>
              <a:rPr lang="en-US" dirty="0" err="1"/>
              <a:t>öğeleri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açıklamalar</a:t>
            </a:r>
            <a:r>
              <a:rPr lang="en-US" dirty="0"/>
              <a:t> </a:t>
            </a:r>
            <a:r>
              <a:rPr lang="en-US" dirty="0" err="1"/>
              <a:t>yazmıştır</a:t>
            </a:r>
            <a:r>
              <a:rPr lang="en-US" dirty="0"/>
              <a:t>. </a:t>
            </a:r>
            <a:r>
              <a:rPr lang="en-US" dirty="0" err="1"/>
              <a:t>Binet’e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öğeler</a:t>
            </a:r>
            <a:r>
              <a:rPr lang="en-US" dirty="0"/>
              <a:t> </a:t>
            </a:r>
            <a:r>
              <a:rPr lang="en-US" dirty="0" err="1"/>
              <a:t>akıl</a:t>
            </a:r>
            <a:r>
              <a:rPr lang="en-US" dirty="0"/>
              <a:t> </a:t>
            </a:r>
            <a:r>
              <a:rPr lang="en-US" dirty="0" err="1"/>
              <a:t>yürütme</a:t>
            </a:r>
            <a:r>
              <a:rPr lang="en-US" dirty="0"/>
              <a:t>, </a:t>
            </a:r>
            <a:r>
              <a:rPr lang="en-US" dirty="0" err="1"/>
              <a:t>yargılama</a:t>
            </a:r>
            <a:r>
              <a:rPr lang="en-US" dirty="0"/>
              <a:t>, </a:t>
            </a:r>
            <a:r>
              <a:rPr lang="en-US" dirty="0" err="1"/>
              <a:t>bellek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soyutlamadır</a:t>
            </a:r>
            <a:r>
              <a:rPr lang="tr-TR" dirty="0" smtClean="0"/>
              <a:t>.</a:t>
            </a:r>
          </a:p>
          <a:p>
            <a:pPr algn="just"/>
            <a:endParaRPr lang="en-US" dirty="0"/>
          </a:p>
          <a:p>
            <a:pPr algn="just"/>
            <a:r>
              <a:rPr lang="en-US" b="1" u="sng" dirty="0"/>
              <a:t>David Wechsler: </a:t>
            </a:r>
            <a:r>
              <a:rPr lang="en-US" dirty="0"/>
              <a:t> </a:t>
            </a:r>
            <a:r>
              <a:rPr lang="en-US" dirty="0" err="1"/>
              <a:t>Zekanın</a:t>
            </a:r>
            <a:r>
              <a:rPr lang="en-US" dirty="0"/>
              <a:t> </a:t>
            </a:r>
            <a:r>
              <a:rPr lang="en-US" dirty="0" err="1"/>
              <a:t>işe</a:t>
            </a:r>
            <a:r>
              <a:rPr lang="en-US" dirty="0"/>
              <a:t> </a:t>
            </a:r>
            <a:r>
              <a:rPr lang="en-US" dirty="0" err="1"/>
              <a:t>vuruk</a:t>
            </a:r>
            <a:r>
              <a:rPr lang="en-US" dirty="0"/>
              <a:t> </a:t>
            </a:r>
            <a:r>
              <a:rPr lang="en-US" dirty="0" err="1"/>
              <a:t>tanımlamasında</a:t>
            </a:r>
            <a:r>
              <a:rPr lang="en-US" dirty="0"/>
              <a:t>,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amaçlı</a:t>
            </a:r>
            <a:r>
              <a:rPr lang="en-US" dirty="0"/>
              <a:t> 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davranma</a:t>
            </a:r>
            <a:r>
              <a:rPr lang="en-US" dirty="0"/>
              <a:t>, </a:t>
            </a:r>
            <a:r>
              <a:rPr lang="en-US" dirty="0" err="1"/>
              <a:t>mantıklı</a:t>
            </a:r>
            <a:r>
              <a:rPr lang="en-US" dirty="0"/>
              <a:t> </a:t>
            </a:r>
            <a:r>
              <a:rPr lang="en-US" dirty="0" err="1"/>
              <a:t>düşünme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çevresiyle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baş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kapasite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toplam</a:t>
            </a:r>
            <a:r>
              <a:rPr lang="en-US" dirty="0"/>
              <a:t> </a:t>
            </a:r>
            <a:r>
              <a:rPr lang="en-US" dirty="0" err="1"/>
              <a:t>kapasitesi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</a:t>
            </a:r>
            <a:endParaRPr lang="en-US" b="1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9312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u="sng" dirty="0"/>
              <a:t>Jean </a:t>
            </a:r>
            <a:r>
              <a:rPr lang="en-US" b="1" u="sng" dirty="0" err="1"/>
              <a:t>Piaget:</a:t>
            </a:r>
            <a:r>
              <a:rPr lang="en-US" dirty="0" err="1"/>
              <a:t>Piaget</a:t>
            </a:r>
            <a:r>
              <a:rPr lang="en-US" dirty="0"/>
              <a:t> </a:t>
            </a:r>
            <a:r>
              <a:rPr lang="en-US" dirty="0" err="1"/>
              <a:t>zekayı</a:t>
            </a:r>
            <a:r>
              <a:rPr lang="en-US" dirty="0"/>
              <a:t>, </a:t>
            </a:r>
            <a:r>
              <a:rPr lang="en-US" dirty="0" err="1"/>
              <a:t>biyolik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evrimleşmiş</a:t>
            </a:r>
            <a:r>
              <a:rPr lang="en-US" dirty="0"/>
              <a:t>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dünyaya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adaptasyon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etmiştir</a:t>
            </a:r>
            <a:r>
              <a:rPr lang="en-US" dirty="0"/>
              <a:t>.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beceriler</a:t>
            </a:r>
            <a:r>
              <a:rPr lang="en-US" dirty="0"/>
              <a:t> </a:t>
            </a:r>
            <a:r>
              <a:rPr lang="en-US" dirty="0" err="1"/>
              <a:t>kazanıldıkça</a:t>
            </a:r>
            <a:r>
              <a:rPr lang="en-US" dirty="0"/>
              <a:t>, </a:t>
            </a:r>
            <a:r>
              <a:rPr lang="en-US" dirty="0" err="1"/>
              <a:t>adaptasyon</a:t>
            </a:r>
            <a:r>
              <a:rPr lang="en-US" dirty="0"/>
              <a:t> </a:t>
            </a:r>
            <a:r>
              <a:rPr lang="en-US" dirty="0" err="1"/>
              <a:t>artar</a:t>
            </a:r>
            <a:r>
              <a:rPr lang="en-US" dirty="0"/>
              <a:t> (</a:t>
            </a:r>
            <a:r>
              <a:rPr lang="en-US" dirty="0" err="1"/>
              <a:t>sembolik</a:t>
            </a:r>
            <a:r>
              <a:rPr lang="en-US" dirty="0"/>
              <a:t> </a:t>
            </a:r>
            <a:r>
              <a:rPr lang="en-US" dirty="0" err="1"/>
              <a:t>düzeyde</a:t>
            </a:r>
            <a:r>
              <a:rPr lang="en-US" dirty="0"/>
              <a:t>),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deneme</a:t>
            </a:r>
            <a:r>
              <a:rPr lang="en-US" dirty="0"/>
              <a:t> </a:t>
            </a:r>
            <a:r>
              <a:rPr lang="en-US" dirty="0" err="1"/>
              <a:t>yanılma</a:t>
            </a:r>
            <a:r>
              <a:rPr lang="en-US" dirty="0"/>
              <a:t>, </a:t>
            </a:r>
            <a:r>
              <a:rPr lang="en-US" dirty="0" err="1"/>
              <a:t>fiziksel</a:t>
            </a:r>
            <a:r>
              <a:rPr lang="en-US" dirty="0"/>
              <a:t> </a:t>
            </a:r>
            <a:r>
              <a:rPr lang="en-US" dirty="0" err="1"/>
              <a:t>deneme</a:t>
            </a:r>
            <a:r>
              <a:rPr lang="en-US" dirty="0"/>
              <a:t> </a:t>
            </a:r>
            <a:r>
              <a:rPr lang="en-US" dirty="0" err="1"/>
              <a:t>yanılma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değiştirir</a:t>
            </a:r>
            <a:r>
              <a:rPr lang="en-US" dirty="0"/>
              <a:t>.</a:t>
            </a:r>
          </a:p>
          <a:p>
            <a:pPr algn="just"/>
            <a:endParaRPr lang="en-US" b="1" u="sng" dirty="0"/>
          </a:p>
          <a:p>
            <a:pPr algn="just"/>
            <a:r>
              <a:rPr lang="en-US" dirty="0" err="1"/>
              <a:t>Binet</a:t>
            </a:r>
            <a:r>
              <a:rPr lang="en-US" dirty="0"/>
              <a:t>, Wechsler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Piaget’nin</a:t>
            </a:r>
            <a:r>
              <a:rPr lang="en-US" dirty="0"/>
              <a:t> </a:t>
            </a:r>
            <a:r>
              <a:rPr lang="en-US" dirty="0" err="1"/>
              <a:t>kuramlarında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odaklanılan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konu</a:t>
            </a:r>
            <a:r>
              <a:rPr lang="en-US" dirty="0"/>
              <a:t> </a:t>
            </a:r>
            <a:r>
              <a:rPr lang="en-US" dirty="0" err="1"/>
              <a:t>etkileşimdir</a:t>
            </a:r>
            <a:r>
              <a:rPr lang="en-US" dirty="0"/>
              <a:t>. </a:t>
            </a:r>
            <a:r>
              <a:rPr lang="en-US" dirty="0" err="1"/>
              <a:t>Etkileşim</a:t>
            </a:r>
            <a:r>
              <a:rPr lang="en-US" dirty="0"/>
              <a:t>, </a:t>
            </a:r>
            <a:r>
              <a:rPr lang="en-US" dirty="0" err="1"/>
              <a:t>çevre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doğuştan</a:t>
            </a:r>
            <a:r>
              <a:rPr lang="en-US" dirty="0"/>
              <a:t> </a:t>
            </a:r>
            <a:r>
              <a:rPr lang="en-US" dirty="0" err="1"/>
              <a:t>katılsak</a:t>
            </a:r>
            <a:r>
              <a:rPr lang="en-US" dirty="0"/>
              <a:t> </a:t>
            </a:r>
            <a:r>
              <a:rPr lang="en-US" dirty="0" err="1"/>
              <a:t>özelliklerinin</a:t>
            </a:r>
            <a:r>
              <a:rPr lang="en-US" dirty="0"/>
              <a:t> </a:t>
            </a:r>
            <a:r>
              <a:rPr lang="en-US" dirty="0" err="1"/>
              <a:t>etkileşimde</a:t>
            </a:r>
            <a:r>
              <a:rPr lang="en-US" dirty="0"/>
              <a:t> </a:t>
            </a:r>
            <a:r>
              <a:rPr lang="en-US" dirty="0" err="1"/>
              <a:t>bulunmasıdır</a:t>
            </a:r>
            <a:r>
              <a:rPr lang="en-US" dirty="0"/>
              <a:t>. </a:t>
            </a:r>
            <a:r>
              <a:rPr lang="en-US" b="1" dirty="0" err="1"/>
              <a:t>Faktör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b="1" dirty="0" err="1"/>
              <a:t>kuramlarda</a:t>
            </a:r>
            <a:r>
              <a:rPr lang="en-US" b="1" dirty="0"/>
              <a:t> </a:t>
            </a:r>
            <a:r>
              <a:rPr lang="en-US" dirty="0" err="1"/>
              <a:t>odak</a:t>
            </a:r>
            <a:r>
              <a:rPr lang="en-US" dirty="0"/>
              <a:t> </a:t>
            </a:r>
            <a:r>
              <a:rPr lang="en-US" dirty="0" err="1"/>
              <a:t>noktası</a:t>
            </a:r>
            <a:r>
              <a:rPr lang="en-US" dirty="0"/>
              <a:t>  </a:t>
            </a:r>
            <a:r>
              <a:rPr lang="en-US" dirty="0" err="1"/>
              <a:t>yeteneklerin</a:t>
            </a:r>
            <a:r>
              <a:rPr lang="en-US" dirty="0"/>
              <a:t> </a:t>
            </a:r>
            <a:r>
              <a:rPr lang="en-US" dirty="0" err="1"/>
              <a:t>tanımlanmasında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zekayı</a:t>
            </a:r>
            <a:r>
              <a:rPr lang="en-US" dirty="0"/>
              <a:t> </a:t>
            </a:r>
            <a:r>
              <a:rPr lang="en-US" dirty="0" err="1"/>
              <a:t>oluşturduğu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yeteneklerin</a:t>
            </a:r>
            <a:r>
              <a:rPr lang="en-US" dirty="0"/>
              <a:t> </a:t>
            </a:r>
            <a:r>
              <a:rPr lang="en-US" dirty="0" err="1"/>
              <a:t>gruplanmasıdır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207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Faktör</a:t>
            </a:r>
            <a:r>
              <a:rPr lang="en-US" b="1" dirty="0"/>
              <a:t> </a:t>
            </a:r>
            <a:r>
              <a:rPr lang="en-US" b="1" dirty="0" err="1"/>
              <a:t>Analitik</a:t>
            </a:r>
            <a:r>
              <a:rPr lang="en-US" b="1" dirty="0"/>
              <a:t> </a:t>
            </a:r>
            <a:r>
              <a:rPr lang="en-US" b="1" dirty="0" err="1"/>
              <a:t>Zeka</a:t>
            </a:r>
            <a:r>
              <a:rPr lang="en-US" b="1" dirty="0"/>
              <a:t> </a:t>
            </a:r>
            <a:r>
              <a:rPr lang="en-US" b="1" dirty="0" err="1"/>
              <a:t>Kuramları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İngiliz</a:t>
            </a:r>
            <a:r>
              <a:rPr lang="en-US" dirty="0"/>
              <a:t> </a:t>
            </a:r>
            <a:r>
              <a:rPr lang="en-US" dirty="0" err="1"/>
              <a:t>psikolog</a:t>
            </a:r>
            <a:r>
              <a:rPr lang="en-US" dirty="0"/>
              <a:t> Charles Spearman 1904’te </a:t>
            </a:r>
            <a:r>
              <a:rPr lang="en-US" dirty="0" err="1"/>
              <a:t>testler</a:t>
            </a:r>
            <a:r>
              <a:rPr lang="en-US" dirty="0"/>
              <a:t> </a:t>
            </a:r>
            <a:r>
              <a:rPr lang="en-US" dirty="0" err="1"/>
              <a:t>arası</a:t>
            </a:r>
            <a:r>
              <a:rPr lang="en-US" dirty="0"/>
              <a:t> </a:t>
            </a:r>
            <a:r>
              <a:rPr lang="en-US" dirty="0" err="1"/>
              <a:t>korelasyonları</a:t>
            </a:r>
            <a:r>
              <a:rPr lang="en-US" dirty="0"/>
              <a:t> </a:t>
            </a:r>
            <a:r>
              <a:rPr lang="en-US" dirty="0" err="1"/>
              <a:t>hesaplayan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tekniklerin</a:t>
            </a:r>
            <a:r>
              <a:rPr lang="en-US" dirty="0"/>
              <a:t> </a:t>
            </a:r>
            <a:r>
              <a:rPr lang="en-US" dirty="0" err="1"/>
              <a:t>önderliğini</a:t>
            </a:r>
            <a:r>
              <a:rPr lang="en-US" dirty="0"/>
              <a:t> </a:t>
            </a:r>
            <a:r>
              <a:rPr lang="en-US" dirty="0" err="1"/>
              <a:t>yapmıştır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en-US" dirty="0"/>
              <a:t>Spearman (1927)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araştırmalar</a:t>
            </a:r>
            <a:r>
              <a:rPr lang="en-US" dirty="0"/>
              <a:t> </a:t>
            </a:r>
            <a:r>
              <a:rPr lang="en-US" dirty="0" err="1"/>
              <a:t>sonucunda</a:t>
            </a:r>
            <a:r>
              <a:rPr lang="en-US" dirty="0"/>
              <a:t>,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yeteneklerde</a:t>
            </a:r>
            <a:r>
              <a:rPr lang="en-US" dirty="0"/>
              <a:t> belli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faktörün</a:t>
            </a:r>
            <a:r>
              <a:rPr lang="en-US" dirty="0"/>
              <a:t> (g </a:t>
            </a:r>
            <a:r>
              <a:rPr lang="en-US" dirty="0" err="1"/>
              <a:t>faktörü</a:t>
            </a:r>
            <a:r>
              <a:rPr lang="en-US" dirty="0"/>
              <a:t>) </a:t>
            </a:r>
            <a:r>
              <a:rPr lang="en-US" dirty="0" err="1"/>
              <a:t>olduğunu</a:t>
            </a:r>
            <a:r>
              <a:rPr lang="en-US" dirty="0"/>
              <a:t>,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faktörden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değişkenliği</a:t>
            </a:r>
            <a:r>
              <a:rPr lang="en-US" dirty="0"/>
              <a:t> </a:t>
            </a:r>
            <a:r>
              <a:rPr lang="en-US" dirty="0" err="1"/>
              <a:t>açıllayan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faktörler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savunmuştur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kurama</a:t>
            </a:r>
            <a:r>
              <a:rPr lang="en-US" dirty="0"/>
              <a:t> da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adını</a:t>
            </a:r>
            <a:r>
              <a:rPr lang="en-US" dirty="0"/>
              <a:t> </a:t>
            </a:r>
            <a:r>
              <a:rPr lang="en-US" dirty="0" err="1"/>
              <a:t>koymuştur</a:t>
            </a:r>
            <a:r>
              <a:rPr lang="en-US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6480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kuramının</a:t>
            </a:r>
            <a:r>
              <a:rPr lang="en-US" dirty="0"/>
              <a:t> </a:t>
            </a:r>
            <a:r>
              <a:rPr lang="en-US" dirty="0" err="1"/>
              <a:t>aksine</a:t>
            </a:r>
            <a:r>
              <a:rPr lang="en-US" dirty="0"/>
              <a:t> </a:t>
            </a:r>
            <a:r>
              <a:rPr lang="en-US" dirty="0" err="1"/>
              <a:t>zekanın</a:t>
            </a:r>
            <a:r>
              <a:rPr lang="en-US" dirty="0"/>
              <a:t> </a:t>
            </a:r>
            <a:r>
              <a:rPr lang="en-US" dirty="0" err="1"/>
              <a:t>ikiden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faktörle</a:t>
            </a:r>
            <a:r>
              <a:rPr lang="en-US" dirty="0"/>
              <a:t> </a:t>
            </a:r>
            <a:r>
              <a:rPr lang="en-US" dirty="0" err="1"/>
              <a:t>tanımlanacağını</a:t>
            </a:r>
            <a:r>
              <a:rPr lang="en-US" dirty="0"/>
              <a:t> </a:t>
            </a:r>
            <a:r>
              <a:rPr lang="en-US" dirty="0" err="1"/>
              <a:t>savunan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insanları</a:t>
            </a:r>
            <a:r>
              <a:rPr lang="en-US" dirty="0"/>
              <a:t> da </a:t>
            </a:r>
            <a:r>
              <a:rPr lang="en-US" dirty="0" err="1"/>
              <a:t>olmuştur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Guilford (1967), g </a:t>
            </a:r>
            <a:r>
              <a:rPr lang="en-US" dirty="0" err="1"/>
              <a:t>faktörünü</a:t>
            </a:r>
            <a:r>
              <a:rPr lang="en-US" dirty="0"/>
              <a:t> yok </a:t>
            </a:r>
            <a:r>
              <a:rPr lang="en-US" dirty="0" err="1"/>
              <a:t>saymadan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g </a:t>
            </a:r>
            <a:r>
              <a:rPr lang="en-US" dirty="0" err="1"/>
              <a:t>faktörüne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atıfta</a:t>
            </a:r>
            <a:r>
              <a:rPr lang="en-US" dirty="0"/>
              <a:t> </a:t>
            </a:r>
            <a:r>
              <a:rPr lang="en-US" dirty="0" err="1"/>
              <a:t>bulunmadan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küçültürek</a:t>
            </a:r>
            <a:r>
              <a:rPr lang="en-US" dirty="0"/>
              <a:t> 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faaliyetleri</a:t>
            </a:r>
            <a:r>
              <a:rPr lang="en-US" dirty="0"/>
              <a:t> </a:t>
            </a:r>
            <a:r>
              <a:rPr lang="en-US" dirty="0" err="1"/>
              <a:t>açıklamaya</a:t>
            </a:r>
            <a:r>
              <a:rPr lang="en-US" dirty="0"/>
              <a:t> </a:t>
            </a:r>
            <a:r>
              <a:rPr lang="en-US" dirty="0" err="1"/>
              <a:t>çalışmıştır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9775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Gardner (1983, 1994) </a:t>
            </a:r>
            <a:r>
              <a:rPr lang="en-US" dirty="0" err="1"/>
              <a:t>çoklu</a:t>
            </a:r>
            <a:r>
              <a:rPr lang="en-US" dirty="0"/>
              <a:t> </a:t>
            </a:r>
            <a:r>
              <a:rPr lang="en-US" dirty="0" err="1"/>
              <a:t>zeka</a:t>
            </a:r>
            <a:r>
              <a:rPr lang="en-US" dirty="0"/>
              <a:t> (son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yedi</a:t>
            </a:r>
            <a:r>
              <a:rPr lang="en-US" dirty="0"/>
              <a:t>) </a:t>
            </a:r>
            <a:r>
              <a:rPr lang="en-US" dirty="0" err="1"/>
              <a:t>kuramını</a:t>
            </a:r>
            <a:r>
              <a:rPr lang="en-US" dirty="0"/>
              <a:t> </a:t>
            </a:r>
            <a:r>
              <a:rPr lang="en-US" dirty="0" err="1"/>
              <a:t>geliştirmiştir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Son </a:t>
            </a:r>
            <a:r>
              <a:rPr lang="en-US" dirty="0" err="1"/>
              <a:t>yıllarda</a:t>
            </a:r>
            <a:r>
              <a:rPr lang="en-US" dirty="0"/>
              <a:t> ilk </a:t>
            </a:r>
            <a:r>
              <a:rPr lang="en-US" dirty="0" err="1"/>
              <a:t>kez</a:t>
            </a:r>
            <a:r>
              <a:rPr lang="en-US" dirty="0"/>
              <a:t> Raymond B. Cattel(1941, 1971)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önerilen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tr-TR" dirty="0" smtClean="0"/>
              <a:t>H</a:t>
            </a:r>
            <a:r>
              <a:rPr lang="en-US" dirty="0" err="1" smtClean="0"/>
              <a:t>orn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(Cattel&amp; Horn, 1978; Cattel&amp; Horn, 1966, </a:t>
            </a:r>
            <a:r>
              <a:rPr lang="en-US" dirty="0" smtClean="0"/>
              <a:t>1967)  </a:t>
            </a:r>
            <a:r>
              <a:rPr lang="en-US" dirty="0" err="1"/>
              <a:t>değişimler</a:t>
            </a:r>
            <a:r>
              <a:rPr lang="en-US" dirty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zeka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test </a:t>
            </a:r>
            <a:r>
              <a:rPr lang="en-US" dirty="0" err="1"/>
              <a:t>geliştiriciler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görmüştür</a:t>
            </a:r>
            <a:r>
              <a:rPr lang="en-US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7964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Cattel 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geliştirilen</a:t>
            </a:r>
            <a:r>
              <a:rPr lang="en-US" dirty="0"/>
              <a:t> </a:t>
            </a:r>
            <a:r>
              <a:rPr lang="en-US" dirty="0" err="1"/>
              <a:t>kuramın</a:t>
            </a:r>
            <a:r>
              <a:rPr lang="en-US" dirty="0"/>
              <a:t> </a:t>
            </a:r>
            <a:r>
              <a:rPr lang="en-US" dirty="0" err="1"/>
              <a:t>orijinal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 </a:t>
            </a:r>
            <a:r>
              <a:rPr lang="en-US" dirty="0" err="1"/>
              <a:t>yetenek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sürülmüştür</a:t>
            </a:r>
            <a:r>
              <a:rPr lang="tr-TR" dirty="0"/>
              <a:t>:</a:t>
            </a:r>
          </a:p>
          <a:p>
            <a:pPr algn="just"/>
            <a:endParaRPr lang="tr-TR" dirty="0"/>
          </a:p>
          <a:p>
            <a:pPr lvl="1" algn="just"/>
            <a:r>
              <a:rPr lang="en-US" b="1" dirty="0" err="1"/>
              <a:t>Birikimli</a:t>
            </a:r>
            <a:r>
              <a:rPr lang="en-US" b="1" dirty="0"/>
              <a:t> </a:t>
            </a:r>
            <a:r>
              <a:rPr lang="en-US" b="1" dirty="0" err="1"/>
              <a:t>Zeka</a:t>
            </a:r>
            <a:r>
              <a:rPr lang="en-US" b="1" dirty="0"/>
              <a:t>, </a:t>
            </a:r>
            <a:r>
              <a:rPr lang="en-US" dirty="0" err="1"/>
              <a:t>kazanılmış</a:t>
            </a:r>
            <a:r>
              <a:rPr lang="en-US" dirty="0"/>
              <a:t> </a:t>
            </a:r>
            <a:r>
              <a:rPr lang="en-US" dirty="0" err="1"/>
              <a:t>becerileri</a:t>
            </a:r>
            <a:r>
              <a:rPr lang="en-US" dirty="0"/>
              <a:t> </a:t>
            </a:r>
            <a:r>
              <a:rPr lang="en-US" dirty="0" err="1"/>
              <a:t>kapsar</a:t>
            </a:r>
            <a:r>
              <a:rPr lang="en-US" dirty="0"/>
              <a:t>.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kültüre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yeteneklerdir</a:t>
            </a:r>
            <a:r>
              <a:rPr lang="en-US" dirty="0"/>
              <a:t>.</a:t>
            </a:r>
            <a:endParaRPr lang="tr-TR" dirty="0"/>
          </a:p>
          <a:p>
            <a:pPr lvl="1" algn="just"/>
            <a:endParaRPr lang="en-US" dirty="0"/>
          </a:p>
          <a:p>
            <a:pPr lvl="1" algn="just"/>
            <a:r>
              <a:rPr lang="en-US" b="1" dirty="0" err="1"/>
              <a:t>Kristalize</a:t>
            </a:r>
            <a:r>
              <a:rPr lang="en-US" b="1" dirty="0"/>
              <a:t> </a:t>
            </a:r>
            <a:r>
              <a:rPr lang="en-US" b="1" dirty="0" err="1"/>
              <a:t>Zeka</a:t>
            </a:r>
            <a:r>
              <a:rPr lang="en-US" b="1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sözel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, </a:t>
            </a:r>
            <a:r>
              <a:rPr lang="en-US" dirty="0" err="1"/>
              <a:t>görece</a:t>
            </a:r>
            <a:r>
              <a:rPr lang="en-US" dirty="0"/>
              <a:t> </a:t>
            </a:r>
            <a:r>
              <a:rPr lang="en-US" dirty="0" err="1"/>
              <a:t>kültürden</a:t>
            </a:r>
            <a:r>
              <a:rPr lang="en-US" dirty="0"/>
              <a:t> </a:t>
            </a:r>
            <a:r>
              <a:rPr lang="en-US" dirty="0" err="1"/>
              <a:t>bağımsız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kapsamdan</a:t>
            </a:r>
            <a:r>
              <a:rPr lang="en-US" dirty="0"/>
              <a:t> </a:t>
            </a:r>
            <a:r>
              <a:rPr lang="en-US" dirty="0" err="1"/>
              <a:t>arınıktır</a:t>
            </a:r>
            <a:r>
              <a:rPr lang="en-US" dirty="0"/>
              <a:t>.</a:t>
            </a:r>
          </a:p>
          <a:p>
            <a:pPr marL="457200" lvl="1" indent="0" algn="just">
              <a:buNone/>
            </a:pP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344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Faktör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yeteneklere</a:t>
            </a:r>
            <a:r>
              <a:rPr lang="en-US" dirty="0"/>
              <a:t>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geliştirilen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faktörlü</a:t>
            </a:r>
            <a:r>
              <a:rPr lang="en-US" dirty="0"/>
              <a:t> </a:t>
            </a:r>
            <a:r>
              <a:rPr lang="en-US" dirty="0" err="1"/>
              <a:t>zeka</a:t>
            </a:r>
            <a:r>
              <a:rPr lang="en-US" dirty="0"/>
              <a:t>  </a:t>
            </a:r>
            <a:r>
              <a:rPr lang="en-US" dirty="0" err="1"/>
              <a:t>modeli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b="1" dirty="0" err="1"/>
              <a:t>Üç</a:t>
            </a:r>
            <a:r>
              <a:rPr lang="en-US" b="1" dirty="0"/>
              <a:t> </a:t>
            </a:r>
            <a:r>
              <a:rPr lang="en-US" b="1" dirty="0" err="1"/>
              <a:t>Katmanlı</a:t>
            </a:r>
            <a:r>
              <a:rPr lang="en-US" b="1" dirty="0"/>
              <a:t> </a:t>
            </a:r>
            <a:r>
              <a:rPr lang="en-US" b="1" dirty="0" err="1"/>
              <a:t>Bilişsel</a:t>
            </a:r>
            <a:r>
              <a:rPr lang="en-US" b="1" dirty="0"/>
              <a:t> </a:t>
            </a:r>
            <a:r>
              <a:rPr lang="en-US" b="1" dirty="0" err="1"/>
              <a:t>Yetenekler</a:t>
            </a:r>
            <a:r>
              <a:rPr lang="en-US" b="1" dirty="0"/>
              <a:t> </a:t>
            </a:r>
            <a:r>
              <a:rPr lang="en-US" dirty="0" err="1"/>
              <a:t>modelidir</a:t>
            </a:r>
            <a:r>
              <a:rPr lang="en-US" dirty="0"/>
              <a:t> (Carroll,1997).</a:t>
            </a:r>
            <a:endParaRPr lang="en-US" b="1" u="sng" dirty="0"/>
          </a:p>
          <a:p>
            <a:pPr algn="just"/>
            <a:endParaRPr lang="en-US" b="1" u="sng" dirty="0"/>
          </a:p>
          <a:p>
            <a:pPr algn="just"/>
            <a:r>
              <a:rPr lang="en-US" b="1" u="sng" dirty="0" smtClean="0"/>
              <a:t>CHC </a:t>
            </a:r>
            <a:r>
              <a:rPr lang="en-US" b="1" u="sng" dirty="0" err="1"/>
              <a:t>Modeli</a:t>
            </a:r>
            <a:r>
              <a:rPr lang="en-US" b="1" u="sng" dirty="0"/>
              <a:t>:</a:t>
            </a:r>
            <a:r>
              <a:rPr lang="en-US" dirty="0"/>
              <a:t> Cattel Horn </a:t>
            </a:r>
            <a:r>
              <a:rPr lang="en-US" dirty="0" err="1"/>
              <a:t>ve</a:t>
            </a:r>
            <a:r>
              <a:rPr lang="en-US" dirty="0"/>
              <a:t> Carroll </a:t>
            </a:r>
            <a:r>
              <a:rPr lang="en-US" dirty="0" err="1"/>
              <a:t>modelleri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bakımlardan</a:t>
            </a:r>
            <a:r>
              <a:rPr lang="en-US" dirty="0"/>
              <a:t> </a:t>
            </a:r>
            <a:r>
              <a:rPr lang="en-US" dirty="0" err="1"/>
              <a:t>benzerlik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yetenekleri</a:t>
            </a:r>
            <a:r>
              <a:rPr lang="en-US" dirty="0"/>
              <a:t> (</a:t>
            </a:r>
            <a:r>
              <a:rPr lang="en-US" dirty="0" err="1"/>
              <a:t>Carrol’un</a:t>
            </a:r>
            <a:r>
              <a:rPr lang="en-US" dirty="0"/>
              <a:t> </a:t>
            </a:r>
            <a:r>
              <a:rPr lang="en-US" dirty="0" err="1"/>
              <a:t>kuramındaki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katman</a:t>
            </a:r>
            <a:r>
              <a:rPr lang="en-US" dirty="0"/>
              <a:t> </a:t>
            </a:r>
            <a:r>
              <a:rPr lang="en-US" dirty="0" err="1"/>
              <a:t>düzeyi</a:t>
            </a:r>
            <a:r>
              <a:rPr lang="en-US" dirty="0"/>
              <a:t>)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kapsamlı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yetenekleri</a:t>
            </a:r>
            <a:r>
              <a:rPr lang="en-US" dirty="0"/>
              <a:t> </a:t>
            </a:r>
            <a:r>
              <a:rPr lang="en-US" dirty="0" err="1"/>
              <a:t>içerecek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(</a:t>
            </a:r>
            <a:r>
              <a:rPr lang="en-US" dirty="0" err="1"/>
              <a:t>Carrol’un</a:t>
            </a:r>
            <a:r>
              <a:rPr lang="en-US" dirty="0"/>
              <a:t> </a:t>
            </a:r>
            <a:r>
              <a:rPr lang="en-US" dirty="0" err="1"/>
              <a:t>kuramındaki</a:t>
            </a:r>
            <a:r>
              <a:rPr lang="en-US" dirty="0"/>
              <a:t> </a:t>
            </a:r>
            <a:r>
              <a:rPr lang="en-US" dirty="0" err="1"/>
              <a:t>birinci</a:t>
            </a:r>
            <a:r>
              <a:rPr lang="en-US" dirty="0"/>
              <a:t> </a:t>
            </a:r>
            <a:r>
              <a:rPr lang="en-US" dirty="0" err="1"/>
              <a:t>düzey</a:t>
            </a:r>
            <a:r>
              <a:rPr lang="en-US" dirty="0"/>
              <a:t>) </a:t>
            </a:r>
            <a:r>
              <a:rPr lang="en-US" dirty="0" err="1"/>
              <a:t>içerecek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düzenlemeleri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. </a:t>
            </a:r>
            <a:endParaRPr lang="en-US" b="1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9166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527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Bir psikolojik yapı olarak "zeka" ve madde geliştirme süreci*</vt:lpstr>
      <vt:lpstr>Farklı Zeka Tanımları</vt:lpstr>
      <vt:lpstr>PowerPoint Sunusu</vt:lpstr>
      <vt:lpstr>PowerPoint Sunusu</vt:lpstr>
      <vt:lpstr>Faktör Analitik Zeka Kuramları</vt:lpstr>
      <vt:lpstr>PowerPoint Sunusu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10</cp:revision>
  <dcterms:created xsi:type="dcterms:W3CDTF">2017-05-16T13:19:38Z</dcterms:created>
  <dcterms:modified xsi:type="dcterms:W3CDTF">2018-02-01T01:50:14Z</dcterms:modified>
</cp:coreProperties>
</file>