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2"/>
  </p:notesMasterIdLst>
  <p:sldIdLst>
    <p:sldId id="1082" r:id="rId4"/>
    <p:sldId id="1085" r:id="rId5"/>
    <p:sldId id="1086" r:id="rId6"/>
    <p:sldId id="1092" r:id="rId7"/>
    <p:sldId id="1087" r:id="rId8"/>
    <p:sldId id="1093" r:id="rId9"/>
    <p:sldId id="1088" r:id="rId10"/>
    <p:sldId id="1089" r:id="rId11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164" autoAdjust="0"/>
    <p:restoredTop sz="91471" autoAdjust="0"/>
  </p:normalViewPr>
  <p:slideViewPr>
    <p:cSldViewPr snapToGrid="0">
      <p:cViewPr varScale="1">
        <p:scale>
          <a:sx n="57" d="100"/>
          <a:sy n="57" d="100"/>
        </p:scale>
        <p:origin x="-1170" y="-90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2/28/2020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2/28/2020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2/28/2020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2/28/2020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2/28/2020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7082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19913B4-353A-43F0-919E-C9E766A5124A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7004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6" r:id="rId3"/>
    <p:sldLayoutId id="2147483697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322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ARAZİ TOPLULAŞTIRMASI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(1-2) 3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Dr. Orhan ERCAN</a:t>
            </a: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35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5" name="Dikdörtgen 5"/>
          <p:cNvSpPr/>
          <p:nvPr/>
        </p:nvSpPr>
        <p:spPr>
          <a:xfrm>
            <a:off x="166118" y="657292"/>
            <a:ext cx="8517837" cy="29391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Arazi Derecelendirmesi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8" name="İçerik Yer Tutucusu 2"/>
          <p:cNvSpPr>
            <a:spLocks noGrp="1"/>
          </p:cNvSpPr>
          <p:nvPr>
            <p:ph idx="1"/>
          </p:nvPr>
        </p:nvSpPr>
        <p:spPr>
          <a:xfrm>
            <a:off x="503060" y="1376138"/>
            <a:ext cx="7843954" cy="4309767"/>
          </a:xfrm>
        </p:spPr>
        <p:txBody>
          <a:bodyPr anchor="t">
            <a:noAutofit/>
          </a:bodyPr>
          <a:lstStyle/>
          <a:p>
            <a:pPr marL="0" indent="0" algn="just">
              <a:lnSpc>
                <a:spcPct val="150000"/>
              </a:lnSpc>
              <a:spcBef>
                <a:spcPts val="45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dirty="0"/>
              <a:t>Arazi derecelendirmesi, arazi toplulaştırma sahasında bulunan gerçek ve tüzel kişiler </a:t>
            </a:r>
            <a:r>
              <a:rPr lang="tr-TR" dirty="0" smtClean="0"/>
              <a:t>ile devlete </a:t>
            </a:r>
            <a:r>
              <a:rPr lang="tr-TR" dirty="0"/>
              <a:t>ait arazilerde yapılacak toprak etütleri ve laboratuvar analizleri ile belirlenen </a:t>
            </a:r>
            <a:r>
              <a:rPr lang="tr-TR" dirty="0" smtClean="0"/>
              <a:t>toprak özellikleri</a:t>
            </a:r>
            <a:r>
              <a:rPr lang="tr-TR" dirty="0"/>
              <a:t>, verimlilik ve arazinin konumuna bağlı olarak hesaplanan ve arazinin konum </a:t>
            </a:r>
            <a:r>
              <a:rPr lang="tr-TR" dirty="0" smtClean="0"/>
              <a:t>ile büyüklüğünün </a:t>
            </a:r>
            <a:r>
              <a:rPr lang="tr-TR" dirty="0"/>
              <a:t>değişimine esas olacak değerlerin tespit iş ve işlemidir.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03962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5" name="Dikdörtgen 5"/>
          <p:cNvSpPr/>
          <p:nvPr/>
        </p:nvSpPr>
        <p:spPr>
          <a:xfrm>
            <a:off x="166118" y="657292"/>
            <a:ext cx="8517837" cy="29391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Arazi Derecelendirmesi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8" name="İçerik Yer Tutucusu 2"/>
          <p:cNvSpPr>
            <a:spLocks noGrp="1"/>
          </p:cNvSpPr>
          <p:nvPr>
            <p:ph idx="1"/>
          </p:nvPr>
        </p:nvSpPr>
        <p:spPr>
          <a:xfrm>
            <a:off x="166117" y="1296786"/>
            <a:ext cx="8711875" cy="4389120"/>
          </a:xfrm>
        </p:spPr>
        <p:txBody>
          <a:bodyPr anchor="t">
            <a:noAutofit/>
          </a:bodyPr>
          <a:lstStyle/>
          <a:p>
            <a:pPr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tr-TR" b="1" dirty="0"/>
              <a:t>1 - Arazi Derecelendirme Komisyonunun Teşkili</a:t>
            </a:r>
          </a:p>
          <a:p>
            <a:pPr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tr-TR" dirty="0"/>
              <a:t>Arazi derecelendirme işlemleri arazi derecelendirme komisyonunca yapılır.</a:t>
            </a:r>
          </a:p>
          <a:p>
            <a:pPr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tr-TR" b="1" dirty="0"/>
              <a:t>Arazi derecelendirme komisyonu</a:t>
            </a:r>
            <a:r>
              <a:rPr lang="tr-TR" dirty="0"/>
              <a:t>;</a:t>
            </a:r>
          </a:p>
          <a:p>
            <a:pPr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tr-TR" b="1" dirty="0"/>
              <a:t>a</a:t>
            </a:r>
            <a:r>
              <a:rPr lang="tr-TR" dirty="0"/>
              <a:t>) DSİ veya proje idaresince belirlenecek başkan dâhil biri toprak ve/veya </a:t>
            </a:r>
            <a:r>
              <a:rPr lang="tr-TR" dirty="0" smtClean="0"/>
              <a:t>tarımsal yapılar </a:t>
            </a:r>
            <a:r>
              <a:rPr lang="tr-TR" dirty="0"/>
              <a:t>ve sulama bölümü mezunu ziraat mühendisi olmak üzere </a:t>
            </a:r>
            <a:r>
              <a:rPr lang="tr-TR" b="1" dirty="0"/>
              <a:t>proje </a:t>
            </a:r>
            <a:r>
              <a:rPr lang="tr-TR" b="1" dirty="0" smtClean="0"/>
              <a:t> iriminden dört </a:t>
            </a:r>
            <a:r>
              <a:rPr lang="tr-TR" b="1" dirty="0"/>
              <a:t>asıl bir yedek üye</a:t>
            </a:r>
          </a:p>
          <a:p>
            <a:pPr>
              <a:buFont typeface="Courier New" panose="02070309020205020404" pitchFamily="49" charset="0"/>
              <a:buChar char="o"/>
            </a:pP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4202416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5" name="Dikdörtgen 5"/>
          <p:cNvSpPr/>
          <p:nvPr/>
        </p:nvSpPr>
        <p:spPr>
          <a:xfrm>
            <a:off x="166118" y="657292"/>
            <a:ext cx="8517837" cy="29391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Arazi Derecelendirmesi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8" name="İçerik Yer Tutucusu 2"/>
          <p:cNvSpPr>
            <a:spLocks noGrp="1"/>
          </p:cNvSpPr>
          <p:nvPr>
            <p:ph idx="1"/>
          </p:nvPr>
        </p:nvSpPr>
        <p:spPr>
          <a:xfrm>
            <a:off x="166117" y="1296786"/>
            <a:ext cx="8711875" cy="4389120"/>
          </a:xfrm>
        </p:spPr>
        <p:txBody>
          <a:bodyPr anchor="t">
            <a:noAutofit/>
          </a:bodyPr>
          <a:lstStyle/>
          <a:p>
            <a:pPr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tr-TR" sz="1800" b="1" dirty="0" smtClean="0"/>
              <a:t>b</a:t>
            </a:r>
            <a:r>
              <a:rPr lang="tr-TR" sz="1800" dirty="0" smtClean="0"/>
              <a:t>) Köylerde </a:t>
            </a:r>
            <a:r>
              <a:rPr lang="tr-TR" sz="1800" b="1" dirty="0" smtClean="0"/>
              <a:t>köy muhtarı </a:t>
            </a:r>
            <a:r>
              <a:rPr lang="tr-TR" sz="1800" dirty="0" smtClean="0"/>
              <a:t>veya belirleyeceği </a:t>
            </a:r>
            <a:r>
              <a:rPr lang="tr-TR" sz="1800" b="1" dirty="0" smtClean="0"/>
              <a:t>bir asıl bir yedek üye</a:t>
            </a:r>
            <a:r>
              <a:rPr lang="tr-TR" sz="1800" dirty="0" smtClean="0"/>
              <a:t>, belediyelerde,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tr-TR" sz="1800" dirty="0" smtClean="0"/>
              <a:t>belediye </a:t>
            </a:r>
            <a:r>
              <a:rPr lang="tr-TR" sz="1800" dirty="0"/>
              <a:t>başkanının belirleyeceği konusunda uzman </a:t>
            </a:r>
            <a:r>
              <a:rPr lang="tr-TR" sz="1800" b="1" dirty="0"/>
              <a:t>bir asıl bir yedek üye</a:t>
            </a:r>
            <a:r>
              <a:rPr lang="tr-TR" sz="1800" dirty="0"/>
              <a:t>, il özel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tr-TR" sz="1800" dirty="0"/>
              <a:t>idarelerinde valinin, büyükşehir belediyelerinde büyükşehir belediye başkanının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tr-TR" sz="1800" dirty="0"/>
              <a:t>belirleyeceği </a:t>
            </a:r>
            <a:r>
              <a:rPr lang="tr-TR" sz="1800" b="1" dirty="0"/>
              <a:t>konusunda uzman bir asıl bir yedek üye,</a:t>
            </a:r>
          </a:p>
          <a:p>
            <a:pPr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tr-TR" sz="1800" b="1" dirty="0"/>
              <a:t>c</a:t>
            </a:r>
            <a:r>
              <a:rPr lang="tr-TR" sz="1800" dirty="0"/>
              <a:t>) Proje alanında arazisi bulunan maliklerin kendi aralarından seçecekleri </a:t>
            </a:r>
            <a:r>
              <a:rPr lang="tr-TR" sz="1800" b="1" dirty="0"/>
              <a:t>iki asıl </a:t>
            </a:r>
            <a:r>
              <a:rPr lang="tr-TR" sz="1800" b="1" dirty="0" smtClean="0"/>
              <a:t>bir yedek </a:t>
            </a:r>
            <a:r>
              <a:rPr lang="tr-TR" sz="1800" b="1" dirty="0"/>
              <a:t>üye </a:t>
            </a:r>
            <a:r>
              <a:rPr lang="tr-TR" sz="1800" dirty="0"/>
              <a:t>olmak üzere </a:t>
            </a:r>
            <a:r>
              <a:rPr lang="tr-TR" sz="1800" b="1" dirty="0"/>
              <a:t>yedi asıl üç yedek üye</a:t>
            </a:r>
            <a:r>
              <a:rPr lang="tr-TR" sz="1800" dirty="0"/>
              <a:t>den oluşur.</a:t>
            </a: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1793751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5" name="Dikdörtgen 5"/>
          <p:cNvSpPr/>
          <p:nvPr/>
        </p:nvSpPr>
        <p:spPr>
          <a:xfrm>
            <a:off x="166118" y="657292"/>
            <a:ext cx="8517837" cy="29391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Arazi Derecelendirmesi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8" name="İçerik Yer Tutucusu 2"/>
          <p:cNvSpPr>
            <a:spLocks noGrp="1"/>
          </p:cNvSpPr>
          <p:nvPr>
            <p:ph idx="1"/>
          </p:nvPr>
        </p:nvSpPr>
        <p:spPr>
          <a:xfrm>
            <a:off x="166117" y="1296786"/>
            <a:ext cx="8711875" cy="4389120"/>
          </a:xfrm>
        </p:spPr>
        <p:txBody>
          <a:bodyPr anchor="t">
            <a:noAutofit/>
          </a:bodyPr>
          <a:lstStyle/>
          <a:p>
            <a:pPr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tr-TR" sz="1800" dirty="0"/>
              <a:t>Bölge Müdürlüğü muhtarlık, belediye, il özel idare veya büyükşehir belediyesi </a:t>
            </a:r>
            <a:r>
              <a:rPr lang="tr-TR" sz="1800" dirty="0" smtClean="0"/>
              <a:t>ile gerekli </a:t>
            </a:r>
            <a:r>
              <a:rPr lang="tr-TR" sz="1800" dirty="0"/>
              <a:t>yazışmaları yaparak derecelendirme komisyonu için konusunda uzman bir asıl </a:t>
            </a:r>
            <a:r>
              <a:rPr lang="tr-TR" sz="1800" dirty="0" smtClean="0"/>
              <a:t>bir yedek </a:t>
            </a:r>
            <a:r>
              <a:rPr lang="tr-TR" sz="1800" dirty="0"/>
              <a:t>üye talebinde bulunur.</a:t>
            </a:r>
          </a:p>
          <a:p>
            <a:pPr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tr-TR" sz="1800" dirty="0"/>
              <a:t>Proje alanında arazisi bulunan maliklerin kendi aralarından iki asıl bir yedek </a:t>
            </a:r>
            <a:r>
              <a:rPr lang="tr-TR" sz="1800" dirty="0" smtClean="0"/>
              <a:t>üye seçimi </a:t>
            </a:r>
            <a:r>
              <a:rPr lang="tr-TR" sz="1800" dirty="0"/>
              <a:t>için Bölge Müdürlüğü tarafından muhtarlığa veya belediye başkanlığına </a:t>
            </a:r>
            <a:r>
              <a:rPr lang="tr-TR" sz="1800" dirty="0" smtClean="0"/>
              <a:t>toplantının yapılacağı </a:t>
            </a:r>
            <a:r>
              <a:rPr lang="tr-TR" sz="1800" dirty="0"/>
              <a:t>gün, saat ve yer bildirilir</a:t>
            </a:r>
            <a:r>
              <a:rPr lang="tr-TR" sz="1800" dirty="0" smtClean="0"/>
              <a:t>.</a:t>
            </a:r>
          </a:p>
          <a:p>
            <a:pPr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tr-TR" sz="1800" dirty="0" smtClean="0"/>
              <a:t> </a:t>
            </a:r>
            <a:r>
              <a:rPr lang="tr-TR" sz="1800" dirty="0"/>
              <a:t>Ayrıca alışılmış usullerle duyuru yapılarak </a:t>
            </a:r>
            <a:r>
              <a:rPr lang="tr-TR" sz="1800" dirty="0" smtClean="0"/>
              <a:t>herkesin görebileceği </a:t>
            </a:r>
            <a:r>
              <a:rPr lang="tr-TR" sz="1800" dirty="0"/>
              <a:t>bir yerde de ilana çıkılır</a:t>
            </a: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1143656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5" name="Dikdörtgen 5"/>
          <p:cNvSpPr/>
          <p:nvPr/>
        </p:nvSpPr>
        <p:spPr>
          <a:xfrm>
            <a:off x="166118" y="657292"/>
            <a:ext cx="8517837" cy="29391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Arazi Derecelendirmesi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8" name="İçerik Yer Tutucusu 2"/>
          <p:cNvSpPr>
            <a:spLocks noGrp="1"/>
          </p:cNvSpPr>
          <p:nvPr>
            <p:ph idx="1"/>
          </p:nvPr>
        </p:nvSpPr>
        <p:spPr>
          <a:xfrm>
            <a:off x="166117" y="1296786"/>
            <a:ext cx="8711875" cy="4389120"/>
          </a:xfrm>
        </p:spPr>
        <p:txBody>
          <a:bodyPr anchor="t">
            <a:noAutofit/>
          </a:bodyPr>
          <a:lstStyle/>
          <a:p>
            <a:pPr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tr-TR" sz="1800" dirty="0"/>
              <a:t>Arazi derecelendirme komisyon başkanlığı proje biriminde yer alan </a:t>
            </a:r>
            <a:r>
              <a:rPr lang="tr-TR" sz="1800" dirty="0" smtClean="0"/>
              <a:t>konusunda deneyimli </a:t>
            </a:r>
            <a:r>
              <a:rPr lang="tr-TR" sz="1800" dirty="0"/>
              <a:t>Ziraat Mühendisi tarafından yürütülür.</a:t>
            </a:r>
          </a:p>
          <a:p>
            <a:pPr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tr-TR" sz="1800" dirty="0"/>
              <a:t>Toplantı, proje alanında arazisi bulunan arazi sahiplerinin salt çoğunluğunun (</a:t>
            </a:r>
            <a:r>
              <a:rPr lang="tr-TR" sz="1800" dirty="0" smtClean="0"/>
              <a:t>toplam malik </a:t>
            </a:r>
            <a:r>
              <a:rPr lang="tr-TR" sz="1800" dirty="0"/>
              <a:t>sayısının yarısından bir fazlası) katılması ile yapılır. İlk toplantıda salt </a:t>
            </a:r>
            <a:r>
              <a:rPr lang="tr-TR" sz="1800" dirty="0" smtClean="0"/>
              <a:t>çoğunluk sağlanamadığı </a:t>
            </a:r>
            <a:r>
              <a:rPr lang="tr-TR" sz="1800" dirty="0"/>
              <a:t>takdirde bir hafta sonra aynı gün, saat ve yerde ikinci toplantı yapılır. </a:t>
            </a:r>
            <a:r>
              <a:rPr lang="tr-TR" sz="1800" dirty="0" smtClean="0"/>
              <a:t>İkinci toplantıda </a:t>
            </a:r>
            <a:r>
              <a:rPr lang="tr-TR" sz="1800" dirty="0"/>
              <a:t>çoğunluk aranmaz. </a:t>
            </a:r>
            <a:endParaRPr lang="tr-TR" sz="1800" dirty="0" smtClean="0"/>
          </a:p>
        </p:txBody>
      </p:sp>
    </p:spTree>
    <p:extLst>
      <p:ext uri="{BB962C8B-B14F-4D97-AF65-F5344CB8AC3E}">
        <p14:creationId xmlns:p14="http://schemas.microsoft.com/office/powerpoint/2010/main" val="680603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5" name="Dikdörtgen 5"/>
          <p:cNvSpPr/>
          <p:nvPr/>
        </p:nvSpPr>
        <p:spPr>
          <a:xfrm>
            <a:off x="166118" y="657292"/>
            <a:ext cx="8517837" cy="29391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Arazi Derecelendirmesi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8" name="İçerik Yer Tutucusu 2"/>
          <p:cNvSpPr>
            <a:spLocks noGrp="1"/>
          </p:cNvSpPr>
          <p:nvPr>
            <p:ph idx="1"/>
          </p:nvPr>
        </p:nvSpPr>
        <p:spPr>
          <a:xfrm>
            <a:off x="166117" y="1296786"/>
            <a:ext cx="8711875" cy="4389120"/>
          </a:xfrm>
        </p:spPr>
        <p:txBody>
          <a:bodyPr anchor="t">
            <a:noAutofit/>
          </a:bodyPr>
          <a:lstStyle/>
          <a:p>
            <a:pPr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tr-TR" sz="1800" dirty="0" smtClean="0"/>
              <a:t>Seçim </a:t>
            </a:r>
            <a:r>
              <a:rPr lang="tr-TR" sz="1800" dirty="0"/>
              <a:t>kapalı oy, açık tasnif usulüne göre yapılır. </a:t>
            </a:r>
            <a:r>
              <a:rPr lang="tr-TR" sz="1800" dirty="0" smtClean="0"/>
              <a:t>Oyların eşitliği </a:t>
            </a:r>
            <a:r>
              <a:rPr lang="tr-TR" sz="1800" dirty="0"/>
              <a:t>halinde, en çok eşit oyu alan iki aday arasında kura çekimi yapılır. </a:t>
            </a:r>
            <a:endParaRPr lang="tr-TR" sz="1800" dirty="0" smtClean="0"/>
          </a:p>
          <a:p>
            <a:pPr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tr-TR" sz="1800" dirty="0" smtClean="0"/>
              <a:t>Sonuçlar bir tutanakla </a:t>
            </a:r>
            <a:r>
              <a:rPr lang="tr-TR" sz="1800" dirty="0"/>
              <a:t>tespit edilir. </a:t>
            </a:r>
            <a:endParaRPr lang="tr-TR" sz="1800" dirty="0" smtClean="0"/>
          </a:p>
          <a:p>
            <a:pPr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tr-TR" sz="1800" dirty="0" smtClean="0"/>
              <a:t>Toplantı </a:t>
            </a:r>
            <a:r>
              <a:rPr lang="tr-TR" sz="1800" dirty="0"/>
              <a:t>tutanağı derecelendirme komisyonu başkanı, muhtar ve en </a:t>
            </a:r>
            <a:r>
              <a:rPr lang="tr-TR" sz="1800" dirty="0" smtClean="0"/>
              <a:t>az bir </a:t>
            </a:r>
            <a:r>
              <a:rPr lang="tr-TR" sz="1800" dirty="0"/>
              <a:t>aza ile belde de ise Belediye Başkanı ile en az bir belediye meclisi üyesi </a:t>
            </a:r>
            <a:r>
              <a:rPr lang="tr-TR" sz="1800" dirty="0" smtClean="0"/>
              <a:t>tarafından imzalanır</a:t>
            </a: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4061607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5" name="Dikdörtgen 5"/>
          <p:cNvSpPr/>
          <p:nvPr/>
        </p:nvSpPr>
        <p:spPr>
          <a:xfrm>
            <a:off x="166118" y="657292"/>
            <a:ext cx="8517837" cy="29391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Arazi Derecelendirmesi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8" name="İçerik Yer Tutucusu 2"/>
          <p:cNvSpPr>
            <a:spLocks noGrp="1"/>
          </p:cNvSpPr>
          <p:nvPr>
            <p:ph idx="1"/>
          </p:nvPr>
        </p:nvSpPr>
        <p:spPr>
          <a:xfrm>
            <a:off x="166117" y="1296786"/>
            <a:ext cx="8711875" cy="4389120"/>
          </a:xfrm>
        </p:spPr>
        <p:txBody>
          <a:bodyPr anchor="t">
            <a:noAutofit/>
          </a:bodyPr>
          <a:lstStyle/>
          <a:p>
            <a:pPr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tr-TR" sz="1800" dirty="0"/>
              <a:t>İlgili yerleşim birimi tarafından arazi derecelendirme komisyonuna üye </a:t>
            </a:r>
            <a:r>
              <a:rPr lang="tr-TR" sz="1800" dirty="0" smtClean="0"/>
              <a:t>bildirilmemesi halinde</a:t>
            </a:r>
            <a:r>
              <a:rPr lang="tr-TR" sz="1800" dirty="0"/>
              <a:t>, yerleşim biriminin bağlı olduğu mahallin en büyük mülki idare amiri </a:t>
            </a:r>
            <a:r>
              <a:rPr lang="tr-TR" sz="1800" dirty="0" smtClean="0"/>
              <a:t>tarafından re’sen </a:t>
            </a:r>
            <a:r>
              <a:rPr lang="tr-TR" sz="1800" dirty="0"/>
              <a:t>üye atanır.</a:t>
            </a:r>
          </a:p>
          <a:p>
            <a:pPr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tr-TR" sz="1800" dirty="0"/>
              <a:t>Toplulaştırma sınırları içerisine birden fazla köy/mahalle/belde </a:t>
            </a:r>
            <a:r>
              <a:rPr lang="tr-TR" sz="1800" dirty="0" smtClean="0"/>
              <a:t>giriyorsa, derecelendirme </a:t>
            </a:r>
            <a:r>
              <a:rPr lang="tr-TR" sz="1800" dirty="0"/>
              <a:t>komisyonunun teşkili her yerleşim birimi için ayrı ayrı yapılır.</a:t>
            </a: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3559630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12529</TotalTime>
  <Words>442</Words>
  <Application>Microsoft Office PowerPoint</Application>
  <PresentationFormat>On-screen Show (4:3)</PresentationFormat>
  <Paragraphs>39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ekonomi</vt:lpstr>
      <vt:lpstr>1_Rics</vt:lpstr>
      <vt:lpstr>h.t.</vt:lpstr>
      <vt:lpstr>PowerPoint Presentation</vt:lpstr>
      <vt:lpstr>  </vt:lpstr>
      <vt:lpstr>  </vt:lpstr>
      <vt:lpstr>  </vt:lpstr>
      <vt:lpstr>  </vt:lpstr>
      <vt:lpstr>  </vt:lpstr>
      <vt:lpstr>  </vt:lpstr>
      <vt:lpstr>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sibel</cp:lastModifiedBy>
  <cp:revision>823</cp:revision>
  <cp:lastPrinted>2016-10-24T07:53:35Z</cp:lastPrinted>
  <dcterms:created xsi:type="dcterms:W3CDTF">2016-09-18T09:35:24Z</dcterms:created>
  <dcterms:modified xsi:type="dcterms:W3CDTF">2020-02-28T13:12:10Z</dcterms:modified>
</cp:coreProperties>
</file>