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4" r:id="rId4"/>
    <p:sldId id="271" r:id="rId5"/>
    <p:sldId id="272" r:id="rId6"/>
    <p:sldId id="273" r:id="rId7"/>
    <p:sldId id="275" r:id="rId8"/>
    <p:sldId id="27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22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184918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1367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3764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A3844AD-A76D-4462-BB42-AB41D4D37AC1}" type="datetimeFigureOut">
              <a:rPr lang="tr-TR" smtClean="0"/>
              <a:t>8.03.2018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2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55402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A3844AD-A76D-4462-BB42-AB41D4D37AC1}" type="datetimeFigureOut">
              <a:rPr lang="tr-TR" smtClean="0"/>
              <a:t>8.03.2018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79470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A3844AD-A76D-4462-BB42-AB41D4D37AC1}" type="datetimeFigureOut">
              <a:rPr lang="tr-TR" smtClean="0"/>
              <a:t>8.03.2018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230891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3844AD-A76D-4462-BB42-AB41D4D37AC1}" type="datetimeFigureOut">
              <a:rPr lang="tr-TR" smtClean="0"/>
              <a:t>8.03.2018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61706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3092C9D-CE49-413C-970B-22F22FEA2753}" type="slidenum">
              <a:rPr lang="tr-TR" smtClean="0"/>
              <a:t>‹#›</a:t>
            </a:fld>
            <a:endParaRPr lang="tr-TR"/>
          </a:p>
        </p:txBody>
      </p:sp>
    </p:spTree>
    <p:extLst>
      <p:ext uri="{BB962C8B-B14F-4D97-AF65-F5344CB8AC3E}">
        <p14:creationId xmlns:p14="http://schemas.microsoft.com/office/powerpoint/2010/main" val="40644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A3844AD-A76D-4462-BB42-AB41D4D37AC1}" type="datetimeFigureOut">
              <a:rPr lang="tr-TR" smtClean="0"/>
              <a:t>8.03.2018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416245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3844AD-A76D-4462-BB42-AB41D4D37AC1}" type="datetimeFigureOut">
              <a:rPr lang="tr-TR" smtClean="0"/>
              <a:t>8.03.2018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3092C9D-CE49-413C-970B-22F22FEA275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810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X. Anayasa Yargısı - I</a:t>
            </a:r>
            <a:endParaRPr lang="tr-TR" sz="5400" dirty="0"/>
          </a:p>
        </p:txBody>
      </p:sp>
      <p:sp>
        <p:nvSpPr>
          <p:cNvPr id="3" name="Alt Başlık 2"/>
          <p:cNvSpPr>
            <a:spLocks noGrp="1"/>
          </p:cNvSpPr>
          <p:nvPr>
            <p:ph type="subTitle" idx="1"/>
          </p:nvPr>
        </p:nvSpPr>
        <p:spPr/>
        <p:txBody>
          <a:bodyPr>
            <a:normAutofit/>
          </a:bodyPr>
          <a:lstStyle/>
          <a:p>
            <a:r>
              <a:rPr lang="tr-TR" dirty="0" smtClean="0"/>
              <a:t>Anayasa mahkemesinin kuruluşu – üyelerinin seçimi</a:t>
            </a:r>
          </a:p>
          <a:p>
            <a:r>
              <a:rPr lang="tr-TR" dirty="0" smtClean="0"/>
              <a:t>Mahkemenin görev ve yetkileri</a:t>
            </a:r>
          </a:p>
        </p:txBody>
      </p:sp>
    </p:spTree>
    <p:extLst>
      <p:ext uri="{BB962C8B-B14F-4D97-AF65-F5344CB8AC3E}">
        <p14:creationId xmlns:p14="http://schemas.microsoft.com/office/powerpoint/2010/main" val="80763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a:t>
            </a:r>
            <a:r>
              <a:rPr lang="tr-TR" sz="3600" b="1" dirty="0" smtClean="0"/>
              <a:t>Kuruluşu - I</a:t>
            </a:r>
            <a:endParaRPr lang="tr-TR" sz="1600" dirty="0"/>
          </a:p>
        </p:txBody>
      </p:sp>
      <p:sp>
        <p:nvSpPr>
          <p:cNvPr id="3" name="İçerik Yer Tutucusu 2"/>
          <p:cNvSpPr>
            <a:spLocks noGrp="1"/>
          </p:cNvSpPr>
          <p:nvPr>
            <p:ph idx="1"/>
          </p:nvPr>
        </p:nvSpPr>
        <p:spPr>
          <a:xfrm>
            <a:off x="1097280" y="1463040"/>
            <a:ext cx="10058400" cy="4406054"/>
          </a:xfrm>
        </p:spPr>
        <p:txBody>
          <a:bodyPr>
            <a:normAutofit lnSpcReduction="10000"/>
          </a:bodyPr>
          <a:lstStyle/>
          <a:p>
            <a:pPr>
              <a:buFont typeface="Wingdings" panose="05000000000000000000" pitchFamily="2" charset="2"/>
              <a:buChar char="q"/>
            </a:pPr>
            <a:r>
              <a:rPr lang="tr-TR" dirty="0" smtClean="0">
                <a:solidFill>
                  <a:srgbClr val="FF6600"/>
                </a:solidFill>
              </a:rPr>
              <a:t>  </a:t>
            </a:r>
            <a:r>
              <a:rPr lang="tr-TR" dirty="0"/>
              <a:t>Anayasa Mahkemesi </a:t>
            </a:r>
            <a:r>
              <a:rPr lang="tr-TR" b="1" dirty="0" err="1">
                <a:solidFill>
                  <a:srgbClr val="FF6600"/>
                </a:solidFill>
              </a:rPr>
              <a:t>onbeş</a:t>
            </a:r>
            <a:r>
              <a:rPr lang="tr-TR" b="1" dirty="0">
                <a:solidFill>
                  <a:srgbClr val="FF6600"/>
                </a:solidFill>
              </a:rPr>
              <a:t> üyeden </a:t>
            </a:r>
            <a:r>
              <a:rPr lang="tr-TR" dirty="0"/>
              <a:t>kurulur.</a:t>
            </a:r>
          </a:p>
          <a:p>
            <a:pPr algn="just">
              <a:buFont typeface="Wingdings" panose="05000000000000000000" pitchFamily="2" charset="2"/>
              <a:buChar char="q"/>
            </a:pPr>
            <a:r>
              <a:rPr lang="tr-TR" sz="3000" dirty="0" smtClean="0"/>
              <a:t> </a:t>
            </a:r>
            <a:r>
              <a:rPr lang="tr-TR" sz="3000" dirty="0" smtClean="0">
                <a:solidFill>
                  <a:srgbClr val="FF6600"/>
                </a:solidFill>
              </a:rPr>
              <a:t>Türkiye </a:t>
            </a:r>
            <a:r>
              <a:rPr lang="tr-TR" sz="3000" dirty="0">
                <a:solidFill>
                  <a:srgbClr val="FF6600"/>
                </a:solidFill>
              </a:rPr>
              <a:t>Büyük Millet Meclisi</a:t>
            </a:r>
            <a:r>
              <a:rPr lang="tr-TR" sz="3000" dirty="0"/>
              <a:t>; iki üyeyi Sayıştay Genel Kurulunun kendi başkan ve üyeleri arasından, her boş yer için gösterecekleri üçer aday içinden, bir üyeyi ise baro başkanlarının serbest avukatlar arasından gösterecekleri üç aday içinden yapacağı gizli oylamayla seçer. Türkiye Büyük Millet Meclisinde yapılacak bu seçimde, her boş üyelik için ilk oylamada üye tam sayısının üçte iki ve ikinci oylamada üye tam sayısının salt çoğunluğu aranır. İkinci oylamada salt çoğunluk sağlanamazsa, bu oylamada en çok oy alan iki aday için üçüncü oylama yapılır; üçüncü oylamada en fazla oy alan aday üye seçilmiş </a:t>
            </a:r>
            <a:r>
              <a:rPr lang="tr-TR" sz="3000" dirty="0" smtClean="0"/>
              <a:t>olur</a:t>
            </a:r>
            <a:r>
              <a:rPr lang="tr-TR" sz="3000" dirty="0" smtClean="0"/>
              <a:t>.</a:t>
            </a:r>
            <a:endParaRPr lang="tr-TR" sz="3000" dirty="0" smtClean="0"/>
          </a:p>
        </p:txBody>
      </p:sp>
    </p:spTree>
    <p:extLst>
      <p:ext uri="{BB962C8B-B14F-4D97-AF65-F5344CB8AC3E}">
        <p14:creationId xmlns:p14="http://schemas.microsoft.com/office/powerpoint/2010/main" val="394217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a:t>
            </a:r>
            <a:r>
              <a:rPr lang="tr-TR" sz="3600" b="1" dirty="0" smtClean="0"/>
              <a:t>Kuruluşu - II</a:t>
            </a:r>
            <a:endParaRPr lang="tr-TR" sz="1600" dirty="0"/>
          </a:p>
        </p:txBody>
      </p:sp>
      <p:sp>
        <p:nvSpPr>
          <p:cNvPr id="3" name="İçerik Yer Tutucusu 2"/>
          <p:cNvSpPr>
            <a:spLocks noGrp="1"/>
          </p:cNvSpPr>
          <p:nvPr>
            <p:ph idx="1"/>
          </p:nvPr>
        </p:nvSpPr>
        <p:spPr>
          <a:xfrm>
            <a:off x="1097280" y="1463040"/>
            <a:ext cx="10058400" cy="4406054"/>
          </a:xfrm>
        </p:spPr>
        <p:txBody>
          <a:bodyPr>
            <a:normAutofit fontScale="92500" lnSpcReduction="10000"/>
          </a:bodyPr>
          <a:lstStyle/>
          <a:p>
            <a:pPr>
              <a:buFont typeface="Wingdings" panose="05000000000000000000" pitchFamily="2" charset="2"/>
              <a:buChar char="q"/>
            </a:pPr>
            <a:r>
              <a:rPr lang="tr-TR" dirty="0" smtClean="0">
                <a:solidFill>
                  <a:srgbClr val="FF6600"/>
                </a:solidFill>
              </a:rPr>
              <a:t>  </a:t>
            </a:r>
            <a:r>
              <a:rPr lang="tr-TR" dirty="0"/>
              <a:t>Anayasa Mahkemesi </a:t>
            </a:r>
            <a:r>
              <a:rPr lang="tr-TR" b="1" dirty="0" err="1">
                <a:solidFill>
                  <a:srgbClr val="FF6600"/>
                </a:solidFill>
              </a:rPr>
              <a:t>onbeş</a:t>
            </a:r>
            <a:r>
              <a:rPr lang="tr-TR" b="1" dirty="0">
                <a:solidFill>
                  <a:srgbClr val="FF6600"/>
                </a:solidFill>
              </a:rPr>
              <a:t> üyeden </a:t>
            </a:r>
            <a:r>
              <a:rPr lang="tr-TR" dirty="0"/>
              <a:t>kurulur.</a:t>
            </a:r>
          </a:p>
          <a:p>
            <a:pPr algn="just">
              <a:buFont typeface="Wingdings" panose="05000000000000000000" pitchFamily="2" charset="2"/>
              <a:buChar char="q"/>
            </a:pPr>
            <a:r>
              <a:rPr lang="tr-TR" sz="3000" dirty="0" smtClean="0"/>
              <a:t> </a:t>
            </a:r>
            <a:r>
              <a:rPr lang="tr-TR" sz="3200" dirty="0">
                <a:solidFill>
                  <a:srgbClr val="FF6600"/>
                </a:solidFill>
              </a:rPr>
              <a:t>Cumhurbaşkanı</a:t>
            </a:r>
            <a:r>
              <a:rPr lang="tr-TR" sz="3200" dirty="0"/>
              <a:t>; üç üyeyi Yargıtay, iki üyeyi Danıştay genel kurullarınca kendi başkan ve üyeleri arasından her boş yer için gösterecekleri üçer aday içinden; en az ikisi hukukçu olmak üzere üç üyeyi Yükseköğretim Kurulunun kendi üyesi olmayan yükseköğretim kurumlarının hukuk, iktisat ve siyasal bilimler dallarında görev yapan öğretim üyeleri arasından göstereceği üçer aday içinden; dört üyeyi üst kademe yöneticileri, serbest avukatlar, birinci sınıf hâkim ve savcılar ile en az beş yıl raportörlük yapmış Anayasa Mahkemesi raportörleri arasından </a:t>
            </a:r>
            <a:r>
              <a:rPr lang="tr-TR" sz="3200" dirty="0" smtClean="0"/>
              <a:t>seçer</a:t>
            </a:r>
            <a:endParaRPr lang="tr-TR" sz="3200" dirty="0"/>
          </a:p>
        </p:txBody>
      </p:sp>
    </p:spTree>
    <p:extLst>
      <p:ext uri="{BB962C8B-B14F-4D97-AF65-F5344CB8AC3E}">
        <p14:creationId xmlns:p14="http://schemas.microsoft.com/office/powerpoint/2010/main" val="3527368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Seçilecek Üyelerin Nitelikleri</a:t>
            </a:r>
            <a:endParaRPr lang="tr-TR" sz="1600" dirty="0"/>
          </a:p>
        </p:txBody>
      </p:sp>
      <p:sp>
        <p:nvSpPr>
          <p:cNvPr id="3" name="İçerik Yer Tutucusu 2"/>
          <p:cNvSpPr>
            <a:spLocks noGrp="1"/>
          </p:cNvSpPr>
          <p:nvPr>
            <p:ph idx="1"/>
          </p:nvPr>
        </p:nvSpPr>
        <p:spPr>
          <a:xfrm>
            <a:off x="1097280" y="1463040"/>
            <a:ext cx="10058400" cy="4406054"/>
          </a:xfrm>
        </p:spPr>
        <p:txBody>
          <a:bodyPr>
            <a:normAutofit lnSpcReduction="10000"/>
          </a:bodyPr>
          <a:lstStyle/>
          <a:p>
            <a:r>
              <a:rPr lang="tr-TR" dirty="0" smtClean="0">
                <a:solidFill>
                  <a:srgbClr val="FF6600"/>
                </a:solidFill>
              </a:rPr>
              <a:t>  </a:t>
            </a:r>
            <a:r>
              <a:rPr lang="tr-TR" b="1" dirty="0">
                <a:solidFill>
                  <a:srgbClr val="FF6600"/>
                </a:solidFill>
              </a:rPr>
              <a:t>Anayasa Mahkemesine üye seçilebilmek </a:t>
            </a:r>
            <a:r>
              <a:rPr lang="tr-TR" b="1" dirty="0" smtClean="0">
                <a:solidFill>
                  <a:srgbClr val="FF6600"/>
                </a:solidFill>
              </a:rPr>
              <a:t>için</a:t>
            </a:r>
            <a:r>
              <a:rPr lang="tr-TR" dirty="0" smtClean="0"/>
              <a:t>;</a:t>
            </a:r>
          </a:p>
          <a:p>
            <a:pPr>
              <a:buFont typeface="Wingdings" panose="05000000000000000000" pitchFamily="2" charset="2"/>
              <a:buChar char="Ø"/>
            </a:pPr>
            <a:r>
              <a:rPr lang="tr-TR" sz="3000" dirty="0" smtClean="0"/>
              <a:t> </a:t>
            </a:r>
            <a:r>
              <a:rPr lang="tr-TR" sz="3000" dirty="0" err="1"/>
              <a:t>K</a:t>
            </a:r>
            <a:r>
              <a:rPr lang="tr-TR" sz="3000" dirty="0" err="1" smtClean="0"/>
              <a:t>ırkbeş</a:t>
            </a:r>
            <a:r>
              <a:rPr lang="tr-TR" sz="3000" dirty="0" smtClean="0"/>
              <a:t> </a:t>
            </a:r>
            <a:r>
              <a:rPr lang="tr-TR" sz="3000" dirty="0"/>
              <a:t>yaşın doldurulmuş olması kaydıyla; </a:t>
            </a:r>
            <a:endParaRPr lang="tr-TR" sz="3000" dirty="0" smtClean="0"/>
          </a:p>
          <a:p>
            <a:pPr>
              <a:buFont typeface="Wingdings" panose="05000000000000000000" pitchFamily="2" charset="2"/>
              <a:buChar char="Ø"/>
            </a:pPr>
            <a:r>
              <a:rPr lang="tr-TR" sz="3000" dirty="0" smtClean="0"/>
              <a:t> Yükseköğretim </a:t>
            </a:r>
            <a:r>
              <a:rPr lang="tr-TR" sz="3000" dirty="0"/>
              <a:t>kurumları öğretim üyelerinin profesör veya doçent unvanını </a:t>
            </a:r>
            <a:r>
              <a:rPr lang="tr-TR" sz="3000" dirty="0" smtClean="0"/>
              <a:t>kazanmış,</a:t>
            </a:r>
          </a:p>
          <a:p>
            <a:pPr>
              <a:buFont typeface="Wingdings" panose="05000000000000000000" pitchFamily="2" charset="2"/>
              <a:buChar char="Ø"/>
            </a:pPr>
            <a:r>
              <a:rPr lang="tr-TR" sz="3000" dirty="0"/>
              <a:t> A</a:t>
            </a:r>
            <a:r>
              <a:rPr lang="tr-TR" sz="3000" dirty="0" smtClean="0"/>
              <a:t>vukatların </a:t>
            </a:r>
            <a:r>
              <a:rPr lang="tr-TR" sz="3000" dirty="0"/>
              <a:t>en az yirmi yıl fiilen avukatlık yapmış, </a:t>
            </a:r>
            <a:endParaRPr lang="tr-TR" sz="3000" dirty="0" smtClean="0"/>
          </a:p>
          <a:p>
            <a:pPr>
              <a:buFont typeface="Wingdings" panose="05000000000000000000" pitchFamily="2" charset="2"/>
              <a:buChar char="Ø"/>
            </a:pPr>
            <a:r>
              <a:rPr lang="tr-TR" sz="3000" dirty="0"/>
              <a:t> </a:t>
            </a:r>
            <a:r>
              <a:rPr lang="tr-TR" sz="3000" dirty="0" smtClean="0"/>
              <a:t>Üst </a:t>
            </a:r>
            <a:r>
              <a:rPr lang="tr-TR" sz="3000" dirty="0"/>
              <a:t>kademe yöneticilerinin yükseköğrenim görmüş ve en az yirmi yıl kamu hizmetinde fiilen çalışmış, </a:t>
            </a:r>
            <a:endParaRPr lang="tr-TR" sz="3000" dirty="0" smtClean="0"/>
          </a:p>
          <a:p>
            <a:pPr>
              <a:buFont typeface="Wingdings" panose="05000000000000000000" pitchFamily="2" charset="2"/>
              <a:buChar char="Ø"/>
            </a:pPr>
            <a:r>
              <a:rPr lang="tr-TR" sz="3000" dirty="0"/>
              <a:t> </a:t>
            </a:r>
            <a:r>
              <a:rPr lang="tr-TR" sz="3000" dirty="0" smtClean="0"/>
              <a:t>Birinci </a:t>
            </a:r>
            <a:r>
              <a:rPr lang="tr-TR" sz="3000" dirty="0"/>
              <a:t>sınıf hâkim ve savcıların adaylık dahil en az yirmi yıl çalışmış olması şarttır.</a:t>
            </a:r>
          </a:p>
        </p:txBody>
      </p:sp>
    </p:spTree>
    <p:extLst>
      <p:ext uri="{BB962C8B-B14F-4D97-AF65-F5344CB8AC3E}">
        <p14:creationId xmlns:p14="http://schemas.microsoft.com/office/powerpoint/2010/main" val="1627294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Görev Süresi ve Görevin Sona Ermesi</a:t>
            </a:r>
            <a:endParaRPr lang="tr-TR" sz="1600" dirty="0"/>
          </a:p>
        </p:txBody>
      </p:sp>
      <p:sp>
        <p:nvSpPr>
          <p:cNvPr id="3" name="İçerik Yer Tutucusu 2"/>
          <p:cNvSpPr>
            <a:spLocks noGrp="1"/>
          </p:cNvSpPr>
          <p:nvPr>
            <p:ph idx="1"/>
          </p:nvPr>
        </p:nvSpPr>
        <p:spPr>
          <a:xfrm>
            <a:off x="1097280" y="1463040"/>
            <a:ext cx="10058400" cy="4406054"/>
          </a:xfrm>
        </p:spPr>
        <p:txBody>
          <a:bodyPr>
            <a:normAutofit fontScale="85000" lnSpcReduction="20000"/>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 Üyeleri</a:t>
            </a:r>
            <a:r>
              <a:rPr lang="tr-TR" dirty="0" smtClean="0"/>
              <a:t>;</a:t>
            </a:r>
          </a:p>
          <a:p>
            <a:pPr>
              <a:buFont typeface="Wingdings" panose="05000000000000000000" pitchFamily="2" charset="2"/>
              <a:buChar char="Ø"/>
            </a:pPr>
            <a:r>
              <a:rPr lang="tr-TR" sz="3000" dirty="0"/>
              <a:t> </a:t>
            </a:r>
            <a:r>
              <a:rPr lang="tr-TR" sz="3000" dirty="0" smtClean="0"/>
              <a:t>Anayasa </a:t>
            </a:r>
            <a:r>
              <a:rPr lang="tr-TR" sz="3000" dirty="0"/>
              <a:t>Mahkemesi üyeleri </a:t>
            </a:r>
            <a:r>
              <a:rPr lang="tr-TR" sz="3000" b="1" dirty="0" err="1"/>
              <a:t>oniki</a:t>
            </a:r>
            <a:r>
              <a:rPr lang="tr-TR" sz="3000" b="1" dirty="0"/>
              <a:t> yıl </a:t>
            </a:r>
            <a:r>
              <a:rPr lang="tr-TR" sz="3000" dirty="0"/>
              <a:t>için seçilirler. </a:t>
            </a:r>
            <a:endParaRPr lang="tr-TR" sz="3000" dirty="0" smtClean="0"/>
          </a:p>
          <a:p>
            <a:pPr>
              <a:buFont typeface="Wingdings" panose="05000000000000000000" pitchFamily="2" charset="2"/>
              <a:buChar char="Ø"/>
            </a:pPr>
            <a:r>
              <a:rPr lang="tr-TR" sz="3000" dirty="0"/>
              <a:t> </a:t>
            </a:r>
            <a:r>
              <a:rPr lang="tr-TR" sz="3000" dirty="0" smtClean="0"/>
              <a:t>Bir </a:t>
            </a:r>
            <a:r>
              <a:rPr lang="tr-TR" sz="3000" dirty="0"/>
              <a:t>kimse </a:t>
            </a:r>
            <a:r>
              <a:rPr lang="tr-TR" sz="3000" b="1" dirty="0"/>
              <a:t>iki defa </a:t>
            </a:r>
            <a:r>
              <a:rPr lang="tr-TR" sz="3000" dirty="0"/>
              <a:t>Anayasa Mahkemesi üyesi </a:t>
            </a:r>
            <a:r>
              <a:rPr lang="tr-TR" sz="3000" b="1" dirty="0"/>
              <a:t>seçilemez</a:t>
            </a:r>
            <a:r>
              <a:rPr lang="tr-TR" sz="3000" dirty="0"/>
              <a:t>. </a:t>
            </a:r>
            <a:endParaRPr lang="tr-TR" sz="3000" dirty="0" smtClean="0"/>
          </a:p>
          <a:p>
            <a:pPr>
              <a:buFont typeface="Wingdings" panose="05000000000000000000" pitchFamily="2" charset="2"/>
              <a:buChar char="Ø"/>
            </a:pPr>
            <a:r>
              <a:rPr lang="tr-TR" sz="3000" dirty="0"/>
              <a:t> </a:t>
            </a:r>
            <a:r>
              <a:rPr lang="tr-TR" sz="3000" dirty="0" smtClean="0"/>
              <a:t>Anayasa </a:t>
            </a:r>
            <a:r>
              <a:rPr lang="tr-TR" sz="3000" dirty="0"/>
              <a:t>Mahkemesi üyeleri </a:t>
            </a:r>
            <a:r>
              <a:rPr lang="tr-TR" sz="3000" b="1" dirty="0" err="1"/>
              <a:t>altmışbeş</a:t>
            </a:r>
            <a:r>
              <a:rPr lang="tr-TR" sz="3000" b="1" dirty="0"/>
              <a:t> yaşını</a:t>
            </a:r>
            <a:r>
              <a:rPr lang="tr-TR" sz="3000" dirty="0"/>
              <a:t> doldurunca </a:t>
            </a:r>
            <a:r>
              <a:rPr lang="tr-TR" sz="3000" b="1" dirty="0"/>
              <a:t>emekliye</a:t>
            </a:r>
            <a:r>
              <a:rPr lang="tr-TR" sz="3000" dirty="0"/>
              <a:t> ayrılırlar. Zorunlu emeklilik yaşından önce görev süresi dolan üyelerin başka bir görevde çalışmaları ve özlük işleri kanunla düzenlenir. </a:t>
            </a:r>
            <a:endParaRPr lang="tr-TR" sz="3000" dirty="0" smtClean="0"/>
          </a:p>
          <a:p>
            <a:pPr>
              <a:buFont typeface="Wingdings" panose="05000000000000000000" pitchFamily="2" charset="2"/>
              <a:buChar char="Ø"/>
            </a:pPr>
            <a:r>
              <a:rPr lang="tr-TR" sz="3000" dirty="0" smtClean="0"/>
              <a:t>Anayasa </a:t>
            </a:r>
            <a:r>
              <a:rPr lang="tr-TR" sz="3000" dirty="0"/>
              <a:t>Mahkemesi üyeliği, bir üyenin </a:t>
            </a:r>
            <a:r>
              <a:rPr lang="tr-TR" sz="3000" b="1" dirty="0"/>
              <a:t>hâkimlik mesleğinden çıkarılmayı gerektiren bir suçtan </a:t>
            </a:r>
            <a:r>
              <a:rPr lang="tr-TR" sz="3000" dirty="0"/>
              <a:t>dolayı hüküm giymesi halinde kendiliğinden; </a:t>
            </a:r>
            <a:endParaRPr lang="tr-TR" sz="3000" dirty="0" smtClean="0"/>
          </a:p>
          <a:p>
            <a:pPr>
              <a:buFont typeface="Wingdings" panose="05000000000000000000" pitchFamily="2" charset="2"/>
              <a:buChar char="Ø"/>
            </a:pPr>
            <a:r>
              <a:rPr lang="tr-TR" sz="3000" dirty="0"/>
              <a:t> </a:t>
            </a:r>
            <a:r>
              <a:rPr lang="tr-TR" sz="3000" dirty="0" smtClean="0"/>
              <a:t>Görevini </a:t>
            </a:r>
            <a:r>
              <a:rPr lang="tr-TR" sz="3000" b="1" dirty="0"/>
              <a:t>sağlık bakımından </a:t>
            </a:r>
            <a:r>
              <a:rPr lang="tr-TR" sz="3000" dirty="0"/>
              <a:t>yerine getiremeyeceğinin kesin olarak anlaşılması halinde de, Anayasa Mahkemesi üye tamsayısının salt çoğunluğunun kararı ile sona erer</a:t>
            </a:r>
            <a:r>
              <a:rPr lang="tr-TR" sz="3000" dirty="0" smtClean="0"/>
              <a:t>.</a:t>
            </a:r>
            <a:endParaRPr lang="tr-TR" sz="3000" dirty="0"/>
          </a:p>
        </p:txBody>
      </p:sp>
    </p:spTree>
    <p:extLst>
      <p:ext uri="{BB962C8B-B14F-4D97-AF65-F5344CB8AC3E}">
        <p14:creationId xmlns:p14="http://schemas.microsoft.com/office/powerpoint/2010/main" val="3625946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a:t>
            </a:r>
            <a:r>
              <a:rPr lang="tr-TR" sz="3600" b="1" dirty="0" smtClean="0"/>
              <a:t>Görevleri - I</a:t>
            </a:r>
            <a:endParaRPr lang="tr-TR" sz="1600" dirty="0"/>
          </a:p>
        </p:txBody>
      </p:sp>
      <p:sp>
        <p:nvSpPr>
          <p:cNvPr id="3" name="İçerik Yer Tutucusu 2"/>
          <p:cNvSpPr>
            <a:spLocks noGrp="1"/>
          </p:cNvSpPr>
          <p:nvPr>
            <p:ph idx="1"/>
          </p:nvPr>
        </p:nvSpPr>
        <p:spPr>
          <a:xfrm>
            <a:off x="1097280" y="1463040"/>
            <a:ext cx="10058400" cy="4406054"/>
          </a:xfrm>
        </p:spPr>
        <p:txBody>
          <a:bodyPr>
            <a:normAutofit/>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a:t>
            </a:r>
            <a:endParaRPr lang="tr-TR" dirty="0" smtClean="0"/>
          </a:p>
          <a:p>
            <a:pPr>
              <a:buFont typeface="Wingdings" panose="05000000000000000000" pitchFamily="2" charset="2"/>
              <a:buChar char="Ø"/>
            </a:pPr>
            <a:r>
              <a:rPr lang="tr-TR" b="1" dirty="0"/>
              <a:t> </a:t>
            </a:r>
            <a:r>
              <a:rPr lang="tr-TR" sz="3000" b="1" dirty="0" smtClean="0"/>
              <a:t>Norm denetimi yapar. </a:t>
            </a:r>
            <a:endParaRPr lang="tr-TR" sz="3000" b="1" dirty="0" smtClean="0"/>
          </a:p>
          <a:p>
            <a:pPr lvl="1">
              <a:buFont typeface="Wingdings" panose="05000000000000000000" pitchFamily="2" charset="2"/>
              <a:buChar char="Ø"/>
            </a:pPr>
            <a:r>
              <a:rPr lang="tr-TR" sz="3000" dirty="0" smtClean="0"/>
              <a:t> Kanunlar</a:t>
            </a:r>
          </a:p>
          <a:p>
            <a:pPr lvl="1">
              <a:buFont typeface="Wingdings" panose="05000000000000000000" pitchFamily="2" charset="2"/>
              <a:buChar char="Ø"/>
            </a:pPr>
            <a:r>
              <a:rPr lang="tr-TR" sz="3000" dirty="0" smtClean="0"/>
              <a:t> Anayasa değişiklikleri (Anayasa’yı değiştiren kanunlar)</a:t>
            </a:r>
          </a:p>
          <a:p>
            <a:pPr lvl="1">
              <a:buFont typeface="Wingdings" panose="05000000000000000000" pitchFamily="2" charset="2"/>
              <a:buChar char="Ø"/>
            </a:pPr>
            <a:r>
              <a:rPr lang="tr-TR" sz="3000" dirty="0" smtClean="0"/>
              <a:t> Kanun Hükmünde Kararnameler</a:t>
            </a:r>
          </a:p>
          <a:p>
            <a:pPr lvl="1">
              <a:buFont typeface="Wingdings" panose="05000000000000000000" pitchFamily="2" charset="2"/>
              <a:buChar char="Ø"/>
            </a:pPr>
            <a:r>
              <a:rPr lang="tr-TR" sz="3000" dirty="0" smtClean="0"/>
              <a:t> Türkiye Büyük Millet Meclisi İçtüzüğü</a:t>
            </a:r>
            <a:endParaRPr lang="tr-TR" sz="3000" dirty="0" smtClean="0"/>
          </a:p>
        </p:txBody>
      </p:sp>
    </p:spTree>
    <p:extLst>
      <p:ext uri="{BB962C8B-B14F-4D97-AF65-F5344CB8AC3E}">
        <p14:creationId xmlns:p14="http://schemas.microsoft.com/office/powerpoint/2010/main" val="2337600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a:t>
            </a:r>
            <a:r>
              <a:rPr lang="tr-TR" sz="3600" b="1" dirty="0" smtClean="0"/>
              <a:t>Görevleri - II</a:t>
            </a:r>
            <a:endParaRPr lang="tr-TR" sz="1600" dirty="0"/>
          </a:p>
        </p:txBody>
      </p:sp>
      <p:sp>
        <p:nvSpPr>
          <p:cNvPr id="3" name="İçerik Yer Tutucusu 2"/>
          <p:cNvSpPr>
            <a:spLocks noGrp="1"/>
          </p:cNvSpPr>
          <p:nvPr>
            <p:ph idx="1"/>
          </p:nvPr>
        </p:nvSpPr>
        <p:spPr>
          <a:xfrm>
            <a:off x="1097280" y="1463040"/>
            <a:ext cx="10058400" cy="4406054"/>
          </a:xfrm>
        </p:spPr>
        <p:txBody>
          <a:bodyPr>
            <a:normAutofit fontScale="92500" lnSpcReduction="20000"/>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a:t>
            </a:r>
            <a:endParaRPr lang="tr-TR" dirty="0" smtClean="0"/>
          </a:p>
          <a:p>
            <a:pPr algn="just">
              <a:buFont typeface="Wingdings" panose="05000000000000000000" pitchFamily="2" charset="2"/>
              <a:buChar char="Ø"/>
            </a:pPr>
            <a:r>
              <a:rPr lang="tr-TR" sz="3000" b="1" dirty="0" smtClean="0"/>
              <a:t> Bireysel </a:t>
            </a:r>
            <a:r>
              <a:rPr lang="tr-TR" sz="3000" b="1" dirty="0" smtClean="0"/>
              <a:t>Başvuruları karara </a:t>
            </a:r>
            <a:r>
              <a:rPr lang="tr-TR" sz="3000" b="1" dirty="0"/>
              <a:t>b</a:t>
            </a:r>
            <a:r>
              <a:rPr lang="tr-TR" sz="3000" b="1" dirty="0" smtClean="0"/>
              <a:t>ağlar </a:t>
            </a:r>
            <a:endParaRPr lang="tr-TR" sz="3000" b="1" dirty="0"/>
          </a:p>
          <a:p>
            <a:pPr algn="just">
              <a:buFont typeface="Wingdings" panose="05000000000000000000" pitchFamily="2" charset="2"/>
              <a:buChar char="Ø"/>
            </a:pPr>
            <a:r>
              <a:rPr lang="tr-TR" sz="3000" b="1" dirty="0" smtClean="0"/>
              <a:t> </a:t>
            </a:r>
            <a:r>
              <a:rPr lang="tr-TR" sz="3000" dirty="0" smtClean="0"/>
              <a:t>Herkes</a:t>
            </a:r>
            <a:r>
              <a:rPr lang="tr-TR" sz="3000" dirty="0"/>
              <a:t>, Anayasada güvence altına alınmış temel hak ve özgürlüklerinden, Avrupa İnsan Hakları Sözleşmesi kapsamındaki herhangi birinin kamu gücü tarafından, ihlal edildiği iddiasıyla Anayasa Mahkemesine başvurabilir. </a:t>
            </a:r>
            <a:endParaRPr lang="tr-TR" sz="3000" dirty="0" smtClean="0"/>
          </a:p>
          <a:p>
            <a:pPr algn="just">
              <a:buFont typeface="Wingdings" panose="05000000000000000000" pitchFamily="2" charset="2"/>
              <a:buChar char="Ø"/>
            </a:pPr>
            <a:r>
              <a:rPr lang="tr-TR" sz="3000" dirty="0" smtClean="0"/>
              <a:t> Başvuruda </a:t>
            </a:r>
            <a:r>
              <a:rPr lang="tr-TR" sz="3000" dirty="0"/>
              <a:t>bulunabilmek için olağan kanun yollarının tüketilmiş olması şarttır</a:t>
            </a:r>
            <a:r>
              <a:rPr lang="tr-TR" sz="3000" dirty="0" smtClean="0"/>
              <a:t>.</a:t>
            </a:r>
          </a:p>
          <a:p>
            <a:pPr algn="just">
              <a:buFont typeface="Wingdings" panose="05000000000000000000" pitchFamily="2" charset="2"/>
              <a:buChar char="Ø"/>
            </a:pPr>
            <a:r>
              <a:rPr lang="tr-TR" sz="3000" dirty="0" smtClean="0"/>
              <a:t> Bireysel </a:t>
            </a:r>
            <a:r>
              <a:rPr lang="tr-TR" sz="3000" dirty="0"/>
              <a:t>başvuruda, kanun yolunda gözetilmesi gereken hususlarda inceleme </a:t>
            </a:r>
            <a:r>
              <a:rPr lang="tr-TR" sz="3000" dirty="0" smtClean="0"/>
              <a:t>yapılamaz.</a:t>
            </a:r>
          </a:p>
          <a:p>
            <a:pPr algn="just">
              <a:buFont typeface="Wingdings" panose="05000000000000000000" pitchFamily="2" charset="2"/>
              <a:buChar char="Ø"/>
            </a:pPr>
            <a:r>
              <a:rPr lang="tr-TR" sz="3000" dirty="0" smtClean="0"/>
              <a:t> Bireysel </a:t>
            </a:r>
            <a:r>
              <a:rPr lang="tr-TR" sz="3000" dirty="0"/>
              <a:t>başvuruya ilişkin usul ve esaslar kanunla düzenlenir.</a:t>
            </a:r>
            <a:endParaRPr lang="tr-TR" sz="3000" dirty="0" smtClean="0"/>
          </a:p>
        </p:txBody>
      </p:sp>
    </p:spTree>
    <p:extLst>
      <p:ext uri="{BB962C8B-B14F-4D97-AF65-F5344CB8AC3E}">
        <p14:creationId xmlns:p14="http://schemas.microsoft.com/office/powerpoint/2010/main" val="74636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a:t>
            </a:r>
            <a:r>
              <a:rPr lang="tr-TR" sz="3600" b="1" dirty="0" smtClean="0"/>
              <a:t>Görevleri - III</a:t>
            </a:r>
            <a:endParaRPr lang="tr-TR" sz="1600" dirty="0"/>
          </a:p>
        </p:txBody>
      </p:sp>
      <p:sp>
        <p:nvSpPr>
          <p:cNvPr id="3" name="İçerik Yer Tutucusu 2"/>
          <p:cNvSpPr>
            <a:spLocks noGrp="1"/>
          </p:cNvSpPr>
          <p:nvPr>
            <p:ph idx="1"/>
          </p:nvPr>
        </p:nvSpPr>
        <p:spPr>
          <a:xfrm>
            <a:off x="1097280" y="1463040"/>
            <a:ext cx="10058400" cy="4406054"/>
          </a:xfrm>
        </p:spPr>
        <p:txBody>
          <a:bodyPr>
            <a:normAutofit lnSpcReduction="10000"/>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a:t>
            </a:r>
            <a:endParaRPr lang="tr-TR" dirty="0" smtClean="0"/>
          </a:p>
          <a:p>
            <a:pPr>
              <a:buFont typeface="Wingdings" panose="05000000000000000000" pitchFamily="2" charset="2"/>
              <a:buChar char="Ø"/>
            </a:pPr>
            <a:r>
              <a:rPr lang="tr-TR" dirty="0" smtClean="0"/>
              <a:t> </a:t>
            </a:r>
            <a:r>
              <a:rPr lang="tr-TR" sz="3000" dirty="0" smtClean="0"/>
              <a:t>Siyasî </a:t>
            </a:r>
            <a:r>
              <a:rPr lang="tr-TR" sz="3000" dirty="0" smtClean="0"/>
              <a:t>Partilerin kapatılmaları veya devlet yardımından kısmen veya tamamen yoksun bırakılmaları istemiyle açılan davaları karara bağlar.</a:t>
            </a:r>
          </a:p>
          <a:p>
            <a:pPr>
              <a:buFont typeface="Wingdings" panose="05000000000000000000" pitchFamily="2" charset="2"/>
              <a:buChar char="Ø"/>
            </a:pPr>
            <a:r>
              <a:rPr lang="tr-TR" sz="3000" dirty="0" smtClean="0"/>
              <a:t> Siyasî Partilerin malî denetimini yapar.</a:t>
            </a:r>
          </a:p>
          <a:p>
            <a:pPr>
              <a:buFont typeface="Wingdings" panose="05000000000000000000" pitchFamily="2" charset="2"/>
              <a:buChar char="Ø"/>
            </a:pPr>
            <a:r>
              <a:rPr lang="tr-TR" sz="3000" dirty="0" smtClean="0"/>
              <a:t> «Yüce Divan» sıfatıyla Anayasa’da sayılan kişileri ceza mahkemesi olarak yargılar.</a:t>
            </a:r>
          </a:p>
          <a:p>
            <a:pPr>
              <a:buFont typeface="Wingdings" panose="05000000000000000000" pitchFamily="2" charset="2"/>
              <a:buChar char="Ø"/>
            </a:pPr>
            <a:r>
              <a:rPr lang="tr-TR" sz="3000" dirty="0" smtClean="0"/>
              <a:t> Milletvekilliğinin düşürülmesi veya yasama dokunulmazlığının kaldırılması kararlarına karşı yapılan itirazları inceler ve karara bağlar.</a:t>
            </a:r>
          </a:p>
        </p:txBody>
      </p:sp>
    </p:spTree>
    <p:extLst>
      <p:ext uri="{BB962C8B-B14F-4D97-AF65-F5344CB8AC3E}">
        <p14:creationId xmlns:p14="http://schemas.microsoft.com/office/powerpoint/2010/main" val="336830331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274</TotalTime>
  <Words>568</Words>
  <Application>Microsoft Office PowerPoint</Application>
  <PresentationFormat>Geniş ekran</PresentationFormat>
  <Paragraphs>43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X. Anayasa Yargısı - I</vt:lpstr>
      <vt:lpstr>Anayasa Mahkemesi’nin Kuruluşu - I</vt:lpstr>
      <vt:lpstr>Anayasa Mahkemesi’nin Kuruluşu - II</vt:lpstr>
      <vt:lpstr>Seçilecek Üyelerin Nitelikleri</vt:lpstr>
      <vt:lpstr>Görev Süresi ve Görevin Sona Ermesi</vt:lpstr>
      <vt:lpstr>Anayasa Mahkemesi’nin Görevleri - I</vt:lpstr>
      <vt:lpstr>Anayasa Mahkemesi’nin Görevleri - II</vt:lpstr>
      <vt:lpstr>Anayasa Mahkemesi’nin Görevleri - III</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Anayasa Hukuku Açısından «Devlet» ve Devletin Farklı Örgütleniş Biçimleri</dc:title>
  <dc:creator>Windows Kullanıcısı</dc:creator>
  <cp:lastModifiedBy>Windows Kullanıcısı</cp:lastModifiedBy>
  <cp:revision>28</cp:revision>
  <dcterms:created xsi:type="dcterms:W3CDTF">2018-02-26T12:01:36Z</dcterms:created>
  <dcterms:modified xsi:type="dcterms:W3CDTF">2018-03-08T20:40:39Z</dcterms:modified>
</cp:coreProperties>
</file>