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7" r:id="rId10"/>
    <p:sldId id="263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3"/>
    <p:restoredTop sz="94709"/>
  </p:normalViewPr>
  <p:slideViewPr>
    <p:cSldViewPr snapToGrid="0" snapToObjects="1">
      <p:cViewPr varScale="1">
        <p:scale>
          <a:sx n="90" d="100"/>
          <a:sy n="90" d="100"/>
        </p:scale>
        <p:origin x="23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21C81-DFCF-2E41-8B98-2ED5AAB34730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A25B9-1708-0741-AA19-0731845C8B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387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768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475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7276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183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69483-17F7-8B48-B285-69385FD67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62311F-37F8-9840-805A-091E4A3009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31272-E18A-FE46-81E0-E58E414CE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321B-5851-5741-BF52-8E25D9341424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C0AB7-F5A4-CD44-99CC-713BC3897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916B2-4261-924B-9B2B-00A98ACF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82BD-9582-4A44-8B20-DFCB289A42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3540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2EF62-7B62-BF4C-8311-2FE3F2B17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3C51FC-2E30-0C4B-A92B-D8732029D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E5302-8506-CC41-9AD8-91136518E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321B-5851-5741-BF52-8E25D9341424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F3048-8C2E-4945-8F6B-046A9CD3E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DE8AA-4436-BB40-8C5E-E013BEB04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82BD-9582-4A44-8B20-DFCB289A42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6654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0D0554-2379-6B44-803D-27C3229E98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3C305A-9EFC-C94C-98D1-86A431E4F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FFED2-5230-7948-B103-6F60EA985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321B-5851-5741-BF52-8E25D9341424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8CA85-7E0D-4C4D-95F1-398F941FA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8ABCB-75EC-AE41-ADD7-FDBE3FB2B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82BD-9582-4A44-8B20-DFCB289A42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975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424F8-A46D-0A4B-B7A9-D39DB085D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7F96B-7893-CE4C-A2DA-B589E23EB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D1780-C781-1245-BF5D-2CDA6A874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321B-5851-5741-BF52-8E25D9341424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1075C-1ACD-7B44-AD20-D60AFD246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CECEB-85E8-4D4E-80E1-4351DB293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82BD-9582-4A44-8B20-DFCB289A42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105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0FC2B-353F-9146-895F-05E466E42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1F9FF-8C09-DB46-BC93-AD36D3F14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F7AB7-4E06-3148-AFD4-5D92BE313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321B-5851-5741-BF52-8E25D9341424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3D7A9-6D8E-3541-8880-18FA58CFB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C8803-A51E-3F49-861E-6D78205BC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82BD-9582-4A44-8B20-DFCB289A42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4441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563B0-397C-DD4A-A0DB-BF4F56520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42CE0-5D57-9744-8F5C-5D15D7E5E6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BC3A73-D2B1-9A49-BC3B-B684A5083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D5F0B2-2C21-1449-8EE2-3C6D1440A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321B-5851-5741-BF52-8E25D9341424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26CF31-F240-034E-8E61-715E7CB7F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3AAED0-1E9F-B34C-AD6B-DFFCAF11F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82BD-9582-4A44-8B20-DFCB289A42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18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72E43-E81E-7D44-951C-B96047E90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A56E7-2ABA-ED4A-87B4-AF7C54253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6E76D4-420E-744B-A7F2-F8F7D6389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7A90C4-1351-7040-B6CF-A60E962B3A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EFD223-DE36-694F-8AB0-1C8B86D599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A967FB-A5CC-E74F-896C-A24EAF81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321B-5851-5741-BF52-8E25D9341424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CD6ED8-7D4C-464F-85D5-B2C1958F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621E0A-BF92-3C4F-BC38-A7190EEE9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82BD-9582-4A44-8B20-DFCB289A42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0595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AE204-6354-EF42-82B5-A15590D8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58B39A-A2A8-D24E-A967-2D5D81199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321B-5851-5741-BF52-8E25D9341424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62B4AB-592B-664F-80C7-B2C323996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01BBAF-D357-9D4D-9ECB-303A990D5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82BD-9582-4A44-8B20-DFCB289A42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2035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3B785D-EA66-D54C-AA96-1FAA9BDA6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321B-5851-5741-BF52-8E25D9341424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042354-3C7A-E94F-829F-1B4DE6EAA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DA90A-F968-9E43-811A-871300D52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82BD-9582-4A44-8B20-DFCB289A42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579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BD78C-35CF-8F49-AFA0-40334D0F6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D8027-E441-454C-B831-1B7A7E578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25D525-D619-0247-BF8C-2962E2F39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591CB7-8D9C-A844-B039-B55E1BAF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321B-5851-5741-BF52-8E25D9341424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65BA0E-84CC-784C-94BC-4D2BF891B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4A200-A935-7B48-B08D-A539FB21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82BD-9582-4A44-8B20-DFCB289A42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724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6A0E8-B193-184B-9C91-95866E2EA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D2AF1-E770-1B45-BB85-C94FC8364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F595EE-3D62-A74B-9382-FA6C0CE44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6E5A01-0A86-014C-98CC-46F5B712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321B-5851-5741-BF52-8E25D9341424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24152-C00B-EC48-A3DE-486492A7F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77B8AC-3165-BB4C-A799-F1D1B2E54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82BD-9582-4A44-8B20-DFCB289A42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9697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305C4-850A-C947-AF39-3FED22A00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387FB-CF45-3F43-8420-3C404916E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07F3B-01A9-434C-AC3F-B0AEC4BCB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5321B-5851-5741-BF52-8E25D9341424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340A7-BFBF-8740-863B-F448802A1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FFBF0-208D-E340-BE47-56E3490AD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682BD-9582-4A44-8B20-DFCB289A42C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569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2883-49A9-644D-84D2-FB5862AC45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 </a:t>
            </a:r>
            <a:r>
              <a:rPr lang="tr-TR" b="0" dirty="0">
                <a:effectLst/>
              </a:rPr>
              <a:t> </a:t>
            </a:r>
            <a:r>
              <a:rPr lang="tr-TR" dirty="0"/>
              <a:t> </a:t>
            </a:r>
            <a:r>
              <a:rPr lang="tr-TR" b="0" dirty="0">
                <a:effectLst/>
              </a:rPr>
              <a:t>  </a:t>
            </a:r>
            <a:endParaRPr lang="tr-T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4B30C-668A-4747-BB37-17205D103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22363"/>
            <a:ext cx="9144000" cy="4135437"/>
          </a:xfrm>
        </p:spPr>
        <p:txBody>
          <a:bodyPr>
            <a:normAutofit/>
          </a:bodyPr>
          <a:lstStyle/>
          <a:p>
            <a:r>
              <a:rPr lang="tr-TR" sz="4000" dirty="0" err="1"/>
              <a:t>Fish</a:t>
            </a:r>
            <a:r>
              <a:rPr lang="tr-TR" sz="4000" dirty="0"/>
              <a:t> </a:t>
            </a:r>
            <a:r>
              <a:rPr lang="tr-TR" sz="4000" dirty="0" err="1"/>
              <a:t>Diseases</a:t>
            </a:r>
            <a:endParaRPr lang="tr-TR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F7E00E-68D2-6A4B-85C3-383252A2FC39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0" dirty="0">
                <a:effectLst/>
              </a:rPr>
              <a:t> </a:t>
            </a:r>
            <a:endParaRPr lang="tr-T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68A5BE-08CB-7844-B44A-34AE2D949A3F}"/>
              </a:ext>
            </a:extLst>
          </p:cNvPr>
          <p:cNvSpPr/>
          <p:nvPr/>
        </p:nvSpPr>
        <p:spPr>
          <a:xfrm>
            <a:off x="5977217" y="3244334"/>
            <a:ext cx="237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0" dirty="0">
                <a:effectLst/>
              </a:rPr>
              <a:t>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19068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2838888"/>
            <a:ext cx="3885755" cy="1509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38624" y="0"/>
            <a:ext cx="3848986" cy="3678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348709"/>
            <a:ext cx="3431436" cy="2509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38624" y="3678865"/>
            <a:ext cx="4034611" cy="1775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38624" y="5401329"/>
            <a:ext cx="4034610" cy="1456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" y="0"/>
            <a:ext cx="3700130" cy="2838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82349" y="2275358"/>
            <a:ext cx="5073280" cy="2721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245977" y="4997304"/>
            <a:ext cx="5009651" cy="1860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182348" y="0"/>
            <a:ext cx="5009649" cy="232853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#FABA2018#ANKARA</a:t>
            </a:r>
            <a:endParaRPr/>
          </a:p>
        </p:txBody>
      </p:sp>
      <p:pic>
        <p:nvPicPr>
          <p:cNvPr id="187" name="Google Shape;187;p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274992" y="2328538"/>
            <a:ext cx="4092980" cy="3072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2098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85199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Solution?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0"/>
          <p:cNvSpPr txBox="1">
            <a:spLocks noGrp="1"/>
          </p:cNvSpPr>
          <p:nvPr>
            <p:ph type="body" idx="1"/>
          </p:nvPr>
        </p:nvSpPr>
        <p:spPr>
          <a:xfrm>
            <a:off x="838200" y="1149178"/>
            <a:ext cx="10515600" cy="502778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r>
              <a:rPr lang="en-US" sz="1850" b="1"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850" b="1" baseline="30000"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1850">
                <a:latin typeface="Arial"/>
                <a:ea typeface="Arial"/>
                <a:cs typeface="Arial"/>
                <a:sym typeface="Arial"/>
              </a:rPr>
              <a:t>	Full knowledge on fish parasites affecting marine fish 	          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Courier New"/>
              <a:buChar char="o"/>
            </a:pPr>
            <a:r>
              <a:rPr lang="en-US" sz="1850">
                <a:latin typeface="Arial"/>
                <a:ea typeface="Arial"/>
                <a:cs typeface="Arial"/>
                <a:sym typeface="Arial"/>
              </a:rPr>
              <a:t>Taken together, scientific studies and farmer’s experience</a:t>
            </a:r>
            <a:endParaRPr sz="18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endParaRPr sz="18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r>
              <a:rPr lang="en-US" sz="1850" b="1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50" b="1" baseline="30000"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1850">
                <a:latin typeface="Arial"/>
                <a:ea typeface="Arial"/>
                <a:cs typeface="Arial"/>
                <a:sym typeface="Arial"/>
              </a:rPr>
              <a:t> 	 Prevention “</a:t>
            </a:r>
            <a:r>
              <a:rPr lang="en-US" sz="1850" i="1">
                <a:latin typeface="Arial"/>
                <a:ea typeface="Arial"/>
                <a:cs typeface="Arial"/>
                <a:sym typeface="Arial"/>
              </a:rPr>
              <a:t>Still the best cure”			fish welfare &amp; biosecurity</a:t>
            </a:r>
            <a:endParaRPr sz="1850" i="1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Courier New"/>
              <a:buChar char="o"/>
            </a:pPr>
            <a:r>
              <a:rPr lang="en-US" sz="1850">
                <a:latin typeface="Arial"/>
                <a:ea typeface="Arial"/>
                <a:cs typeface="Arial"/>
                <a:sym typeface="Arial"/>
              </a:rPr>
              <a:t>Think of multi-trophic farming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endParaRPr sz="18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r>
              <a:rPr lang="en-US" sz="1850" b="1"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1850" b="1" baseline="30000"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1850" b="1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50">
                <a:latin typeface="Arial"/>
                <a:ea typeface="Arial"/>
                <a:cs typeface="Arial"/>
                <a:sym typeface="Arial"/>
              </a:rPr>
              <a:t>	Early Detection –treat before it spreads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Courier New"/>
              <a:buChar char="o"/>
            </a:pPr>
            <a:r>
              <a:rPr lang="en-US" sz="1850">
                <a:latin typeface="Arial"/>
                <a:ea typeface="Arial"/>
                <a:cs typeface="Arial"/>
                <a:sym typeface="Arial"/>
              </a:rPr>
              <a:t>Quick diagnose tool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endParaRPr sz="18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r>
              <a:rPr lang="en-US" sz="1850" b="1"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1850" b="1" baseline="30000"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185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50" b="1"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50">
                <a:latin typeface="Arial"/>
                <a:ea typeface="Arial"/>
                <a:cs typeface="Arial"/>
                <a:sym typeface="Arial"/>
              </a:rPr>
              <a:t>Treatment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Courier New"/>
              <a:buChar char="o"/>
            </a:pPr>
            <a:r>
              <a:rPr lang="en-US" sz="1850">
                <a:latin typeface="Arial"/>
                <a:ea typeface="Arial"/>
                <a:cs typeface="Arial"/>
                <a:sym typeface="Arial"/>
              </a:rPr>
              <a:t>chemical- free solutions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Courier New"/>
              <a:buChar char="o"/>
            </a:pPr>
            <a:r>
              <a:rPr lang="en-US" sz="1850">
                <a:latin typeface="Arial"/>
                <a:ea typeface="Arial"/>
                <a:cs typeface="Arial"/>
                <a:sym typeface="Arial"/>
              </a:rPr>
              <a:t>Bio-actives to parasites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Courier New"/>
              <a:buChar char="o"/>
            </a:pPr>
            <a:r>
              <a:rPr lang="en-US" sz="1850">
                <a:latin typeface="Arial"/>
                <a:ea typeface="Arial"/>
                <a:cs typeface="Arial"/>
                <a:sym typeface="Arial"/>
              </a:rPr>
              <a:t>natural feed additives to parasites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Courier New"/>
              <a:buChar char="o"/>
            </a:pPr>
            <a:r>
              <a:rPr lang="en-US" sz="1850">
                <a:latin typeface="Arial"/>
                <a:ea typeface="Arial"/>
                <a:cs typeface="Arial"/>
                <a:sym typeface="Arial"/>
              </a:rPr>
              <a:t>Genetic manipulation against parasites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Courier New"/>
              <a:buChar char="o"/>
            </a:pPr>
            <a:r>
              <a:rPr lang="en-US" sz="1850">
                <a:latin typeface="Arial"/>
                <a:ea typeface="Arial"/>
                <a:cs typeface="Arial"/>
                <a:sym typeface="Arial"/>
              </a:rPr>
              <a:t>Vaccine development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endParaRPr sz="18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endParaRPr sz="1850" baseline="30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endParaRPr sz="2220"/>
          </a:p>
          <a:p>
            <a:pPr marL="1371600" lvl="3" indent="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endParaRPr sz="2220"/>
          </a:p>
        </p:txBody>
      </p:sp>
      <p:cxnSp>
        <p:nvCxnSpPr>
          <p:cNvPr id="207" name="Google Shape;207;p10"/>
          <p:cNvCxnSpPr/>
          <p:nvPr/>
        </p:nvCxnSpPr>
        <p:spPr>
          <a:xfrm>
            <a:off x="1334530" y="1297459"/>
            <a:ext cx="43248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8" name="Google Shape;208;p10"/>
          <p:cNvCxnSpPr/>
          <p:nvPr/>
        </p:nvCxnSpPr>
        <p:spPr>
          <a:xfrm>
            <a:off x="1334530" y="2286001"/>
            <a:ext cx="518984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9" name="Google Shape;209;p10"/>
          <p:cNvCxnSpPr/>
          <p:nvPr/>
        </p:nvCxnSpPr>
        <p:spPr>
          <a:xfrm>
            <a:off x="1235676" y="3274541"/>
            <a:ext cx="531340" cy="1235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0" name="Google Shape;210;p10"/>
          <p:cNvCxnSpPr/>
          <p:nvPr/>
        </p:nvCxnSpPr>
        <p:spPr>
          <a:xfrm>
            <a:off x="1235676" y="4312508"/>
            <a:ext cx="617838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1" name="Google Shape;21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#FABA2018#ANKARA</a:t>
            </a:r>
            <a:endParaRPr/>
          </a:p>
        </p:txBody>
      </p:sp>
      <p:sp>
        <p:nvSpPr>
          <p:cNvPr id="212" name="Google Shape;212;p10"/>
          <p:cNvSpPr/>
          <p:nvPr/>
        </p:nvSpPr>
        <p:spPr>
          <a:xfrm>
            <a:off x="5647038" y="2286001"/>
            <a:ext cx="1495167" cy="45719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0863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F6F4C-54AC-8646-88D0-9C8D032C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Week</a:t>
            </a:r>
            <a:r>
              <a:rPr lang="tr-TR" dirty="0"/>
              <a:t> 13Bacterial </a:t>
            </a:r>
            <a:r>
              <a:rPr lang="tr-TR" dirty="0" err="1"/>
              <a:t>Diseases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3D0C8-A0F7-904A-A049-184CEF88C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/>
              <a:t>Innumerable</a:t>
            </a:r>
            <a:r>
              <a:rPr lang="tr-TR" dirty="0"/>
              <a:t> </a:t>
            </a:r>
            <a:r>
              <a:rPr lang="tr-TR" dirty="0" err="1"/>
              <a:t>diseases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caused</a:t>
            </a:r>
            <a:r>
              <a:rPr lang="tr-TR" dirty="0"/>
              <a:t> in </a:t>
            </a:r>
            <a:r>
              <a:rPr lang="tr-TR" dirty="0" err="1"/>
              <a:t>fishes</a:t>
            </a:r>
            <a:r>
              <a:rPr lang="tr-TR" dirty="0"/>
              <a:t> </a:t>
            </a:r>
            <a:r>
              <a:rPr lang="tr-TR" dirty="0" err="1"/>
              <a:t>due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bacterial</a:t>
            </a:r>
            <a:r>
              <a:rPr lang="tr-TR" dirty="0"/>
              <a:t> </a:t>
            </a:r>
            <a:r>
              <a:rPr lang="tr-TR" dirty="0" err="1"/>
              <a:t>pathogens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 </a:t>
            </a:r>
            <a:endParaRPr lang="tr-TR" b="0" dirty="0">
              <a:effectLst/>
            </a:endParaRPr>
          </a:p>
          <a:p>
            <a:r>
              <a:rPr lang="tr-TR" dirty="0" err="1"/>
              <a:t>several</a:t>
            </a:r>
            <a:r>
              <a:rPr lang="tr-TR" dirty="0"/>
              <a:t> of </a:t>
            </a:r>
            <a:r>
              <a:rPr lang="tr-TR" dirty="0" err="1"/>
              <a:t>them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reported</a:t>
            </a:r>
            <a:r>
              <a:rPr lang="tr-TR" dirty="0"/>
              <a:t> in </a:t>
            </a:r>
            <a:r>
              <a:rPr lang="tr-TR" dirty="0" err="1"/>
              <a:t>Indian</a:t>
            </a:r>
            <a:r>
              <a:rPr lang="tr-TR" dirty="0"/>
              <a:t> </a:t>
            </a:r>
            <a:r>
              <a:rPr lang="tr-TR" dirty="0" err="1"/>
              <a:t>literature</a:t>
            </a:r>
            <a:r>
              <a:rPr lang="tr-TR" dirty="0"/>
              <a:t>. </a:t>
            </a:r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occur</a:t>
            </a:r>
            <a:r>
              <a:rPr lang="tr-TR" dirty="0"/>
              <a:t> in </a:t>
            </a:r>
            <a:r>
              <a:rPr lang="tr-TR" dirty="0" err="1"/>
              <a:t>nursery</a:t>
            </a:r>
            <a:r>
              <a:rPr lang="tr-TR" dirty="0"/>
              <a:t>, </a:t>
            </a:r>
            <a:r>
              <a:rPr lang="tr-TR" dirty="0" err="1"/>
              <a:t>raering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 </a:t>
            </a:r>
            <a:endParaRPr lang="tr-TR" b="0" dirty="0">
              <a:effectLst/>
            </a:endParaRPr>
          </a:p>
          <a:p>
            <a:r>
              <a:rPr lang="tr-TR" dirty="0" err="1"/>
              <a:t>grow</a:t>
            </a:r>
            <a:r>
              <a:rPr lang="tr-TR" dirty="0"/>
              <a:t> </a:t>
            </a:r>
            <a:r>
              <a:rPr lang="tr-TR" dirty="0" err="1"/>
              <a:t>out</a:t>
            </a:r>
            <a:r>
              <a:rPr lang="tr-TR" dirty="0"/>
              <a:t> </a:t>
            </a:r>
            <a:r>
              <a:rPr lang="tr-TR" dirty="0" err="1"/>
              <a:t>ponds</a:t>
            </a:r>
            <a:r>
              <a:rPr lang="tr-TR" dirty="0"/>
              <a:t> </a:t>
            </a:r>
            <a:r>
              <a:rPr lang="tr-TR" dirty="0" err="1"/>
              <a:t>causing</a:t>
            </a:r>
            <a:r>
              <a:rPr lang="tr-TR" dirty="0"/>
              <a:t> </a:t>
            </a:r>
            <a:r>
              <a:rPr lang="tr-TR" dirty="0" err="1"/>
              <a:t>serious</a:t>
            </a:r>
            <a:r>
              <a:rPr lang="tr-TR" dirty="0"/>
              <a:t> </a:t>
            </a:r>
            <a:r>
              <a:rPr lang="tr-TR" dirty="0" err="1"/>
              <a:t>concern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fish</a:t>
            </a:r>
            <a:r>
              <a:rPr lang="tr-TR" dirty="0"/>
              <a:t> </a:t>
            </a:r>
            <a:r>
              <a:rPr lang="tr-TR" dirty="0" err="1"/>
              <a:t>farmers</a:t>
            </a:r>
            <a:r>
              <a:rPr lang="tr-TR" dirty="0"/>
              <a:t>. </a:t>
            </a:r>
            <a:r>
              <a:rPr lang="tr-TR" dirty="0" err="1"/>
              <a:t>Some</a:t>
            </a:r>
            <a:r>
              <a:rPr lang="tr-TR" dirty="0"/>
              <a:t> of </a:t>
            </a:r>
            <a:r>
              <a:rPr lang="tr-TR" dirty="0" err="1"/>
              <a:t>them</a:t>
            </a:r>
            <a:r>
              <a:rPr lang="tr-TR" dirty="0"/>
              <a:t> </a:t>
            </a:r>
            <a:r>
              <a:rPr lang="tr-TR" dirty="0" err="1"/>
              <a:t>often</a:t>
            </a:r>
            <a:r>
              <a:rPr lang="tr-TR" dirty="0"/>
              <a:t> </a:t>
            </a:r>
            <a:r>
              <a:rPr lang="tr-TR" dirty="0" err="1"/>
              <a:t>wipe</a:t>
            </a:r>
            <a:r>
              <a:rPr lang="tr-TR" dirty="0"/>
              <a:t> </a:t>
            </a:r>
            <a:r>
              <a:rPr lang="tr-TR" dirty="0" err="1"/>
              <a:t>out</a:t>
            </a:r>
            <a:r>
              <a:rPr lang="tr-TR" dirty="0"/>
              <a:t> </a:t>
            </a:r>
            <a:endParaRPr lang="tr-TR" b="0" dirty="0">
              <a:effectLst/>
            </a:endParaRPr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entire</a:t>
            </a:r>
            <a:r>
              <a:rPr lang="tr-TR" dirty="0"/>
              <a:t> </a:t>
            </a:r>
            <a:r>
              <a:rPr lang="tr-TR" dirty="0" err="1"/>
              <a:t>population</a:t>
            </a:r>
            <a:r>
              <a:rPr lang="tr-TR" dirty="0"/>
              <a:t> of </a:t>
            </a:r>
            <a:r>
              <a:rPr lang="tr-TR" dirty="0" err="1"/>
              <a:t>fish</a:t>
            </a:r>
            <a:r>
              <a:rPr lang="tr-TR" dirty="0"/>
              <a:t>. </a:t>
            </a:r>
            <a:r>
              <a:rPr lang="tr-TR" dirty="0" err="1"/>
              <a:t>Some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important</a:t>
            </a:r>
            <a:r>
              <a:rPr lang="tr-TR" dirty="0"/>
              <a:t> </a:t>
            </a:r>
            <a:r>
              <a:rPr lang="tr-TR" dirty="0" err="1"/>
              <a:t>bacterial</a:t>
            </a:r>
            <a:r>
              <a:rPr lang="tr-TR" dirty="0"/>
              <a:t> </a:t>
            </a:r>
            <a:r>
              <a:rPr lang="tr-TR" dirty="0" err="1"/>
              <a:t>pathogens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 </a:t>
            </a:r>
            <a:endParaRPr lang="tr-TR" b="0" dirty="0">
              <a:effectLst/>
            </a:endParaRPr>
          </a:p>
          <a:p>
            <a:r>
              <a:rPr lang="tr-TR" i="1" dirty="0" err="1"/>
              <a:t>Aeromonas</a:t>
            </a:r>
            <a:r>
              <a:rPr lang="tr-TR" i="1" dirty="0"/>
              <a:t> </a:t>
            </a:r>
            <a:r>
              <a:rPr lang="tr-TR" i="1" dirty="0" err="1"/>
              <a:t>hydrophila</a:t>
            </a:r>
            <a:r>
              <a:rPr lang="tr-TR" i="1" dirty="0"/>
              <a:t>, A. </a:t>
            </a:r>
            <a:r>
              <a:rPr lang="tr-TR" i="1" dirty="0" err="1"/>
              <a:t>salmonicida</a:t>
            </a:r>
            <a:r>
              <a:rPr lang="tr-TR" i="1" dirty="0"/>
              <a:t>, </a:t>
            </a:r>
            <a:r>
              <a:rPr lang="tr-TR" i="1" dirty="0" err="1"/>
              <a:t>Pseudomonas</a:t>
            </a:r>
            <a:r>
              <a:rPr lang="tr-TR" i="1" dirty="0"/>
              <a:t> </a:t>
            </a:r>
            <a:r>
              <a:rPr lang="tr-TR" i="1" dirty="0" err="1"/>
              <a:t>fluorescens</a:t>
            </a:r>
            <a:r>
              <a:rPr lang="tr-TR" i="1" dirty="0"/>
              <a:t>, </a:t>
            </a:r>
            <a:r>
              <a:rPr lang="tr-TR" i="1" dirty="0" err="1"/>
              <a:t>P.putrefaciens</a:t>
            </a:r>
            <a:r>
              <a:rPr lang="tr-TR" i="1" dirty="0"/>
              <a:t>, </a:t>
            </a:r>
            <a:endParaRPr lang="tr-TR" b="0" dirty="0">
              <a:effectLst/>
            </a:endParaRPr>
          </a:p>
          <a:p>
            <a:r>
              <a:rPr lang="tr-TR" i="1" dirty="0" err="1"/>
              <a:t>Flexibacter</a:t>
            </a:r>
            <a:r>
              <a:rPr lang="tr-TR" i="1" dirty="0"/>
              <a:t> </a:t>
            </a:r>
            <a:r>
              <a:rPr lang="tr-TR" i="1" dirty="0" err="1"/>
              <a:t>columnaris</a:t>
            </a:r>
            <a:r>
              <a:rPr lang="tr-TR" i="1" dirty="0"/>
              <a:t>, </a:t>
            </a:r>
            <a:r>
              <a:rPr lang="tr-TR" i="1" dirty="0" err="1"/>
              <a:t>Edwardsiella</a:t>
            </a:r>
            <a:r>
              <a:rPr lang="tr-TR" i="1" dirty="0"/>
              <a:t> tarda, </a:t>
            </a:r>
            <a:r>
              <a:rPr lang="tr-TR" i="1" dirty="0" err="1"/>
              <a:t>Vibrio</a:t>
            </a:r>
            <a:r>
              <a:rPr lang="tr-TR" i="1" dirty="0"/>
              <a:t> </a:t>
            </a:r>
            <a:r>
              <a:rPr lang="tr-TR" i="1" dirty="0" err="1"/>
              <a:t>alginolyticus</a:t>
            </a:r>
            <a:r>
              <a:rPr lang="tr-TR" i="1" dirty="0"/>
              <a:t> </a:t>
            </a:r>
            <a:endParaRPr lang="tr-TR" b="0" dirty="0">
              <a:effectLst/>
            </a:endParaRPr>
          </a:p>
          <a:p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6329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8D506-458A-1642-90D1-C8E672196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Week</a:t>
            </a:r>
            <a:r>
              <a:rPr lang="tr-TR" dirty="0"/>
              <a:t> 14 Fin rot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tail</a:t>
            </a:r>
            <a:r>
              <a:rPr lang="tr-TR" dirty="0"/>
              <a:t> rot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0C613-0594-2249-9E66-A345253DE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 </a:t>
            </a:r>
            <a:endParaRPr lang="tr-TR" b="0" dirty="0">
              <a:effectLst/>
            </a:endParaRPr>
          </a:p>
          <a:p>
            <a:r>
              <a:rPr lang="tr-TR" dirty="0"/>
              <a:t>Fin rot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tail</a:t>
            </a:r>
            <a:r>
              <a:rPr lang="tr-TR" dirty="0"/>
              <a:t> rot in </a:t>
            </a:r>
            <a:r>
              <a:rPr lang="tr-TR" dirty="0" err="1"/>
              <a:t>hatcheries</a:t>
            </a:r>
            <a:r>
              <a:rPr lang="tr-TR" dirty="0"/>
              <a:t>, </a:t>
            </a:r>
            <a:r>
              <a:rPr lang="tr-TR" dirty="0" err="1"/>
              <a:t>nurseries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grow</a:t>
            </a:r>
            <a:r>
              <a:rPr lang="tr-TR" dirty="0"/>
              <a:t> </a:t>
            </a:r>
            <a:r>
              <a:rPr lang="tr-TR" dirty="0" err="1"/>
              <a:t>out</a:t>
            </a:r>
            <a:r>
              <a:rPr lang="tr-TR" dirty="0"/>
              <a:t> </a:t>
            </a:r>
            <a:r>
              <a:rPr lang="tr-TR" dirty="0" err="1"/>
              <a:t>ponds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been</a:t>
            </a:r>
            <a:r>
              <a:rPr lang="tr-TR" dirty="0"/>
              <a:t> </a:t>
            </a:r>
            <a:endParaRPr lang="tr-TR" b="0" dirty="0">
              <a:effectLst/>
            </a:endParaRPr>
          </a:p>
          <a:p>
            <a:r>
              <a:rPr lang="tr-TR" dirty="0" err="1"/>
              <a:t>reported</a:t>
            </a:r>
            <a:r>
              <a:rPr lang="tr-TR" dirty="0"/>
              <a:t> in </a:t>
            </a:r>
            <a:r>
              <a:rPr lang="tr-TR" dirty="0" err="1"/>
              <a:t>young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adult</a:t>
            </a:r>
            <a:r>
              <a:rPr lang="tr-TR" dirty="0"/>
              <a:t> </a:t>
            </a:r>
            <a:r>
              <a:rPr lang="tr-TR" dirty="0" err="1"/>
              <a:t>fishes</a:t>
            </a:r>
            <a:r>
              <a:rPr lang="tr-TR" dirty="0"/>
              <a:t>.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disease</a:t>
            </a:r>
            <a:r>
              <a:rPr lang="tr-TR" dirty="0"/>
              <a:t> is </a:t>
            </a:r>
            <a:r>
              <a:rPr lang="tr-TR" dirty="0" err="1"/>
              <a:t>contagious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is </a:t>
            </a:r>
            <a:r>
              <a:rPr lang="tr-TR" dirty="0" err="1"/>
              <a:t>capable</a:t>
            </a:r>
            <a:r>
              <a:rPr lang="tr-TR" dirty="0"/>
              <a:t> of </a:t>
            </a:r>
            <a:endParaRPr lang="tr-TR" b="0" dirty="0">
              <a:effectLst/>
            </a:endParaRPr>
          </a:p>
          <a:p>
            <a:r>
              <a:rPr lang="tr-TR" dirty="0" err="1"/>
              <a:t>causing</a:t>
            </a:r>
            <a:r>
              <a:rPr lang="tr-TR" dirty="0"/>
              <a:t> </a:t>
            </a:r>
            <a:r>
              <a:rPr lang="tr-TR" dirty="0" err="1"/>
              <a:t>immense</a:t>
            </a:r>
            <a:r>
              <a:rPr lang="tr-TR" dirty="0"/>
              <a:t> </a:t>
            </a:r>
            <a:r>
              <a:rPr lang="tr-TR" dirty="0" err="1"/>
              <a:t>damage</a:t>
            </a:r>
            <a:r>
              <a:rPr lang="tr-TR" dirty="0"/>
              <a:t>. Fin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tail</a:t>
            </a:r>
            <a:r>
              <a:rPr lang="tr-TR" dirty="0"/>
              <a:t> rot in </a:t>
            </a:r>
            <a:r>
              <a:rPr lang="tr-TR" dirty="0" err="1"/>
              <a:t>young</a:t>
            </a:r>
            <a:r>
              <a:rPr lang="tr-TR" dirty="0"/>
              <a:t> </a:t>
            </a:r>
            <a:r>
              <a:rPr lang="tr-TR" dirty="0" err="1"/>
              <a:t>fish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due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a </a:t>
            </a:r>
            <a:r>
              <a:rPr lang="tr-TR" dirty="0" err="1"/>
              <a:t>mixed</a:t>
            </a:r>
            <a:r>
              <a:rPr lang="tr-TR" dirty="0"/>
              <a:t> </a:t>
            </a:r>
            <a:r>
              <a:rPr lang="tr-TR" dirty="0" err="1"/>
              <a:t>infection</a:t>
            </a:r>
            <a:r>
              <a:rPr lang="tr-TR" dirty="0"/>
              <a:t> of </a:t>
            </a:r>
            <a:endParaRPr lang="tr-TR" b="0" dirty="0">
              <a:effectLst/>
            </a:endParaRPr>
          </a:p>
          <a:p>
            <a:r>
              <a:rPr lang="tr-TR" i="1" dirty="0" err="1"/>
              <a:t>A.hydrophila</a:t>
            </a:r>
            <a:r>
              <a:rPr lang="tr-TR" i="1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i="1" dirty="0" err="1"/>
              <a:t>Pseudomaonas</a:t>
            </a:r>
            <a:r>
              <a:rPr lang="tr-TR" i="1" dirty="0"/>
              <a:t> </a:t>
            </a:r>
            <a:r>
              <a:rPr lang="tr-TR" i="1" dirty="0" err="1"/>
              <a:t>fluorescens</a:t>
            </a:r>
            <a:r>
              <a:rPr lang="tr-TR" i="1" dirty="0"/>
              <a:t>. </a:t>
            </a:r>
            <a:r>
              <a:rPr lang="tr-TR" dirty="0"/>
              <a:t>Control </a:t>
            </a:r>
            <a:r>
              <a:rPr lang="tr-TR" dirty="0" err="1"/>
              <a:t>measures</a:t>
            </a:r>
            <a:r>
              <a:rPr lang="tr-TR" dirty="0"/>
              <a:t> </a:t>
            </a:r>
            <a:r>
              <a:rPr lang="tr-TR" dirty="0" err="1"/>
              <a:t>adopted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bath</a:t>
            </a:r>
            <a:r>
              <a:rPr lang="tr-TR" dirty="0"/>
              <a:t> </a:t>
            </a:r>
            <a:endParaRPr lang="tr-TR" b="0" dirty="0">
              <a:effectLst/>
            </a:endParaRPr>
          </a:p>
          <a:p>
            <a:r>
              <a:rPr lang="tr-TR" dirty="0" err="1"/>
              <a:t>treatment</a:t>
            </a:r>
            <a:r>
              <a:rPr lang="tr-TR" dirty="0"/>
              <a:t> in 1:2000 </a:t>
            </a:r>
            <a:r>
              <a:rPr lang="tr-TR" dirty="0" err="1"/>
              <a:t>copper</a:t>
            </a:r>
            <a:r>
              <a:rPr lang="tr-TR" dirty="0"/>
              <a:t> </a:t>
            </a:r>
            <a:r>
              <a:rPr lang="tr-TR" dirty="0" err="1"/>
              <a:t>sulphate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2 </a:t>
            </a:r>
            <a:r>
              <a:rPr lang="tr-TR" dirty="0" err="1"/>
              <a:t>minutes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swabbing</a:t>
            </a:r>
            <a:r>
              <a:rPr lang="tr-TR" dirty="0"/>
              <a:t> of </a:t>
            </a:r>
            <a:r>
              <a:rPr lang="tr-TR" dirty="0" err="1"/>
              <a:t>concentrated</a:t>
            </a:r>
            <a:r>
              <a:rPr lang="tr-TR" dirty="0"/>
              <a:t> </a:t>
            </a:r>
            <a:r>
              <a:rPr lang="tr-TR" dirty="0" err="1"/>
              <a:t>copper</a:t>
            </a:r>
            <a:r>
              <a:rPr lang="tr-TR" dirty="0"/>
              <a:t> </a:t>
            </a:r>
            <a:endParaRPr lang="tr-TR" b="0" dirty="0">
              <a:effectLst/>
            </a:endParaRPr>
          </a:p>
          <a:p>
            <a:r>
              <a:rPr lang="tr-TR" dirty="0" err="1"/>
              <a:t>sulphate</a:t>
            </a:r>
            <a:r>
              <a:rPr lang="tr-TR" dirty="0"/>
              <a:t> </a:t>
            </a:r>
            <a:r>
              <a:rPr lang="tr-TR" dirty="0" err="1"/>
              <a:t>solution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affected</a:t>
            </a:r>
            <a:r>
              <a:rPr lang="tr-TR" dirty="0"/>
              <a:t> </a:t>
            </a:r>
            <a:r>
              <a:rPr lang="tr-TR" dirty="0" err="1"/>
              <a:t>fishes</a:t>
            </a:r>
            <a:r>
              <a:rPr lang="tr-TR" dirty="0"/>
              <a:t>. </a:t>
            </a:r>
            <a:endParaRPr lang="tr-TR" b="0" dirty="0">
              <a:effectLst/>
            </a:endParaRPr>
          </a:p>
          <a:p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0068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26010-6C7C-6449-8054-23238A2E1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Week1-what is </a:t>
            </a:r>
            <a:r>
              <a:rPr lang="tr-TR" dirty="0" err="1"/>
              <a:t>diseases</a:t>
            </a:r>
            <a:r>
              <a:rPr lang="tr-TR" dirty="0"/>
              <a:t> in </a:t>
            </a:r>
            <a:r>
              <a:rPr lang="tr-TR" dirty="0" err="1"/>
              <a:t>fish</a:t>
            </a:r>
            <a:r>
              <a:rPr lang="tr-TR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BD0B8-1372-7442-BB4F-CE9B702EA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tr-TR" dirty="0" err="1"/>
              <a:t>Disease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impaired</a:t>
            </a:r>
            <a:r>
              <a:rPr lang="tr-TR" dirty="0"/>
              <a:t> </a:t>
            </a:r>
            <a:r>
              <a:rPr lang="tr-TR" dirty="0" err="1"/>
              <a:t>health</a:t>
            </a:r>
            <a:r>
              <a:rPr lang="tr-TR" dirty="0"/>
              <a:t> can </a:t>
            </a:r>
            <a:r>
              <a:rPr lang="tr-TR" dirty="0" err="1"/>
              <a:t>cause</a:t>
            </a:r>
            <a:r>
              <a:rPr lang="tr-TR" dirty="0"/>
              <a:t> </a:t>
            </a:r>
            <a:r>
              <a:rPr lang="tr-TR" dirty="0" err="1"/>
              <a:t>catastrophic</a:t>
            </a:r>
            <a:r>
              <a:rPr lang="tr-TR" dirty="0"/>
              <a:t> </a:t>
            </a:r>
            <a:r>
              <a:rPr lang="tr-TR" dirty="0" err="1"/>
              <a:t>losses</a:t>
            </a:r>
            <a:r>
              <a:rPr lang="tr-TR" dirty="0"/>
              <a:t>; </a:t>
            </a:r>
            <a:r>
              <a:rPr lang="tr-TR" dirty="0" err="1"/>
              <a:t>decreased</a:t>
            </a:r>
            <a:r>
              <a:rPr lang="tr-TR" dirty="0"/>
              <a:t> </a:t>
            </a:r>
            <a:r>
              <a:rPr lang="tr-TR" dirty="0" err="1"/>
              <a:t>survival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poor</a:t>
            </a:r>
            <a:r>
              <a:rPr lang="tr-TR" dirty="0"/>
              <a:t> </a:t>
            </a:r>
            <a:r>
              <a:rPr lang="tr-TR" dirty="0" err="1"/>
              <a:t>feed</a:t>
            </a:r>
            <a:r>
              <a:rPr lang="tr-TR" dirty="0"/>
              <a:t> </a:t>
            </a:r>
            <a:r>
              <a:rPr lang="tr-TR" dirty="0" err="1"/>
              <a:t>conversion</a:t>
            </a:r>
            <a:r>
              <a:rPr lang="tr-TR" dirty="0"/>
              <a:t> </a:t>
            </a:r>
            <a:r>
              <a:rPr lang="tr-TR" dirty="0" err="1"/>
              <a:t>ratios</a:t>
            </a:r>
            <a:r>
              <a:rPr lang="tr-TR" dirty="0"/>
              <a:t>. </a:t>
            </a:r>
            <a:r>
              <a:rPr lang="tr-TR" dirty="0" err="1"/>
              <a:t>Regardless</a:t>
            </a:r>
            <a:r>
              <a:rPr lang="tr-TR" dirty="0"/>
              <a:t> of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potential</a:t>
            </a:r>
            <a:r>
              <a:rPr lang="tr-TR" dirty="0"/>
              <a:t> risk </a:t>
            </a:r>
            <a:r>
              <a:rPr lang="tr-TR" dirty="0" err="1"/>
              <a:t>becomes</a:t>
            </a:r>
            <a:r>
              <a:rPr lang="tr-TR" dirty="0"/>
              <a:t> </a:t>
            </a:r>
            <a:r>
              <a:rPr lang="tr-TR" dirty="0" err="1"/>
              <a:t>problematic</a:t>
            </a:r>
            <a:r>
              <a:rPr lang="tr-TR" dirty="0"/>
              <a:t>, </a:t>
            </a:r>
            <a:r>
              <a:rPr lang="tr-TR" dirty="0" err="1"/>
              <a:t>each</a:t>
            </a:r>
            <a:r>
              <a:rPr lang="tr-TR" dirty="0"/>
              <a:t> has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same</a:t>
            </a:r>
            <a:r>
              <a:rPr lang="tr-TR" dirty="0"/>
              <a:t> </a:t>
            </a:r>
            <a:r>
              <a:rPr lang="tr-TR" dirty="0" err="1"/>
              <a:t>impact</a:t>
            </a:r>
            <a:r>
              <a:rPr lang="tr-TR" dirty="0"/>
              <a:t>: an </a:t>
            </a:r>
            <a:r>
              <a:rPr lang="tr-TR" dirty="0" err="1"/>
              <a:t>overall</a:t>
            </a:r>
            <a:r>
              <a:rPr lang="tr-TR" dirty="0"/>
              <a:t> </a:t>
            </a:r>
            <a:r>
              <a:rPr lang="tr-TR" dirty="0" err="1"/>
              <a:t>decline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production</a:t>
            </a:r>
            <a:r>
              <a:rPr lang="tr-TR" dirty="0"/>
              <a:t> of a </a:t>
            </a:r>
            <a:r>
              <a:rPr lang="tr-TR" dirty="0" err="1"/>
              <a:t>marketable</a:t>
            </a:r>
            <a:r>
              <a:rPr lang="tr-TR" dirty="0"/>
              <a:t> </a:t>
            </a:r>
            <a:r>
              <a:rPr lang="tr-TR" dirty="0" err="1"/>
              <a:t>quality</a:t>
            </a:r>
            <a:r>
              <a:rPr lang="tr-TR" dirty="0"/>
              <a:t> </a:t>
            </a:r>
            <a:r>
              <a:rPr lang="tr-TR" dirty="0" err="1"/>
              <a:t>product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then</a:t>
            </a:r>
            <a:r>
              <a:rPr lang="tr-TR" dirty="0"/>
              <a:t> </a:t>
            </a:r>
            <a:r>
              <a:rPr lang="tr-TR" dirty="0" err="1"/>
              <a:t>results</a:t>
            </a:r>
            <a:r>
              <a:rPr lang="tr-TR" dirty="0"/>
              <a:t> in </a:t>
            </a:r>
            <a:r>
              <a:rPr lang="tr-TR" dirty="0" err="1"/>
              <a:t>financial</a:t>
            </a:r>
            <a:r>
              <a:rPr lang="tr-TR" dirty="0"/>
              <a:t> </a:t>
            </a:r>
            <a:r>
              <a:rPr lang="tr-TR" dirty="0" err="1"/>
              <a:t>loss</a:t>
            </a:r>
            <a:r>
              <a:rPr lang="tr-TR" dirty="0"/>
              <a:t> (</a:t>
            </a:r>
            <a:r>
              <a:rPr lang="tr-TR" dirty="0" err="1"/>
              <a:t>McIntosh</a:t>
            </a:r>
            <a:r>
              <a:rPr lang="tr-TR" dirty="0"/>
              <a:t>, 2008)</a:t>
            </a:r>
            <a:r>
              <a:rPr lang="tr-TR" i="1" dirty="0"/>
              <a:t>. </a:t>
            </a:r>
            <a:r>
              <a:rPr lang="tr-TR" dirty="0" err="1"/>
              <a:t>Diseases</a:t>
            </a:r>
            <a:r>
              <a:rPr lang="tr-TR" dirty="0"/>
              <a:t> can be </a:t>
            </a:r>
            <a:r>
              <a:rPr lang="tr-TR" dirty="0" err="1"/>
              <a:t>prevented</a:t>
            </a:r>
            <a:r>
              <a:rPr lang="tr-TR" dirty="0"/>
              <a:t> </a:t>
            </a:r>
            <a:r>
              <a:rPr lang="tr-TR" dirty="0" err="1"/>
              <a:t>only</a:t>
            </a:r>
            <a:r>
              <a:rPr lang="tr-TR" dirty="0"/>
              <a:t>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risks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recognised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managed</a:t>
            </a:r>
            <a:r>
              <a:rPr lang="tr-TR" dirty="0"/>
              <a:t> </a:t>
            </a:r>
            <a:r>
              <a:rPr lang="tr-TR" dirty="0" err="1"/>
              <a:t>before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diseases</a:t>
            </a:r>
            <a:r>
              <a:rPr lang="tr-TR" dirty="0"/>
              <a:t> </a:t>
            </a:r>
            <a:r>
              <a:rPr lang="tr-TR" dirty="0" err="1"/>
              <a:t>occur</a:t>
            </a:r>
            <a:r>
              <a:rPr lang="tr-TR" dirty="0"/>
              <a:t> (</a:t>
            </a:r>
            <a:r>
              <a:rPr lang="tr-TR" dirty="0" err="1"/>
              <a:t>Nowak</a:t>
            </a:r>
            <a:r>
              <a:rPr lang="tr-TR" dirty="0"/>
              <a:t>, 2004).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severity</a:t>
            </a:r>
            <a:r>
              <a:rPr lang="tr-TR" dirty="0"/>
              <a:t> of </a:t>
            </a:r>
            <a:r>
              <a:rPr lang="tr-TR" dirty="0" err="1"/>
              <a:t>risks</a:t>
            </a:r>
            <a:r>
              <a:rPr lang="tr-TR" dirty="0"/>
              <a:t> </a:t>
            </a:r>
            <a:r>
              <a:rPr lang="tr-TR" dirty="0" err="1"/>
              <a:t>differs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</a:t>
            </a:r>
            <a:r>
              <a:rPr lang="tr-TR" dirty="0" err="1"/>
              <a:t>likely</a:t>
            </a:r>
            <a:r>
              <a:rPr lang="tr-TR" dirty="0"/>
              <a:t> </a:t>
            </a:r>
            <a:r>
              <a:rPr lang="tr-TR" dirty="0" err="1"/>
              <a:t>change</a:t>
            </a:r>
            <a:r>
              <a:rPr lang="tr-TR" dirty="0"/>
              <a:t> </a:t>
            </a:r>
            <a:r>
              <a:rPr lang="tr-TR" dirty="0" err="1"/>
              <a:t>depending</a:t>
            </a:r>
            <a:r>
              <a:rPr lang="tr-TR" dirty="0"/>
              <a:t> on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each</a:t>
            </a:r>
            <a:r>
              <a:rPr lang="tr-TR" dirty="0"/>
              <a:t> is </a:t>
            </a:r>
            <a:r>
              <a:rPr lang="tr-TR" dirty="0" err="1"/>
              <a:t>encountered</a:t>
            </a:r>
            <a:r>
              <a:rPr lang="tr-TR" dirty="0"/>
              <a:t> </a:t>
            </a:r>
            <a:r>
              <a:rPr lang="tr-TR" dirty="0" err="1"/>
              <a:t>during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production</a:t>
            </a:r>
            <a:r>
              <a:rPr lang="tr-TR" dirty="0"/>
              <a:t> </a:t>
            </a:r>
            <a:r>
              <a:rPr lang="tr-TR" dirty="0" err="1"/>
              <a:t>cycle</a:t>
            </a:r>
            <a:r>
              <a:rPr lang="tr-TR" dirty="0"/>
              <a:t>. </a:t>
            </a:r>
          </a:p>
          <a:p>
            <a:br>
              <a:rPr lang="tr-TR" b="0" dirty="0">
                <a:effectLst/>
              </a:rPr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8774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172D4-49F7-3A4F-8955-66C57012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r-TR" dirty="0"/>
            </a:br>
            <a:r>
              <a:rPr lang="tr-TR" dirty="0"/>
              <a:t>Week2-</a:t>
            </a:r>
            <a:r>
              <a:rPr lang="tr-TR" b="1" dirty="0"/>
              <a:t>Disease </a:t>
            </a:r>
            <a:r>
              <a:rPr lang="tr-TR" b="1" dirty="0" err="1"/>
              <a:t>transmission</a:t>
            </a:r>
            <a:br>
              <a:rPr lang="tr-TR" b="0" dirty="0">
                <a:effectLst/>
              </a:rPr>
            </a:br>
            <a:br>
              <a:rPr lang="tr-TR" dirty="0"/>
            </a:b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D19DB-74E1-9A43-9321-83D47C536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5838"/>
            <a:ext cx="10515600" cy="5191125"/>
          </a:xfrm>
        </p:spPr>
        <p:txBody>
          <a:bodyPr>
            <a:normAutofit fontScale="77500" lnSpcReduction="20000"/>
          </a:bodyPr>
          <a:lstStyle/>
          <a:p>
            <a:r>
              <a:rPr lang="tr-TR" dirty="0" err="1"/>
              <a:t>Understanding</a:t>
            </a:r>
            <a:r>
              <a:rPr lang="tr-TR" dirty="0"/>
              <a:t> how </a:t>
            </a:r>
            <a:r>
              <a:rPr lang="tr-TR" dirty="0" err="1"/>
              <a:t>fish</a:t>
            </a:r>
            <a:r>
              <a:rPr lang="tr-TR" dirty="0"/>
              <a:t> </a:t>
            </a:r>
            <a:r>
              <a:rPr lang="tr-TR" dirty="0" err="1"/>
              <a:t>diseases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spread, </a:t>
            </a:r>
            <a:r>
              <a:rPr lang="tr-TR" dirty="0" err="1"/>
              <a:t>helps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identify</a:t>
            </a:r>
            <a:r>
              <a:rPr lang="tr-TR" dirty="0"/>
              <a:t> </a:t>
            </a:r>
            <a:r>
              <a:rPr lang="tr-TR" dirty="0" err="1"/>
              <a:t>necessary</a:t>
            </a:r>
            <a:r>
              <a:rPr lang="tr-TR" dirty="0"/>
              <a:t> </a:t>
            </a:r>
            <a:r>
              <a:rPr lang="tr-TR" dirty="0" err="1"/>
              <a:t>biosecurity</a:t>
            </a:r>
            <a:r>
              <a:rPr lang="tr-TR" dirty="0"/>
              <a:t> </a:t>
            </a:r>
            <a:r>
              <a:rPr lang="tr-TR" dirty="0" err="1"/>
              <a:t>measures</a:t>
            </a:r>
            <a:r>
              <a:rPr lang="tr-TR" dirty="0"/>
              <a:t>. </a:t>
            </a:r>
            <a:r>
              <a:rPr lang="tr-TR" dirty="0" err="1"/>
              <a:t>Fish</a:t>
            </a:r>
            <a:r>
              <a:rPr lang="tr-TR" dirty="0"/>
              <a:t> </a:t>
            </a:r>
            <a:r>
              <a:rPr lang="tr-TR" dirty="0" err="1"/>
              <a:t>diseases</a:t>
            </a:r>
            <a:r>
              <a:rPr lang="tr-TR" dirty="0"/>
              <a:t> can be spread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fish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direct</a:t>
            </a:r>
            <a:r>
              <a:rPr lang="tr-TR" dirty="0"/>
              <a:t> </a:t>
            </a:r>
            <a:r>
              <a:rPr lang="tr-TR" dirty="0" err="1"/>
              <a:t>contact</a:t>
            </a:r>
            <a:r>
              <a:rPr lang="tr-TR" dirty="0"/>
              <a:t>, </a:t>
            </a:r>
            <a:r>
              <a:rPr lang="tr-TR" dirty="0" err="1"/>
              <a:t>ingestion</a:t>
            </a:r>
            <a:r>
              <a:rPr lang="tr-TR" dirty="0"/>
              <a:t> (oral), </a:t>
            </a:r>
            <a:r>
              <a:rPr lang="tr-TR" dirty="0" err="1"/>
              <a:t>water</a:t>
            </a:r>
            <a:r>
              <a:rPr lang="tr-TR" dirty="0"/>
              <a:t> </a:t>
            </a:r>
            <a:r>
              <a:rPr lang="tr-TR" dirty="0" err="1"/>
              <a:t>sources</a:t>
            </a:r>
            <a:r>
              <a:rPr lang="tr-TR" dirty="0"/>
              <a:t>, </a:t>
            </a:r>
            <a:r>
              <a:rPr lang="tr-TR" dirty="0" err="1"/>
              <a:t>fomites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vectors</a:t>
            </a:r>
            <a:r>
              <a:rPr lang="tr-TR" dirty="0"/>
              <a:t>. Not </a:t>
            </a:r>
            <a:r>
              <a:rPr lang="tr-TR" dirty="0" err="1"/>
              <a:t>all</a:t>
            </a:r>
            <a:r>
              <a:rPr lang="tr-TR" dirty="0"/>
              <a:t> </a:t>
            </a:r>
            <a:r>
              <a:rPr lang="tr-TR" dirty="0" err="1"/>
              <a:t>pathogens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transmitted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all</a:t>
            </a:r>
            <a:r>
              <a:rPr lang="tr-TR" dirty="0"/>
              <a:t> </a:t>
            </a:r>
            <a:r>
              <a:rPr lang="tr-TR" dirty="0" err="1"/>
              <a:t>routes</a:t>
            </a:r>
            <a:r>
              <a:rPr lang="tr-TR" dirty="0"/>
              <a:t>; </a:t>
            </a:r>
            <a:r>
              <a:rPr lang="tr-TR" dirty="0" err="1"/>
              <a:t>some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be spread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multiple</a:t>
            </a:r>
            <a:r>
              <a:rPr lang="tr-TR" dirty="0"/>
              <a:t> </a:t>
            </a:r>
            <a:r>
              <a:rPr lang="tr-TR" dirty="0" err="1"/>
              <a:t>routes</a:t>
            </a:r>
            <a:r>
              <a:rPr lang="tr-TR" dirty="0"/>
              <a:t>. </a:t>
            </a:r>
            <a:r>
              <a:rPr lang="tr-TR" dirty="0" err="1"/>
              <a:t>Thinking</a:t>
            </a:r>
            <a:r>
              <a:rPr lang="tr-TR" dirty="0"/>
              <a:t> </a:t>
            </a:r>
            <a:r>
              <a:rPr lang="tr-TR" dirty="0" err="1"/>
              <a:t>about</a:t>
            </a:r>
            <a:r>
              <a:rPr lang="tr-TR" dirty="0"/>
              <a:t> </a:t>
            </a:r>
            <a:r>
              <a:rPr lang="tr-TR" dirty="0" err="1"/>
              <a:t>diseases</a:t>
            </a:r>
            <a:r>
              <a:rPr lang="tr-TR" dirty="0"/>
              <a:t> (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subsequent</a:t>
            </a:r>
            <a:r>
              <a:rPr lang="tr-TR" dirty="0"/>
              <a:t> </a:t>
            </a:r>
            <a:r>
              <a:rPr lang="tr-TR" dirty="0" err="1"/>
              <a:t>prevention</a:t>
            </a:r>
            <a:r>
              <a:rPr lang="tr-TR" dirty="0"/>
              <a:t>) in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manner</a:t>
            </a:r>
            <a:r>
              <a:rPr lang="tr-TR" dirty="0"/>
              <a:t> can </a:t>
            </a:r>
            <a:r>
              <a:rPr lang="tr-TR" dirty="0" err="1"/>
              <a:t>help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prevent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protect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a </a:t>
            </a:r>
            <a:r>
              <a:rPr lang="tr-TR" dirty="0" err="1"/>
              <a:t>number</a:t>
            </a:r>
            <a:r>
              <a:rPr lang="tr-TR" dirty="0"/>
              <a:t> of </a:t>
            </a:r>
            <a:r>
              <a:rPr lang="tr-TR" dirty="0" err="1"/>
              <a:t>diseases</a:t>
            </a:r>
            <a:r>
              <a:rPr lang="tr-TR" dirty="0"/>
              <a:t> </a:t>
            </a:r>
            <a:r>
              <a:rPr lang="tr-TR" dirty="0" err="1"/>
              <a:t>versus</a:t>
            </a:r>
            <a:r>
              <a:rPr lang="tr-TR" dirty="0"/>
              <a:t> </a:t>
            </a:r>
            <a:r>
              <a:rPr lang="tr-TR" dirty="0" err="1"/>
              <a:t>addressing</a:t>
            </a:r>
            <a:r>
              <a:rPr lang="tr-TR" dirty="0"/>
              <a:t> </a:t>
            </a:r>
            <a:r>
              <a:rPr lang="tr-TR" dirty="0" err="1"/>
              <a:t>each</a:t>
            </a:r>
            <a:r>
              <a:rPr lang="tr-TR" dirty="0"/>
              <a:t> </a:t>
            </a:r>
            <a:r>
              <a:rPr lang="tr-TR" dirty="0" err="1"/>
              <a:t>disease</a:t>
            </a:r>
            <a:r>
              <a:rPr lang="tr-TR" dirty="0"/>
              <a:t> </a:t>
            </a:r>
            <a:r>
              <a:rPr lang="tr-TR" dirty="0" err="1"/>
              <a:t>individually</a:t>
            </a:r>
            <a:r>
              <a:rPr lang="tr-TR" dirty="0"/>
              <a:t>. </a:t>
            </a:r>
            <a:endParaRPr lang="tr-TR" b="0" dirty="0">
              <a:effectLst/>
            </a:endParaRPr>
          </a:p>
          <a:p>
            <a:r>
              <a:rPr lang="tr-TR" dirty="0"/>
              <a:t>Direct </a:t>
            </a:r>
            <a:r>
              <a:rPr lang="tr-TR" dirty="0" err="1"/>
              <a:t>contact</a:t>
            </a:r>
            <a:r>
              <a:rPr lang="tr-TR" dirty="0"/>
              <a:t> is </a:t>
            </a:r>
            <a:r>
              <a:rPr lang="tr-TR" dirty="0" err="1"/>
              <a:t>one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most</a:t>
            </a:r>
            <a:r>
              <a:rPr lang="tr-TR" dirty="0"/>
              <a:t> </a:t>
            </a:r>
            <a:r>
              <a:rPr lang="tr-TR" dirty="0" err="1"/>
              <a:t>common</a:t>
            </a:r>
            <a:r>
              <a:rPr lang="tr-TR" dirty="0"/>
              <a:t> </a:t>
            </a:r>
            <a:r>
              <a:rPr lang="tr-TR" dirty="0" err="1"/>
              <a:t>routes</a:t>
            </a:r>
            <a:r>
              <a:rPr lang="tr-TR" dirty="0"/>
              <a:t> of </a:t>
            </a:r>
            <a:r>
              <a:rPr lang="tr-TR" dirty="0" err="1"/>
              <a:t>disease</a:t>
            </a:r>
            <a:r>
              <a:rPr lang="tr-TR" dirty="0"/>
              <a:t> </a:t>
            </a:r>
            <a:r>
              <a:rPr lang="tr-TR" dirty="0" err="1"/>
              <a:t>transmission</a:t>
            </a:r>
            <a:r>
              <a:rPr lang="tr-TR" dirty="0"/>
              <a:t> in </a:t>
            </a:r>
            <a:r>
              <a:rPr lang="tr-TR" dirty="0" err="1"/>
              <a:t>aquaculture</a:t>
            </a:r>
            <a:r>
              <a:rPr lang="tr-TR" dirty="0"/>
              <a:t>.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involves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transfer of </a:t>
            </a:r>
            <a:r>
              <a:rPr lang="tr-TR" dirty="0" err="1"/>
              <a:t>disease</a:t>
            </a:r>
            <a:r>
              <a:rPr lang="tr-TR" dirty="0"/>
              <a:t> </a:t>
            </a:r>
            <a:r>
              <a:rPr lang="tr-TR" dirty="0" err="1"/>
              <a:t>causing</a:t>
            </a:r>
            <a:r>
              <a:rPr lang="tr-TR" dirty="0"/>
              <a:t> </a:t>
            </a:r>
            <a:r>
              <a:rPr lang="tr-TR" dirty="0" err="1"/>
              <a:t>agents</a:t>
            </a:r>
            <a:r>
              <a:rPr lang="tr-TR" dirty="0"/>
              <a:t> </a:t>
            </a:r>
            <a:r>
              <a:rPr lang="tr-TR" dirty="0" err="1"/>
              <a:t>through</a:t>
            </a:r>
            <a:r>
              <a:rPr lang="tr-TR" dirty="0"/>
              <a:t> </a:t>
            </a:r>
            <a:r>
              <a:rPr lang="tr-TR" dirty="0" err="1"/>
              <a:t>contact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infected</a:t>
            </a:r>
            <a:r>
              <a:rPr lang="tr-TR" dirty="0"/>
              <a:t> </a:t>
            </a:r>
            <a:r>
              <a:rPr lang="tr-TR" dirty="0" err="1"/>
              <a:t>fish</a:t>
            </a:r>
            <a:r>
              <a:rPr lang="tr-TR" dirty="0"/>
              <a:t>. </a:t>
            </a:r>
            <a:r>
              <a:rPr lang="tr-TR" dirty="0" err="1"/>
              <a:t>Entry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</a:t>
            </a:r>
            <a:r>
              <a:rPr lang="tr-TR" dirty="0" err="1"/>
              <a:t>occur</a:t>
            </a:r>
            <a:r>
              <a:rPr lang="tr-TR" dirty="0"/>
              <a:t> </a:t>
            </a:r>
            <a:r>
              <a:rPr lang="tr-TR" dirty="0" err="1"/>
              <a:t>through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skin, </a:t>
            </a:r>
            <a:r>
              <a:rPr lang="tr-TR" dirty="0" err="1"/>
              <a:t>open</a:t>
            </a:r>
            <a:r>
              <a:rPr lang="tr-TR" dirty="0"/>
              <a:t> </a:t>
            </a:r>
            <a:r>
              <a:rPr lang="tr-TR" dirty="0" err="1"/>
              <a:t>wounds</a:t>
            </a:r>
            <a:r>
              <a:rPr lang="tr-TR" dirty="0"/>
              <a:t>, </a:t>
            </a:r>
            <a:r>
              <a:rPr lang="tr-TR" dirty="0" err="1"/>
              <a:t>mucous</a:t>
            </a:r>
            <a:r>
              <a:rPr lang="tr-TR" dirty="0"/>
              <a:t> </a:t>
            </a:r>
            <a:r>
              <a:rPr lang="tr-TR" dirty="0" err="1"/>
              <a:t>membranes</a:t>
            </a:r>
            <a:r>
              <a:rPr lang="tr-TR" dirty="0"/>
              <a:t>,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gills</a:t>
            </a:r>
            <a:r>
              <a:rPr lang="tr-TR" dirty="0"/>
              <a:t>. </a:t>
            </a:r>
            <a:r>
              <a:rPr lang="tr-TR" dirty="0" err="1"/>
              <a:t>Infectious</a:t>
            </a:r>
            <a:r>
              <a:rPr lang="tr-TR" dirty="0"/>
              <a:t> </a:t>
            </a:r>
            <a:r>
              <a:rPr lang="tr-TR" dirty="0" err="1"/>
              <a:t>microorganisms</a:t>
            </a:r>
            <a:r>
              <a:rPr lang="tr-TR" dirty="0"/>
              <a:t> can be </a:t>
            </a:r>
            <a:r>
              <a:rPr lang="tr-TR" dirty="0" err="1"/>
              <a:t>found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mucus</a:t>
            </a:r>
            <a:r>
              <a:rPr lang="tr-TR" dirty="0"/>
              <a:t> </a:t>
            </a:r>
            <a:r>
              <a:rPr lang="tr-TR" dirty="0" err="1"/>
              <a:t>layer</a:t>
            </a:r>
            <a:r>
              <a:rPr lang="tr-TR" dirty="0"/>
              <a:t> of </a:t>
            </a:r>
            <a:r>
              <a:rPr lang="tr-TR" dirty="0" err="1"/>
              <a:t>fish</a:t>
            </a:r>
            <a:r>
              <a:rPr lang="tr-TR" dirty="0"/>
              <a:t> as </a:t>
            </a:r>
            <a:r>
              <a:rPr lang="tr-TR" dirty="0" err="1"/>
              <a:t>well</a:t>
            </a:r>
            <a:r>
              <a:rPr lang="tr-TR" dirty="0"/>
              <a:t> as </a:t>
            </a:r>
            <a:r>
              <a:rPr lang="tr-TR" dirty="0" err="1"/>
              <a:t>occur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seeping</a:t>
            </a:r>
            <a:r>
              <a:rPr lang="tr-TR" dirty="0"/>
              <a:t> </a:t>
            </a:r>
            <a:r>
              <a:rPr lang="tr-TR" dirty="0" err="1"/>
              <a:t>lesions</a:t>
            </a:r>
            <a:r>
              <a:rPr lang="tr-TR" dirty="0"/>
              <a:t>. </a:t>
            </a:r>
            <a:r>
              <a:rPr lang="tr-TR" dirty="0" err="1"/>
              <a:t>Some</a:t>
            </a:r>
            <a:r>
              <a:rPr lang="tr-TR" dirty="0"/>
              <a:t> </a:t>
            </a:r>
            <a:r>
              <a:rPr lang="tr-TR" dirty="0" err="1"/>
              <a:t>pathogens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spread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female</a:t>
            </a:r>
            <a:r>
              <a:rPr lang="tr-TR" dirty="0"/>
              <a:t> </a:t>
            </a:r>
            <a:r>
              <a:rPr lang="tr-TR" dirty="0" err="1"/>
              <a:t>fish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her </a:t>
            </a:r>
            <a:r>
              <a:rPr lang="tr-TR" dirty="0" err="1"/>
              <a:t>eggs</a:t>
            </a:r>
            <a:r>
              <a:rPr lang="tr-TR" dirty="0"/>
              <a:t> (</a:t>
            </a:r>
            <a:r>
              <a:rPr lang="tr-TR" dirty="0" err="1"/>
              <a:t>vertical</a:t>
            </a:r>
            <a:r>
              <a:rPr lang="tr-TR" dirty="0"/>
              <a:t> </a:t>
            </a:r>
            <a:r>
              <a:rPr lang="tr-TR" dirty="0" err="1"/>
              <a:t>transmission</a:t>
            </a:r>
            <a:r>
              <a:rPr lang="tr-TR" dirty="0"/>
              <a:t>). </a:t>
            </a:r>
            <a:r>
              <a:rPr lang="tr-TR" dirty="0" err="1"/>
              <a:t>Entry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susceptible</a:t>
            </a:r>
            <a:r>
              <a:rPr lang="tr-TR" dirty="0"/>
              <a:t> </a:t>
            </a:r>
            <a:r>
              <a:rPr lang="tr-TR" dirty="0" err="1"/>
              <a:t>fish</a:t>
            </a:r>
            <a:r>
              <a:rPr lang="tr-TR" dirty="0"/>
              <a:t> can </a:t>
            </a:r>
            <a:r>
              <a:rPr lang="tr-TR" dirty="0" err="1"/>
              <a:t>occur</a:t>
            </a:r>
            <a:r>
              <a:rPr lang="tr-TR" dirty="0"/>
              <a:t> </a:t>
            </a:r>
            <a:r>
              <a:rPr lang="tr-TR" dirty="0" err="1"/>
              <a:t>through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skin, </a:t>
            </a:r>
            <a:r>
              <a:rPr lang="tr-TR" dirty="0" err="1"/>
              <a:t>open</a:t>
            </a:r>
            <a:r>
              <a:rPr lang="tr-TR" dirty="0"/>
              <a:t> </a:t>
            </a:r>
            <a:r>
              <a:rPr lang="tr-TR" dirty="0" err="1"/>
              <a:t>wounds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gills</a:t>
            </a:r>
            <a:r>
              <a:rPr lang="tr-TR" dirty="0"/>
              <a:t>. </a:t>
            </a:r>
            <a:endParaRPr lang="tr-TR" b="0" dirty="0">
              <a:effectLst/>
            </a:endParaRPr>
          </a:p>
          <a:p>
            <a:r>
              <a:rPr lang="tr-TR" dirty="0" err="1"/>
              <a:t>Disease</a:t>
            </a:r>
            <a:r>
              <a:rPr lang="tr-TR" dirty="0"/>
              <a:t> </a:t>
            </a:r>
            <a:r>
              <a:rPr lang="tr-TR" dirty="0" err="1"/>
              <a:t>pathogens</a:t>
            </a:r>
            <a:r>
              <a:rPr lang="tr-TR" dirty="0"/>
              <a:t> can </a:t>
            </a:r>
            <a:r>
              <a:rPr lang="tr-TR" dirty="0" err="1"/>
              <a:t>also</a:t>
            </a:r>
            <a:r>
              <a:rPr lang="tr-TR" dirty="0"/>
              <a:t> be </a:t>
            </a:r>
            <a:r>
              <a:rPr lang="tr-TR" dirty="0" err="1"/>
              <a:t>transmitted</a:t>
            </a:r>
            <a:r>
              <a:rPr lang="tr-TR" dirty="0"/>
              <a:t> </a:t>
            </a:r>
            <a:r>
              <a:rPr lang="tr-TR" dirty="0" err="1"/>
              <a:t>orally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consumption</a:t>
            </a:r>
            <a:r>
              <a:rPr lang="tr-TR" dirty="0"/>
              <a:t> of </a:t>
            </a:r>
            <a:r>
              <a:rPr lang="tr-TR" dirty="0" err="1"/>
              <a:t>contaminated</a:t>
            </a:r>
            <a:r>
              <a:rPr lang="tr-TR" dirty="0"/>
              <a:t> </a:t>
            </a:r>
            <a:r>
              <a:rPr lang="tr-TR" dirty="0" err="1"/>
              <a:t>feed</a:t>
            </a:r>
            <a:r>
              <a:rPr lang="tr-TR" dirty="0"/>
              <a:t>, </a:t>
            </a:r>
            <a:r>
              <a:rPr lang="tr-TR" dirty="0" err="1"/>
              <a:t>infected</a:t>
            </a:r>
            <a:r>
              <a:rPr lang="tr-TR" dirty="0"/>
              <a:t> </a:t>
            </a:r>
            <a:r>
              <a:rPr lang="tr-TR" dirty="0" err="1"/>
              <a:t>live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frozen</a:t>
            </a:r>
            <a:r>
              <a:rPr lang="tr-TR" dirty="0"/>
              <a:t> </a:t>
            </a:r>
            <a:r>
              <a:rPr lang="tr-TR" dirty="0" err="1"/>
              <a:t>fish</a:t>
            </a:r>
            <a:r>
              <a:rPr lang="tr-TR" dirty="0"/>
              <a:t>,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cannibalism</a:t>
            </a:r>
            <a:r>
              <a:rPr lang="tr-TR" dirty="0"/>
              <a:t> of </a:t>
            </a:r>
            <a:r>
              <a:rPr lang="tr-TR" dirty="0" err="1"/>
              <a:t>dead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dying</a:t>
            </a:r>
            <a:r>
              <a:rPr lang="tr-TR" dirty="0"/>
              <a:t> </a:t>
            </a:r>
            <a:r>
              <a:rPr lang="tr-TR" dirty="0" err="1"/>
              <a:t>fish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same</a:t>
            </a:r>
            <a:r>
              <a:rPr lang="tr-TR" dirty="0"/>
              <a:t> </a:t>
            </a:r>
            <a:r>
              <a:rPr lang="tr-TR" dirty="0" err="1"/>
              <a:t>unit</a:t>
            </a:r>
            <a:r>
              <a:rPr lang="tr-TR" dirty="0"/>
              <a:t>.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ingestion</a:t>
            </a:r>
            <a:r>
              <a:rPr lang="tr-TR" dirty="0"/>
              <a:t> of </a:t>
            </a:r>
            <a:r>
              <a:rPr lang="tr-TR" dirty="0" err="1"/>
              <a:t>intermediate</a:t>
            </a:r>
            <a:r>
              <a:rPr lang="tr-TR" dirty="0"/>
              <a:t> </a:t>
            </a:r>
            <a:r>
              <a:rPr lang="tr-TR" dirty="0" err="1"/>
              <a:t>hosts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some</a:t>
            </a:r>
            <a:r>
              <a:rPr lang="tr-TR" dirty="0"/>
              <a:t> </a:t>
            </a:r>
            <a:r>
              <a:rPr lang="tr-TR" dirty="0" err="1"/>
              <a:t>pathogens</a:t>
            </a:r>
            <a:r>
              <a:rPr lang="tr-TR" dirty="0"/>
              <a:t> (</a:t>
            </a:r>
            <a:r>
              <a:rPr lang="tr-TR" dirty="0" err="1"/>
              <a:t>e.g</a:t>
            </a:r>
            <a:r>
              <a:rPr lang="tr-TR" dirty="0"/>
              <a:t>., </a:t>
            </a:r>
            <a:r>
              <a:rPr lang="tr-TR" dirty="0" err="1"/>
              <a:t>snails</a:t>
            </a:r>
            <a:r>
              <a:rPr lang="tr-TR" dirty="0"/>
              <a:t> </a:t>
            </a:r>
            <a:r>
              <a:rPr lang="tr-TR" dirty="0" err="1"/>
              <a:t>infected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parasitic</a:t>
            </a:r>
            <a:r>
              <a:rPr lang="tr-TR" dirty="0"/>
              <a:t> </a:t>
            </a:r>
            <a:r>
              <a:rPr lang="tr-TR" dirty="0" err="1"/>
              <a:t>organisms</a:t>
            </a:r>
            <a:r>
              <a:rPr lang="tr-TR" dirty="0"/>
              <a:t>) can </a:t>
            </a:r>
            <a:r>
              <a:rPr lang="tr-TR" dirty="0" err="1"/>
              <a:t>lead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oral </a:t>
            </a:r>
            <a:r>
              <a:rPr lang="tr-TR" dirty="0" err="1"/>
              <a:t>transmission</a:t>
            </a:r>
            <a:r>
              <a:rPr lang="tr-TR" dirty="0"/>
              <a:t> of </a:t>
            </a:r>
            <a:r>
              <a:rPr lang="tr-TR" dirty="0" err="1"/>
              <a:t>fish</a:t>
            </a:r>
            <a:r>
              <a:rPr lang="tr-TR" dirty="0"/>
              <a:t> </a:t>
            </a:r>
            <a:r>
              <a:rPr lang="tr-TR" dirty="0" err="1"/>
              <a:t>pathogens</a:t>
            </a:r>
            <a:r>
              <a:rPr lang="tr-TR" dirty="0"/>
              <a:t>. </a:t>
            </a:r>
            <a:r>
              <a:rPr lang="tr-TR" dirty="0" err="1"/>
              <a:t>Ingestion</a:t>
            </a:r>
            <a:r>
              <a:rPr lang="tr-TR" dirty="0"/>
              <a:t> of </a:t>
            </a:r>
            <a:r>
              <a:rPr lang="tr-TR" dirty="0" err="1"/>
              <a:t>water</a:t>
            </a:r>
            <a:r>
              <a:rPr lang="tr-TR" dirty="0"/>
              <a:t> </a:t>
            </a:r>
            <a:r>
              <a:rPr lang="tr-TR" dirty="0" err="1"/>
              <a:t>contaminated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waste</a:t>
            </a:r>
            <a:r>
              <a:rPr lang="tr-TR" dirty="0"/>
              <a:t> </a:t>
            </a:r>
            <a:r>
              <a:rPr lang="tr-TR" dirty="0" err="1"/>
              <a:t>products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infected</a:t>
            </a:r>
            <a:r>
              <a:rPr lang="tr-TR" dirty="0"/>
              <a:t> </a:t>
            </a:r>
            <a:r>
              <a:rPr lang="tr-TR" dirty="0" err="1"/>
              <a:t>fish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serve</a:t>
            </a:r>
            <a:r>
              <a:rPr lang="tr-TR" dirty="0"/>
              <a:t> as a </a:t>
            </a:r>
            <a:r>
              <a:rPr lang="tr-TR" dirty="0" err="1"/>
              <a:t>transmission</a:t>
            </a:r>
            <a:r>
              <a:rPr lang="tr-TR" dirty="0"/>
              <a:t> </a:t>
            </a:r>
            <a:r>
              <a:rPr lang="tr-TR" dirty="0" err="1"/>
              <a:t>route</a:t>
            </a:r>
            <a:r>
              <a:rPr lang="tr-TR" dirty="0"/>
              <a:t>. </a:t>
            </a:r>
            <a:endParaRPr lang="tr-TR" b="0" dirty="0">
              <a:effectLst/>
            </a:endParaRPr>
          </a:p>
          <a:p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561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EB609-06DB-984B-8583-8C66FDC0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r-TR" dirty="0"/>
            </a:br>
            <a:r>
              <a:rPr lang="tr-TR" dirty="0"/>
              <a:t>Week3-</a:t>
            </a:r>
            <a:r>
              <a:rPr lang="tr-TR" b="1" dirty="0"/>
              <a:t>What is </a:t>
            </a:r>
            <a:r>
              <a:rPr lang="tr-TR" b="1" dirty="0" err="1"/>
              <a:t>biosecurity</a:t>
            </a:r>
            <a:r>
              <a:rPr lang="tr-TR" b="1" dirty="0"/>
              <a:t>?</a:t>
            </a:r>
            <a:br>
              <a:rPr lang="tr-TR" b="0" dirty="0">
                <a:effectLst/>
              </a:rPr>
            </a:br>
            <a:br>
              <a:rPr lang="tr-TR" dirty="0"/>
            </a:b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ED32D-08B3-AA44-A817-F2298266D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/>
              <a:t>Biosecurity</a:t>
            </a:r>
            <a:r>
              <a:rPr lang="tr-TR" dirty="0"/>
              <a:t> </a:t>
            </a:r>
            <a:r>
              <a:rPr lang="tr-TR" dirty="0" err="1"/>
              <a:t>involves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practices</a:t>
            </a:r>
            <a:r>
              <a:rPr lang="tr-TR" dirty="0"/>
              <a:t>, </a:t>
            </a:r>
            <a:r>
              <a:rPr lang="tr-TR" dirty="0" err="1"/>
              <a:t>procedures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policies</a:t>
            </a:r>
            <a:r>
              <a:rPr lang="tr-TR" dirty="0"/>
              <a:t> </a:t>
            </a:r>
            <a:r>
              <a:rPr lang="tr-TR" dirty="0" err="1"/>
              <a:t>used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prevent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introduction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spread of </a:t>
            </a:r>
            <a:r>
              <a:rPr lang="tr-TR" dirty="0" err="1"/>
              <a:t>disease</a:t>
            </a:r>
            <a:r>
              <a:rPr lang="tr-TR" dirty="0"/>
              <a:t> </a:t>
            </a:r>
            <a:r>
              <a:rPr lang="tr-TR" dirty="0" err="1"/>
              <a:t>causing</a:t>
            </a:r>
            <a:r>
              <a:rPr lang="tr-TR" dirty="0"/>
              <a:t> </a:t>
            </a:r>
            <a:r>
              <a:rPr lang="tr-TR" dirty="0" err="1"/>
              <a:t>organisms</a:t>
            </a:r>
            <a:r>
              <a:rPr lang="tr-TR" dirty="0"/>
              <a:t> (</a:t>
            </a:r>
            <a:r>
              <a:rPr lang="tr-TR" dirty="0" err="1"/>
              <a:t>e.g</a:t>
            </a:r>
            <a:r>
              <a:rPr lang="tr-TR" dirty="0"/>
              <a:t>., </a:t>
            </a:r>
            <a:r>
              <a:rPr lang="tr-TR" dirty="0" err="1"/>
              <a:t>bacteria</a:t>
            </a:r>
            <a:r>
              <a:rPr lang="tr-TR" dirty="0"/>
              <a:t>, </a:t>
            </a:r>
            <a:r>
              <a:rPr lang="tr-TR" dirty="0" err="1"/>
              <a:t>viruses</a:t>
            </a:r>
            <a:r>
              <a:rPr lang="tr-TR" dirty="0"/>
              <a:t>, </a:t>
            </a:r>
            <a:r>
              <a:rPr lang="tr-TR" dirty="0" err="1"/>
              <a:t>fungi</a:t>
            </a:r>
            <a:r>
              <a:rPr lang="tr-TR" dirty="0"/>
              <a:t>, </a:t>
            </a:r>
            <a:r>
              <a:rPr lang="tr-TR" dirty="0" err="1"/>
              <a:t>parasites</a:t>
            </a:r>
            <a:r>
              <a:rPr lang="tr-TR" dirty="0"/>
              <a:t>) as </a:t>
            </a:r>
            <a:r>
              <a:rPr lang="tr-TR" dirty="0" err="1"/>
              <a:t>well</a:t>
            </a:r>
            <a:r>
              <a:rPr lang="tr-TR" dirty="0"/>
              <a:t> as </a:t>
            </a:r>
            <a:r>
              <a:rPr lang="tr-TR" dirty="0" err="1"/>
              <a:t>many</a:t>
            </a:r>
            <a:r>
              <a:rPr lang="tr-TR" dirty="0"/>
              <a:t> </a:t>
            </a:r>
            <a:r>
              <a:rPr lang="tr-TR" dirty="0" err="1"/>
              <a:t>aquatic</a:t>
            </a:r>
            <a:r>
              <a:rPr lang="tr-TR" dirty="0"/>
              <a:t> </a:t>
            </a:r>
            <a:r>
              <a:rPr lang="tr-TR" dirty="0" err="1"/>
              <a:t>invasive</a:t>
            </a:r>
            <a:r>
              <a:rPr lang="tr-TR" dirty="0"/>
              <a:t> </a:t>
            </a:r>
            <a:r>
              <a:rPr lang="tr-TR" dirty="0" err="1"/>
              <a:t>species</a:t>
            </a:r>
            <a:r>
              <a:rPr lang="tr-TR" dirty="0"/>
              <a:t> (</a:t>
            </a:r>
            <a:r>
              <a:rPr lang="tr-TR" dirty="0" err="1"/>
              <a:t>e.g</a:t>
            </a:r>
            <a:r>
              <a:rPr lang="tr-TR" dirty="0"/>
              <a:t>., zebra </a:t>
            </a:r>
            <a:r>
              <a:rPr lang="tr-TR" dirty="0" err="1"/>
              <a:t>mussels</a:t>
            </a:r>
            <a:r>
              <a:rPr lang="tr-TR" dirty="0"/>
              <a:t>, </a:t>
            </a:r>
            <a:r>
              <a:rPr lang="tr-TR" dirty="0" err="1"/>
              <a:t>rusty</a:t>
            </a:r>
            <a:r>
              <a:rPr lang="tr-TR" dirty="0"/>
              <a:t> </a:t>
            </a:r>
            <a:r>
              <a:rPr lang="tr-TR" dirty="0" err="1"/>
              <a:t>crayfish</a:t>
            </a:r>
            <a:r>
              <a:rPr lang="tr-TR" dirty="0"/>
              <a:t>). </a:t>
            </a:r>
            <a:r>
              <a:rPr lang="tr-TR" dirty="0" err="1"/>
              <a:t>Fish</a:t>
            </a:r>
            <a:r>
              <a:rPr lang="tr-TR" dirty="0"/>
              <a:t> </a:t>
            </a:r>
            <a:r>
              <a:rPr lang="tr-TR" dirty="0" err="1"/>
              <a:t>diseases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serious</a:t>
            </a:r>
            <a:r>
              <a:rPr lang="tr-TR" dirty="0"/>
              <a:t> </a:t>
            </a:r>
            <a:r>
              <a:rPr lang="tr-TR" dirty="0" err="1"/>
              <a:t>effects</a:t>
            </a:r>
            <a:r>
              <a:rPr lang="tr-TR" dirty="0"/>
              <a:t> on </a:t>
            </a:r>
            <a:r>
              <a:rPr lang="tr-TR" dirty="0" err="1"/>
              <a:t>sustainability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aquaponics</a:t>
            </a:r>
            <a:r>
              <a:rPr lang="tr-TR" dirty="0"/>
              <a:t>.  </a:t>
            </a:r>
            <a:r>
              <a:rPr lang="tr-TR" dirty="0" err="1"/>
              <a:t>Fish</a:t>
            </a:r>
            <a:r>
              <a:rPr lang="tr-TR" dirty="0"/>
              <a:t> </a:t>
            </a:r>
            <a:r>
              <a:rPr lang="tr-TR" dirty="0" err="1"/>
              <a:t>diseases</a:t>
            </a:r>
            <a:r>
              <a:rPr lang="tr-TR" dirty="0"/>
              <a:t> </a:t>
            </a:r>
            <a:r>
              <a:rPr lang="tr-TR" dirty="0" err="1"/>
              <a:t>continue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be </a:t>
            </a:r>
            <a:r>
              <a:rPr lang="tr-TR" dirty="0" err="1"/>
              <a:t>one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greatest</a:t>
            </a:r>
            <a:r>
              <a:rPr lang="tr-TR" dirty="0"/>
              <a:t> </a:t>
            </a:r>
            <a:r>
              <a:rPr lang="tr-TR" dirty="0" err="1"/>
              <a:t>causes</a:t>
            </a:r>
            <a:r>
              <a:rPr lang="tr-TR" dirty="0"/>
              <a:t> of </a:t>
            </a:r>
            <a:r>
              <a:rPr lang="tr-TR" dirty="0" err="1"/>
              <a:t>economic</a:t>
            </a:r>
            <a:r>
              <a:rPr lang="tr-TR" dirty="0"/>
              <a:t> </a:t>
            </a:r>
            <a:r>
              <a:rPr lang="tr-TR" dirty="0" err="1"/>
              <a:t>loss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industry</a:t>
            </a:r>
            <a:r>
              <a:rPr lang="tr-TR" dirty="0"/>
              <a:t>, </a:t>
            </a:r>
            <a:r>
              <a:rPr lang="tr-TR" dirty="0" err="1"/>
              <a:t>accounting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million</a:t>
            </a:r>
            <a:r>
              <a:rPr lang="tr-TR" dirty="0"/>
              <a:t> of </a:t>
            </a:r>
            <a:r>
              <a:rPr lang="tr-TR" dirty="0" err="1"/>
              <a:t>dollars</a:t>
            </a:r>
            <a:r>
              <a:rPr lang="tr-TR" dirty="0"/>
              <a:t> in </a:t>
            </a:r>
            <a:r>
              <a:rPr lang="tr-TR" dirty="0" err="1"/>
              <a:t>annual</a:t>
            </a:r>
            <a:r>
              <a:rPr lang="tr-TR" dirty="0"/>
              <a:t> </a:t>
            </a:r>
            <a:r>
              <a:rPr lang="tr-TR" dirty="0" err="1"/>
              <a:t>losses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U.S. </a:t>
            </a:r>
            <a:r>
              <a:rPr lang="tr-TR" dirty="0" err="1"/>
              <a:t>fish</a:t>
            </a:r>
            <a:r>
              <a:rPr lang="tr-TR" dirty="0"/>
              <a:t> </a:t>
            </a:r>
            <a:r>
              <a:rPr lang="tr-TR" dirty="0" err="1"/>
              <a:t>producers</a:t>
            </a:r>
            <a:r>
              <a:rPr lang="tr-TR" dirty="0"/>
              <a:t>. </a:t>
            </a:r>
            <a:r>
              <a:rPr lang="tr-TR" dirty="0" err="1"/>
              <a:t>While</a:t>
            </a:r>
            <a:r>
              <a:rPr lang="tr-TR" dirty="0"/>
              <a:t> </a:t>
            </a:r>
            <a:r>
              <a:rPr lang="tr-TR" dirty="0" err="1"/>
              <a:t>some</a:t>
            </a:r>
            <a:r>
              <a:rPr lang="tr-TR" dirty="0"/>
              <a:t> </a:t>
            </a:r>
            <a:r>
              <a:rPr lang="tr-TR" dirty="0" err="1"/>
              <a:t>fish</a:t>
            </a:r>
            <a:r>
              <a:rPr lang="tr-TR" dirty="0"/>
              <a:t> </a:t>
            </a:r>
            <a:r>
              <a:rPr lang="tr-TR" dirty="0" err="1"/>
              <a:t>pathogens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well</a:t>
            </a:r>
            <a:r>
              <a:rPr lang="tr-TR" dirty="0"/>
              <a:t> </a:t>
            </a:r>
            <a:r>
              <a:rPr lang="tr-TR" dirty="0" err="1"/>
              <a:t>known</a:t>
            </a:r>
            <a:r>
              <a:rPr lang="tr-TR" dirty="0"/>
              <a:t> </a:t>
            </a:r>
            <a:r>
              <a:rPr lang="tr-TR" dirty="0" err="1"/>
              <a:t>problems</a:t>
            </a:r>
            <a:r>
              <a:rPr lang="tr-TR" dirty="0"/>
              <a:t>,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diseases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emerging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spreading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previously</a:t>
            </a:r>
            <a:r>
              <a:rPr lang="tr-TR" dirty="0"/>
              <a:t> </a:t>
            </a:r>
            <a:r>
              <a:rPr lang="tr-TR" dirty="0" err="1"/>
              <a:t>unaffected</a:t>
            </a:r>
            <a:r>
              <a:rPr lang="tr-TR" dirty="0"/>
              <a:t> </a:t>
            </a:r>
            <a:r>
              <a:rPr lang="tr-TR" dirty="0" err="1"/>
              <a:t>areas</a:t>
            </a:r>
            <a:r>
              <a:rPr lang="tr-TR" dirty="0"/>
              <a:t>. </a:t>
            </a:r>
            <a:r>
              <a:rPr lang="tr-TR" i="1" dirty="0" err="1"/>
              <a:t>Outbreaks</a:t>
            </a:r>
            <a:r>
              <a:rPr lang="tr-TR" i="1" dirty="0"/>
              <a:t> can </a:t>
            </a:r>
            <a:r>
              <a:rPr lang="tr-TR" i="1" dirty="0" err="1"/>
              <a:t>happen</a:t>
            </a:r>
            <a:r>
              <a:rPr lang="tr-TR" i="1" dirty="0"/>
              <a:t> </a:t>
            </a:r>
            <a:r>
              <a:rPr lang="tr-TR" i="1" dirty="0" err="1"/>
              <a:t>rapidly</a:t>
            </a:r>
            <a:r>
              <a:rPr lang="tr-TR" i="1" dirty="0"/>
              <a:t> </a:t>
            </a:r>
            <a:r>
              <a:rPr lang="tr-TR" i="1" dirty="0" err="1"/>
              <a:t>and</a:t>
            </a:r>
            <a:r>
              <a:rPr lang="tr-TR" i="1" dirty="0"/>
              <a:t> spread </a:t>
            </a:r>
            <a:r>
              <a:rPr lang="tr-TR" i="1" dirty="0" err="1"/>
              <a:t>quickly</a:t>
            </a:r>
            <a:r>
              <a:rPr lang="tr-TR" i="1" dirty="0"/>
              <a:t>, </a:t>
            </a:r>
            <a:r>
              <a:rPr lang="tr-TR" i="1" dirty="0" err="1"/>
              <a:t>often</a:t>
            </a:r>
            <a:r>
              <a:rPr lang="tr-TR" i="1" dirty="0"/>
              <a:t> </a:t>
            </a:r>
            <a:r>
              <a:rPr lang="tr-TR" i="1" dirty="0" err="1"/>
              <a:t>resulting</a:t>
            </a:r>
            <a:r>
              <a:rPr lang="tr-TR" i="1" dirty="0"/>
              <a:t> in </a:t>
            </a:r>
            <a:r>
              <a:rPr lang="tr-TR" i="1" dirty="0" err="1"/>
              <a:t>high</a:t>
            </a:r>
            <a:r>
              <a:rPr lang="tr-TR" i="1" dirty="0"/>
              <a:t> </a:t>
            </a:r>
            <a:r>
              <a:rPr lang="tr-TR" i="1" dirty="0" err="1"/>
              <a:t>mortalities</a:t>
            </a:r>
            <a:r>
              <a:rPr lang="tr-TR" i="1" dirty="0"/>
              <a:t>. </a:t>
            </a:r>
            <a:r>
              <a:rPr lang="tr-TR" i="1" dirty="0" err="1"/>
              <a:t>It</a:t>
            </a:r>
            <a:r>
              <a:rPr lang="tr-TR" i="1" dirty="0"/>
              <a:t> is </a:t>
            </a:r>
            <a:r>
              <a:rPr lang="tr-TR" i="1" dirty="0" err="1"/>
              <a:t>difficult</a:t>
            </a:r>
            <a:r>
              <a:rPr lang="tr-TR" i="1" dirty="0"/>
              <a:t> </a:t>
            </a:r>
            <a:r>
              <a:rPr lang="tr-TR" i="1" dirty="0" err="1"/>
              <a:t>to</a:t>
            </a:r>
            <a:r>
              <a:rPr lang="tr-TR" i="1" dirty="0"/>
              <a:t> </a:t>
            </a:r>
            <a:r>
              <a:rPr lang="tr-TR" i="1" dirty="0" err="1"/>
              <a:t>predict</a:t>
            </a:r>
            <a:r>
              <a:rPr lang="tr-TR" i="1" dirty="0"/>
              <a:t> </a:t>
            </a:r>
            <a:r>
              <a:rPr lang="tr-TR" i="1" dirty="0" err="1"/>
              <a:t>when</a:t>
            </a:r>
            <a:r>
              <a:rPr lang="tr-TR" i="1" dirty="0"/>
              <a:t> </a:t>
            </a:r>
            <a:r>
              <a:rPr lang="tr-TR" i="1" dirty="0" err="1"/>
              <a:t>disease</a:t>
            </a:r>
            <a:r>
              <a:rPr lang="tr-TR" i="1" dirty="0"/>
              <a:t> </a:t>
            </a:r>
            <a:r>
              <a:rPr lang="tr-TR" i="1" dirty="0" err="1"/>
              <a:t>might</a:t>
            </a:r>
            <a:r>
              <a:rPr lang="tr-TR" i="1" dirty="0"/>
              <a:t> </a:t>
            </a:r>
            <a:r>
              <a:rPr lang="tr-TR" i="1" dirty="0" err="1"/>
              <a:t>occur</a:t>
            </a:r>
            <a:r>
              <a:rPr lang="tr-TR" i="1" dirty="0"/>
              <a:t>, </a:t>
            </a:r>
            <a:r>
              <a:rPr lang="tr-TR" i="1" dirty="0" err="1"/>
              <a:t>however</a:t>
            </a:r>
            <a:r>
              <a:rPr lang="tr-TR" i="1" dirty="0"/>
              <a:t> </a:t>
            </a:r>
            <a:r>
              <a:rPr lang="tr-TR" i="1" dirty="0" err="1"/>
              <a:t>the</a:t>
            </a:r>
            <a:r>
              <a:rPr lang="tr-TR" i="1" dirty="0"/>
              <a:t> </a:t>
            </a:r>
            <a:r>
              <a:rPr lang="tr-TR" i="1" dirty="0" err="1"/>
              <a:t>routine</a:t>
            </a:r>
            <a:r>
              <a:rPr lang="tr-TR" i="1" dirty="0"/>
              <a:t> </a:t>
            </a:r>
            <a:r>
              <a:rPr lang="tr-TR" i="1" dirty="0" err="1"/>
              <a:t>use</a:t>
            </a:r>
            <a:r>
              <a:rPr lang="tr-TR" i="1" dirty="0"/>
              <a:t> of </a:t>
            </a:r>
            <a:r>
              <a:rPr lang="tr-TR" i="1" dirty="0" err="1"/>
              <a:t>biosecurity</a:t>
            </a:r>
            <a:r>
              <a:rPr lang="tr-TR" i="1" dirty="0"/>
              <a:t> </a:t>
            </a:r>
            <a:r>
              <a:rPr lang="tr-TR" i="1" dirty="0" err="1"/>
              <a:t>measures</a:t>
            </a:r>
            <a:r>
              <a:rPr lang="tr-TR" i="1" dirty="0"/>
              <a:t> can </a:t>
            </a:r>
            <a:r>
              <a:rPr lang="tr-TR" i="1" dirty="0" err="1"/>
              <a:t>reduce</a:t>
            </a:r>
            <a:r>
              <a:rPr lang="tr-TR" i="1" dirty="0"/>
              <a:t> </a:t>
            </a:r>
            <a:r>
              <a:rPr lang="tr-TR" i="1" dirty="0" err="1"/>
              <a:t>the</a:t>
            </a:r>
            <a:r>
              <a:rPr lang="tr-TR" i="1" dirty="0"/>
              <a:t> risk of </a:t>
            </a:r>
            <a:r>
              <a:rPr lang="tr-TR" i="1" dirty="0" err="1"/>
              <a:t>introduction</a:t>
            </a:r>
            <a:r>
              <a:rPr lang="tr-TR" i="1" dirty="0"/>
              <a:t> </a:t>
            </a:r>
            <a:r>
              <a:rPr lang="tr-TR" i="1" dirty="0" err="1"/>
              <a:t>and</a:t>
            </a:r>
            <a:r>
              <a:rPr lang="tr-TR" i="1" dirty="0"/>
              <a:t> </a:t>
            </a:r>
            <a:r>
              <a:rPr lang="tr-TR" i="1" dirty="0" err="1"/>
              <a:t>economic</a:t>
            </a:r>
            <a:r>
              <a:rPr lang="tr-TR" i="1" dirty="0"/>
              <a:t> </a:t>
            </a:r>
            <a:r>
              <a:rPr lang="tr-TR" i="1" dirty="0" err="1"/>
              <a:t>impact</a:t>
            </a:r>
            <a:r>
              <a:rPr lang="tr-TR" i="1" dirty="0"/>
              <a:t> of </a:t>
            </a:r>
            <a:r>
              <a:rPr lang="tr-TR" i="1" dirty="0" err="1"/>
              <a:t>these</a:t>
            </a:r>
            <a:r>
              <a:rPr lang="tr-TR" i="1" dirty="0"/>
              <a:t> </a:t>
            </a:r>
            <a:r>
              <a:rPr lang="tr-TR" i="1" dirty="0" err="1"/>
              <a:t>diseases</a:t>
            </a:r>
            <a:r>
              <a:rPr lang="tr-TR" i="1" dirty="0"/>
              <a:t>. </a:t>
            </a:r>
            <a:endParaRPr lang="tr-TR" b="0" dirty="0">
              <a:effectLst/>
            </a:endParaRPr>
          </a:p>
          <a:p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6516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98F69-026E-6A46-9724-EEC7359B0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r-TR" dirty="0"/>
            </a:br>
            <a:r>
              <a:rPr lang="tr-TR" dirty="0"/>
              <a:t>Week4-</a:t>
            </a:r>
            <a:r>
              <a:rPr lang="tr-TR" b="1" dirty="0"/>
              <a:t>Use of </a:t>
            </a:r>
            <a:r>
              <a:rPr lang="tr-TR" b="1" dirty="0" err="1"/>
              <a:t>Biosecurity</a:t>
            </a:r>
            <a:br>
              <a:rPr lang="tr-TR" b="0" dirty="0">
                <a:effectLst/>
              </a:rPr>
            </a:br>
            <a:br>
              <a:rPr lang="tr-TR" dirty="0"/>
            </a:b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89CFB-5E63-504C-88D8-85020F9A9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/>
              <a:t>Why</a:t>
            </a:r>
            <a:r>
              <a:rPr lang="tr-TR" dirty="0"/>
              <a:t> is </a:t>
            </a:r>
            <a:r>
              <a:rPr lang="tr-TR" dirty="0" err="1"/>
              <a:t>biosecurity</a:t>
            </a:r>
            <a:r>
              <a:rPr lang="tr-TR" dirty="0"/>
              <a:t> </a:t>
            </a:r>
            <a:r>
              <a:rPr lang="tr-TR" dirty="0" err="1"/>
              <a:t>important</a:t>
            </a:r>
            <a:r>
              <a:rPr lang="tr-TR" dirty="0"/>
              <a:t>?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most</a:t>
            </a:r>
            <a:r>
              <a:rPr lang="tr-TR" dirty="0"/>
              <a:t> </a:t>
            </a:r>
            <a:r>
              <a:rPr lang="tr-TR" dirty="0" err="1"/>
              <a:t>obvious</a:t>
            </a:r>
            <a:r>
              <a:rPr lang="tr-TR" dirty="0"/>
              <a:t> </a:t>
            </a:r>
            <a:r>
              <a:rPr lang="tr-TR" dirty="0" err="1"/>
              <a:t>reason</a:t>
            </a:r>
            <a:r>
              <a:rPr lang="tr-TR" dirty="0"/>
              <a:t> is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reduce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risk of </a:t>
            </a:r>
            <a:r>
              <a:rPr lang="tr-TR" dirty="0" err="1"/>
              <a:t>disease</a:t>
            </a:r>
            <a:r>
              <a:rPr lang="tr-TR" dirty="0"/>
              <a:t> </a:t>
            </a:r>
            <a:r>
              <a:rPr lang="tr-TR" dirty="0" err="1"/>
              <a:t>introduction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spread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system</a:t>
            </a:r>
            <a:r>
              <a:rPr lang="tr-TR" dirty="0"/>
              <a:t>.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concentration</a:t>
            </a:r>
            <a:r>
              <a:rPr lang="tr-TR" dirty="0"/>
              <a:t> of </a:t>
            </a:r>
            <a:r>
              <a:rPr lang="tr-TR" dirty="0" err="1"/>
              <a:t>large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of </a:t>
            </a:r>
            <a:r>
              <a:rPr lang="tr-TR" dirty="0" err="1"/>
              <a:t>animals</a:t>
            </a:r>
            <a:r>
              <a:rPr lang="tr-TR" dirty="0"/>
              <a:t> </a:t>
            </a:r>
            <a:r>
              <a:rPr lang="tr-TR" dirty="0" err="1"/>
              <a:t>within</a:t>
            </a:r>
            <a:r>
              <a:rPr lang="tr-TR" dirty="0"/>
              <a:t> </a:t>
            </a:r>
            <a:r>
              <a:rPr lang="tr-TR" dirty="0" err="1"/>
              <a:t>production</a:t>
            </a:r>
            <a:r>
              <a:rPr lang="tr-TR" dirty="0"/>
              <a:t> </a:t>
            </a:r>
            <a:r>
              <a:rPr lang="tr-TR" dirty="0" err="1"/>
              <a:t>settings</a:t>
            </a:r>
            <a:r>
              <a:rPr lang="tr-TR" dirty="0"/>
              <a:t> can </a:t>
            </a:r>
            <a:r>
              <a:rPr lang="tr-TR" dirty="0" err="1"/>
              <a:t>lead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rapid</a:t>
            </a:r>
            <a:r>
              <a:rPr lang="tr-TR" dirty="0"/>
              <a:t> spread of </a:t>
            </a:r>
            <a:r>
              <a:rPr lang="tr-TR" dirty="0" err="1"/>
              <a:t>disease</a:t>
            </a:r>
            <a:r>
              <a:rPr lang="tr-TR" dirty="0"/>
              <a:t>. High </a:t>
            </a:r>
            <a:r>
              <a:rPr lang="tr-TR" dirty="0" err="1"/>
              <a:t>stocking</a:t>
            </a:r>
            <a:r>
              <a:rPr lang="tr-TR" dirty="0"/>
              <a:t> </a:t>
            </a:r>
            <a:r>
              <a:rPr lang="tr-TR" dirty="0" err="1"/>
              <a:t>densities</a:t>
            </a:r>
            <a:r>
              <a:rPr lang="tr-TR" dirty="0"/>
              <a:t>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increase</a:t>
            </a:r>
            <a:r>
              <a:rPr lang="tr-TR" dirty="0"/>
              <a:t> </a:t>
            </a:r>
            <a:r>
              <a:rPr lang="tr-TR" dirty="0" err="1"/>
              <a:t>stress</a:t>
            </a:r>
            <a:r>
              <a:rPr lang="tr-TR" dirty="0"/>
              <a:t>, </a:t>
            </a:r>
            <a:r>
              <a:rPr lang="tr-TR" dirty="0" err="1"/>
              <a:t>making</a:t>
            </a:r>
            <a:r>
              <a:rPr lang="tr-TR" dirty="0"/>
              <a:t> </a:t>
            </a:r>
            <a:r>
              <a:rPr lang="tr-TR" dirty="0" err="1"/>
              <a:t>fish</a:t>
            </a:r>
            <a:r>
              <a:rPr lang="tr-TR" dirty="0"/>
              <a:t>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susceptible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disease</a:t>
            </a:r>
            <a:r>
              <a:rPr lang="tr-TR" dirty="0"/>
              <a:t>. Since </a:t>
            </a:r>
            <a:r>
              <a:rPr lang="tr-TR" dirty="0" err="1"/>
              <a:t>treatment</a:t>
            </a:r>
            <a:r>
              <a:rPr lang="tr-TR" dirty="0"/>
              <a:t> </a:t>
            </a:r>
            <a:r>
              <a:rPr lang="tr-TR" dirty="0" err="1"/>
              <a:t>options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limited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most</a:t>
            </a:r>
            <a:r>
              <a:rPr lang="tr-TR" dirty="0"/>
              <a:t> </a:t>
            </a:r>
            <a:r>
              <a:rPr lang="tr-TR" dirty="0" err="1"/>
              <a:t>aquaculture</a:t>
            </a:r>
            <a:r>
              <a:rPr lang="tr-TR" dirty="0"/>
              <a:t> </a:t>
            </a:r>
            <a:r>
              <a:rPr lang="tr-TR" dirty="0" err="1"/>
              <a:t>diseases</a:t>
            </a:r>
            <a:r>
              <a:rPr lang="tr-TR" dirty="0"/>
              <a:t>, </a:t>
            </a:r>
            <a:r>
              <a:rPr lang="tr-TR" dirty="0" err="1"/>
              <a:t>prevention</a:t>
            </a:r>
            <a:r>
              <a:rPr lang="tr-TR" dirty="0"/>
              <a:t> </a:t>
            </a:r>
            <a:r>
              <a:rPr lang="tr-TR" dirty="0" err="1"/>
              <a:t>remains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best</a:t>
            </a:r>
            <a:r>
              <a:rPr lang="tr-TR" dirty="0"/>
              <a:t> </a:t>
            </a:r>
            <a:r>
              <a:rPr lang="tr-TR" dirty="0" err="1"/>
              <a:t>line</a:t>
            </a:r>
            <a:r>
              <a:rPr lang="tr-TR" dirty="0"/>
              <a:t> of </a:t>
            </a:r>
            <a:r>
              <a:rPr lang="tr-TR" dirty="0" err="1"/>
              <a:t>defense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aquaculture</a:t>
            </a:r>
            <a:r>
              <a:rPr lang="tr-TR" dirty="0"/>
              <a:t> </a:t>
            </a:r>
            <a:r>
              <a:rPr lang="tr-TR" dirty="0" err="1"/>
              <a:t>producer</a:t>
            </a:r>
            <a:r>
              <a:rPr lang="tr-TR" dirty="0"/>
              <a:t>. </a:t>
            </a:r>
            <a:endParaRPr lang="tr-TR" b="0" dirty="0">
              <a:effectLst/>
            </a:endParaRPr>
          </a:p>
          <a:p>
            <a:r>
              <a:rPr lang="tr-TR" dirty="0" err="1"/>
              <a:t>Biosecurity</a:t>
            </a:r>
            <a:r>
              <a:rPr lang="tr-TR" dirty="0"/>
              <a:t> </a:t>
            </a:r>
            <a:r>
              <a:rPr lang="tr-TR" dirty="0" err="1"/>
              <a:t>measures</a:t>
            </a:r>
            <a:r>
              <a:rPr lang="tr-TR" dirty="0"/>
              <a:t> can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help</a:t>
            </a:r>
            <a:r>
              <a:rPr lang="tr-TR" dirty="0"/>
              <a:t> </a:t>
            </a:r>
            <a:r>
              <a:rPr lang="tr-TR" dirty="0" err="1"/>
              <a:t>promote</a:t>
            </a:r>
            <a:r>
              <a:rPr lang="tr-TR" dirty="0"/>
              <a:t> </a:t>
            </a:r>
            <a:r>
              <a:rPr lang="tr-TR" dirty="0" err="1"/>
              <a:t>fish</a:t>
            </a:r>
            <a:r>
              <a:rPr lang="tr-TR" dirty="0"/>
              <a:t> </a:t>
            </a:r>
            <a:r>
              <a:rPr lang="tr-TR" dirty="0" err="1"/>
              <a:t>health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protect</a:t>
            </a:r>
            <a:r>
              <a:rPr lang="tr-TR" dirty="0"/>
              <a:t> </a:t>
            </a:r>
            <a:r>
              <a:rPr lang="tr-TR" dirty="0" err="1"/>
              <a:t>your</a:t>
            </a:r>
            <a:r>
              <a:rPr lang="tr-TR" dirty="0"/>
              <a:t> </a:t>
            </a:r>
            <a:r>
              <a:rPr lang="tr-TR" dirty="0" err="1"/>
              <a:t>economic</a:t>
            </a:r>
            <a:r>
              <a:rPr lang="tr-TR" dirty="0"/>
              <a:t> </a:t>
            </a:r>
            <a:r>
              <a:rPr lang="tr-TR" dirty="0" err="1"/>
              <a:t>investment</a:t>
            </a:r>
            <a:r>
              <a:rPr lang="tr-TR" dirty="0"/>
              <a:t>. </a:t>
            </a:r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a </a:t>
            </a:r>
            <a:r>
              <a:rPr lang="tr-TR" dirty="0" err="1"/>
              <a:t>number</a:t>
            </a:r>
            <a:r>
              <a:rPr lang="tr-TR" dirty="0"/>
              <a:t> of </a:t>
            </a:r>
            <a:r>
              <a:rPr lang="tr-TR" dirty="0" err="1"/>
              <a:t>regulations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trade</a:t>
            </a:r>
            <a:r>
              <a:rPr lang="tr-TR" dirty="0"/>
              <a:t> </a:t>
            </a:r>
            <a:r>
              <a:rPr lang="tr-TR" dirty="0" err="1"/>
              <a:t>requirements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fish</a:t>
            </a:r>
            <a:r>
              <a:rPr lang="tr-TR" dirty="0"/>
              <a:t>, as </a:t>
            </a:r>
            <a:r>
              <a:rPr lang="tr-TR" dirty="0" err="1"/>
              <a:t>well</a:t>
            </a:r>
            <a:r>
              <a:rPr lang="tr-TR" dirty="0"/>
              <a:t> as a </a:t>
            </a:r>
            <a:r>
              <a:rPr lang="tr-TR" dirty="0" err="1"/>
              <a:t>growing</a:t>
            </a:r>
            <a:r>
              <a:rPr lang="tr-TR" dirty="0"/>
              <a:t> </a:t>
            </a:r>
            <a:r>
              <a:rPr lang="tr-TR" dirty="0" err="1"/>
              <a:t>demand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specific</a:t>
            </a:r>
            <a:r>
              <a:rPr lang="tr-TR" dirty="0"/>
              <a:t> </a:t>
            </a:r>
            <a:r>
              <a:rPr lang="tr-TR" dirty="0" err="1"/>
              <a:t>pathogen</a:t>
            </a:r>
            <a:r>
              <a:rPr lang="tr-TR" dirty="0"/>
              <a:t> </a:t>
            </a:r>
            <a:r>
              <a:rPr lang="tr-TR" dirty="0" err="1"/>
              <a:t>free</a:t>
            </a:r>
            <a:r>
              <a:rPr lang="tr-TR" dirty="0"/>
              <a:t> (SPF) </a:t>
            </a:r>
            <a:r>
              <a:rPr lang="tr-TR" dirty="0" err="1"/>
              <a:t>fish</a:t>
            </a:r>
            <a:r>
              <a:rPr lang="tr-TR" dirty="0"/>
              <a:t>. </a:t>
            </a:r>
            <a:endParaRPr lang="tr-TR" b="0" dirty="0">
              <a:effectLst/>
            </a:endParaRPr>
          </a:p>
          <a:p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80876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C159-9FE5-4A46-9506-E8051342B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Week5-</a:t>
            </a:r>
            <a:r>
              <a:rPr lang="tr-TR" b="1" dirty="0"/>
              <a:t>Biosecurity </a:t>
            </a:r>
            <a:r>
              <a:rPr lang="tr-TR" b="1" dirty="0" err="1"/>
              <a:t>principles</a:t>
            </a:r>
            <a:br>
              <a:rPr lang="tr-TR" b="0" dirty="0">
                <a:effectLst/>
              </a:rPr>
            </a:br>
            <a:br>
              <a:rPr lang="tr-TR" dirty="0"/>
            </a:b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B654B-9E71-1041-99E8-49593BE70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needed</a:t>
            </a:r>
            <a:r>
              <a:rPr lang="tr-TR" dirty="0"/>
              <a:t> </a:t>
            </a:r>
            <a:r>
              <a:rPr lang="tr-TR" dirty="0" err="1"/>
              <a:t>biosecurity</a:t>
            </a:r>
            <a:r>
              <a:rPr lang="tr-TR" dirty="0"/>
              <a:t> </a:t>
            </a:r>
            <a:r>
              <a:rPr lang="tr-TR" dirty="0" err="1"/>
              <a:t>measures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a </a:t>
            </a:r>
            <a:r>
              <a:rPr lang="tr-TR" dirty="0" err="1"/>
              <a:t>system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</a:t>
            </a:r>
            <a:r>
              <a:rPr lang="tr-TR" dirty="0" err="1"/>
              <a:t>depend</a:t>
            </a:r>
            <a:r>
              <a:rPr lang="tr-TR" dirty="0"/>
              <a:t> on a </a:t>
            </a:r>
            <a:r>
              <a:rPr lang="tr-TR" dirty="0" err="1"/>
              <a:t>number</a:t>
            </a:r>
            <a:r>
              <a:rPr lang="tr-TR" dirty="0"/>
              <a:t> of </a:t>
            </a:r>
            <a:r>
              <a:rPr lang="tr-TR" dirty="0" err="1"/>
              <a:t>factors</a:t>
            </a:r>
            <a:r>
              <a:rPr lang="tr-TR" dirty="0"/>
              <a:t>, </a:t>
            </a:r>
            <a:r>
              <a:rPr lang="tr-TR" dirty="0" err="1"/>
              <a:t>including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type</a:t>
            </a:r>
            <a:r>
              <a:rPr lang="tr-TR" dirty="0"/>
              <a:t> of </a:t>
            </a:r>
            <a:r>
              <a:rPr lang="tr-TR" dirty="0" err="1"/>
              <a:t>facility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purpose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facility</a:t>
            </a:r>
            <a:r>
              <a:rPr lang="tr-TR" dirty="0"/>
              <a:t> (</a:t>
            </a:r>
            <a:r>
              <a:rPr lang="tr-TR" dirty="0" err="1"/>
              <a:t>e.g</a:t>
            </a:r>
            <a:r>
              <a:rPr lang="tr-TR" dirty="0"/>
              <a:t>., </a:t>
            </a:r>
            <a:r>
              <a:rPr lang="tr-TR" dirty="0" err="1"/>
              <a:t>stocking</a:t>
            </a:r>
            <a:r>
              <a:rPr lang="tr-TR" dirty="0"/>
              <a:t>, </a:t>
            </a:r>
            <a:r>
              <a:rPr lang="tr-TR" dirty="0" err="1"/>
              <a:t>food</a:t>
            </a:r>
            <a:r>
              <a:rPr lang="tr-TR" dirty="0"/>
              <a:t> </a:t>
            </a:r>
            <a:r>
              <a:rPr lang="tr-TR" dirty="0" err="1"/>
              <a:t>fish</a:t>
            </a:r>
            <a:r>
              <a:rPr lang="tr-TR" dirty="0"/>
              <a:t>), as </a:t>
            </a:r>
            <a:r>
              <a:rPr lang="tr-TR" dirty="0" err="1"/>
              <a:t>well</a:t>
            </a:r>
            <a:r>
              <a:rPr lang="tr-TR" dirty="0"/>
              <a:t> as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species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life </a:t>
            </a:r>
            <a:r>
              <a:rPr lang="tr-TR" dirty="0" err="1"/>
              <a:t>stages</a:t>
            </a:r>
            <a:r>
              <a:rPr lang="tr-TR" dirty="0"/>
              <a:t> </a:t>
            </a:r>
            <a:r>
              <a:rPr lang="tr-TR" dirty="0" err="1"/>
              <a:t>reared</a:t>
            </a:r>
            <a:r>
              <a:rPr lang="tr-TR" dirty="0"/>
              <a:t>. </a:t>
            </a:r>
            <a:r>
              <a:rPr lang="tr-TR" dirty="0" err="1"/>
              <a:t>Therefore</a:t>
            </a:r>
            <a:r>
              <a:rPr lang="tr-TR" dirty="0"/>
              <a:t>, </a:t>
            </a:r>
            <a:r>
              <a:rPr lang="tr-TR" dirty="0" err="1"/>
              <a:t>there</a:t>
            </a:r>
            <a:r>
              <a:rPr lang="tr-TR" dirty="0"/>
              <a:t> is </a:t>
            </a:r>
            <a:r>
              <a:rPr lang="tr-TR" dirty="0" err="1"/>
              <a:t>no</a:t>
            </a:r>
            <a:r>
              <a:rPr lang="tr-TR" dirty="0"/>
              <a:t> “</a:t>
            </a:r>
            <a:r>
              <a:rPr lang="tr-TR" dirty="0" err="1"/>
              <a:t>one</a:t>
            </a:r>
            <a:r>
              <a:rPr lang="tr-TR" dirty="0"/>
              <a:t>-size-</a:t>
            </a:r>
            <a:r>
              <a:rPr lang="tr-TR" dirty="0" err="1"/>
              <a:t>fits</a:t>
            </a:r>
            <a:r>
              <a:rPr lang="tr-TR" dirty="0"/>
              <a:t>-</a:t>
            </a:r>
            <a:r>
              <a:rPr lang="tr-TR" dirty="0" err="1"/>
              <a:t>all</a:t>
            </a:r>
            <a:r>
              <a:rPr lang="tr-TR" dirty="0"/>
              <a:t>” </a:t>
            </a:r>
            <a:r>
              <a:rPr lang="tr-TR" dirty="0" err="1"/>
              <a:t>solution</a:t>
            </a:r>
            <a:r>
              <a:rPr lang="tr-TR" dirty="0"/>
              <a:t>. </a:t>
            </a:r>
            <a:r>
              <a:rPr lang="tr-TR" dirty="0" err="1"/>
              <a:t>Determining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biosecurity</a:t>
            </a:r>
            <a:r>
              <a:rPr lang="tr-TR" dirty="0"/>
              <a:t> </a:t>
            </a:r>
            <a:r>
              <a:rPr lang="tr-TR" dirty="0" err="1"/>
              <a:t>measures</a:t>
            </a:r>
            <a:r>
              <a:rPr lang="tr-TR" dirty="0"/>
              <a:t> </a:t>
            </a:r>
            <a:r>
              <a:rPr lang="tr-TR" dirty="0" err="1"/>
              <a:t>needed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</a:t>
            </a:r>
            <a:r>
              <a:rPr lang="tr-TR" dirty="0" err="1"/>
              <a:t>involve</a:t>
            </a:r>
            <a:r>
              <a:rPr lang="tr-TR" dirty="0"/>
              <a:t> </a:t>
            </a:r>
            <a:r>
              <a:rPr lang="tr-TR" dirty="0" err="1"/>
              <a:t>identifying</a:t>
            </a:r>
            <a:r>
              <a:rPr lang="tr-TR" dirty="0"/>
              <a:t> risk </a:t>
            </a:r>
            <a:r>
              <a:rPr lang="tr-TR" dirty="0" err="1"/>
              <a:t>areas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aquaponics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determining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necessary</a:t>
            </a:r>
            <a:r>
              <a:rPr lang="tr-TR" dirty="0"/>
              <a:t> </a:t>
            </a:r>
            <a:r>
              <a:rPr lang="tr-TR" dirty="0" err="1"/>
              <a:t>preventive</a:t>
            </a:r>
            <a:r>
              <a:rPr lang="tr-TR" dirty="0"/>
              <a:t> </a:t>
            </a:r>
            <a:r>
              <a:rPr lang="tr-TR" dirty="0" err="1"/>
              <a:t>measures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obtain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greatest</a:t>
            </a:r>
            <a:r>
              <a:rPr lang="tr-TR" dirty="0"/>
              <a:t> </a:t>
            </a:r>
            <a:r>
              <a:rPr lang="tr-TR" dirty="0" err="1"/>
              <a:t>cost-benefit</a:t>
            </a:r>
            <a:r>
              <a:rPr lang="tr-TR" dirty="0"/>
              <a:t>. </a:t>
            </a:r>
            <a:r>
              <a:rPr lang="tr-TR" dirty="0" err="1"/>
              <a:t>Most</a:t>
            </a:r>
            <a:r>
              <a:rPr lang="tr-TR" dirty="0"/>
              <a:t> </a:t>
            </a:r>
            <a:r>
              <a:rPr lang="tr-TR" dirty="0" err="1"/>
              <a:t>preventive</a:t>
            </a:r>
            <a:r>
              <a:rPr lang="tr-TR" dirty="0"/>
              <a:t> </a:t>
            </a:r>
            <a:r>
              <a:rPr lang="tr-TR" dirty="0" err="1"/>
              <a:t>measures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inexpensive</a:t>
            </a:r>
            <a:r>
              <a:rPr lang="tr-TR" dirty="0"/>
              <a:t>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compared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potential</a:t>
            </a:r>
            <a:r>
              <a:rPr lang="tr-TR" dirty="0"/>
              <a:t> </a:t>
            </a:r>
            <a:r>
              <a:rPr lang="tr-TR" dirty="0" err="1"/>
              <a:t>loss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can </a:t>
            </a:r>
            <a:r>
              <a:rPr lang="tr-TR" dirty="0" err="1"/>
              <a:t>occur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fish</a:t>
            </a:r>
            <a:r>
              <a:rPr lang="tr-TR" dirty="0"/>
              <a:t> </a:t>
            </a:r>
            <a:r>
              <a:rPr lang="tr-TR" dirty="0" err="1"/>
              <a:t>deaths</a:t>
            </a:r>
            <a:r>
              <a:rPr lang="tr-TR" dirty="0"/>
              <a:t>, </a:t>
            </a:r>
            <a:r>
              <a:rPr lang="tr-TR" dirty="0" err="1"/>
              <a:t>decreased</a:t>
            </a:r>
            <a:r>
              <a:rPr lang="tr-TR" dirty="0"/>
              <a:t> </a:t>
            </a:r>
            <a:r>
              <a:rPr lang="tr-TR" dirty="0" err="1"/>
              <a:t>production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need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depopulation</a:t>
            </a:r>
            <a:r>
              <a:rPr lang="tr-TR" dirty="0"/>
              <a:t> </a:t>
            </a:r>
            <a:r>
              <a:rPr lang="tr-TR" dirty="0" err="1"/>
              <a:t>following</a:t>
            </a:r>
            <a:r>
              <a:rPr lang="tr-TR" dirty="0"/>
              <a:t> a </a:t>
            </a:r>
            <a:r>
              <a:rPr lang="tr-TR" dirty="0" err="1"/>
              <a:t>disease</a:t>
            </a:r>
            <a:r>
              <a:rPr lang="tr-TR" dirty="0"/>
              <a:t> </a:t>
            </a:r>
            <a:r>
              <a:rPr lang="tr-TR" dirty="0" err="1"/>
              <a:t>outbreak</a:t>
            </a:r>
            <a:r>
              <a:rPr lang="tr-TR" dirty="0"/>
              <a:t>. </a:t>
            </a:r>
            <a:r>
              <a:rPr lang="tr-TR" dirty="0" err="1"/>
              <a:t>Many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quickly</a:t>
            </a:r>
            <a:r>
              <a:rPr lang="tr-TR" dirty="0"/>
              <a:t> </a:t>
            </a:r>
            <a:r>
              <a:rPr lang="tr-TR" dirty="0" err="1"/>
              <a:t>implemented</a:t>
            </a:r>
            <a:r>
              <a:rPr lang="tr-TR" dirty="0"/>
              <a:t> </a:t>
            </a:r>
            <a:r>
              <a:rPr lang="tr-TR" dirty="0" err="1"/>
              <a:t>procedures</a:t>
            </a:r>
            <a:r>
              <a:rPr lang="tr-TR" dirty="0"/>
              <a:t> (</a:t>
            </a:r>
            <a:r>
              <a:rPr lang="tr-TR" dirty="0" err="1"/>
              <a:t>e.g</a:t>
            </a:r>
            <a:r>
              <a:rPr lang="tr-TR" dirty="0"/>
              <a:t>., </a:t>
            </a:r>
            <a:r>
              <a:rPr lang="tr-TR" dirty="0" err="1"/>
              <a:t>foot</a:t>
            </a:r>
            <a:r>
              <a:rPr lang="tr-TR" dirty="0"/>
              <a:t> </a:t>
            </a:r>
            <a:r>
              <a:rPr lang="tr-TR" dirty="0" err="1"/>
              <a:t>dips</a:t>
            </a:r>
            <a:r>
              <a:rPr lang="tr-TR" dirty="0"/>
              <a:t>, </a:t>
            </a:r>
            <a:r>
              <a:rPr lang="tr-TR" dirty="0" err="1"/>
              <a:t>disinfection</a:t>
            </a:r>
            <a:r>
              <a:rPr lang="tr-TR" dirty="0"/>
              <a:t>); </a:t>
            </a:r>
            <a:r>
              <a:rPr lang="tr-TR" dirty="0" err="1"/>
              <a:t>while</a:t>
            </a:r>
            <a:r>
              <a:rPr lang="tr-TR" dirty="0"/>
              <a:t> </a:t>
            </a:r>
            <a:r>
              <a:rPr lang="tr-TR" dirty="0" err="1"/>
              <a:t>others</a:t>
            </a:r>
            <a:r>
              <a:rPr lang="tr-TR" dirty="0"/>
              <a:t> </a:t>
            </a:r>
            <a:r>
              <a:rPr lang="tr-TR" dirty="0" err="1"/>
              <a:t>may</a:t>
            </a:r>
            <a:r>
              <a:rPr lang="tr-TR" dirty="0"/>
              <a:t> </a:t>
            </a:r>
            <a:r>
              <a:rPr lang="tr-TR" dirty="0" err="1"/>
              <a:t>involve</a:t>
            </a:r>
            <a:r>
              <a:rPr lang="tr-TR" dirty="0"/>
              <a:t> </a:t>
            </a:r>
            <a:r>
              <a:rPr lang="tr-TR" dirty="0" err="1"/>
              <a:t>variable</a:t>
            </a:r>
            <a:r>
              <a:rPr lang="tr-TR" dirty="0"/>
              <a:t> </a:t>
            </a:r>
            <a:r>
              <a:rPr lang="tr-TR" dirty="0" err="1"/>
              <a:t>levels</a:t>
            </a:r>
            <a:r>
              <a:rPr lang="tr-TR" dirty="0"/>
              <a:t> of </a:t>
            </a:r>
            <a:r>
              <a:rPr lang="tr-TR" dirty="0" err="1"/>
              <a:t>economic</a:t>
            </a:r>
            <a:r>
              <a:rPr lang="tr-TR" dirty="0"/>
              <a:t> </a:t>
            </a:r>
            <a:r>
              <a:rPr lang="tr-TR" dirty="0" err="1"/>
              <a:t>investment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effort</a:t>
            </a:r>
            <a:r>
              <a:rPr lang="tr-TR" dirty="0"/>
              <a:t> (</a:t>
            </a:r>
            <a:r>
              <a:rPr lang="tr-TR" dirty="0" err="1"/>
              <a:t>e.g</a:t>
            </a:r>
            <a:r>
              <a:rPr lang="tr-TR" dirty="0"/>
              <a:t>., </a:t>
            </a:r>
            <a:r>
              <a:rPr lang="tr-TR" dirty="0" err="1"/>
              <a:t>dedicated</a:t>
            </a:r>
            <a:r>
              <a:rPr lang="tr-TR" dirty="0"/>
              <a:t> </a:t>
            </a:r>
            <a:r>
              <a:rPr lang="tr-TR" dirty="0" err="1"/>
              <a:t>quarantine</a:t>
            </a:r>
            <a:r>
              <a:rPr lang="tr-TR" dirty="0"/>
              <a:t> </a:t>
            </a:r>
            <a:r>
              <a:rPr lang="tr-TR" dirty="0" err="1"/>
              <a:t>equipment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facilities</a:t>
            </a:r>
            <a:r>
              <a:rPr lang="tr-TR" dirty="0"/>
              <a:t>). </a:t>
            </a:r>
            <a:endParaRPr lang="tr-TR" b="0" dirty="0">
              <a:effectLst/>
            </a:endParaRPr>
          </a:p>
          <a:p>
            <a:br>
              <a:rPr lang="tr-TR" dirty="0"/>
            </a:br>
            <a:endParaRPr lang="tr-T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3EFEEC-BE39-5A4E-AFCB-22A2E4C1523E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0" dirty="0">
                <a:effectLst/>
              </a:rPr>
              <a:t> 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1846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5"/>
          <p:cNvGrpSpPr/>
          <p:nvPr/>
        </p:nvGrpSpPr>
        <p:grpSpPr>
          <a:xfrm>
            <a:off x="1210844" y="717766"/>
            <a:ext cx="4242582" cy="4004373"/>
            <a:chOff x="451427" y="51338"/>
            <a:chExt cx="4242582" cy="4004373"/>
          </a:xfrm>
        </p:grpSpPr>
        <p:sp>
          <p:nvSpPr>
            <p:cNvPr id="120" name="Google Shape;120;p5"/>
            <p:cNvSpPr/>
            <p:nvPr/>
          </p:nvSpPr>
          <p:spPr>
            <a:xfrm>
              <a:off x="1340603" y="51338"/>
              <a:ext cx="2464230" cy="2464230"/>
            </a:xfrm>
            <a:prstGeom prst="ellipse">
              <a:avLst/>
            </a:prstGeom>
            <a:solidFill>
              <a:schemeClr val="accent2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 txBox="1"/>
            <p:nvPr/>
          </p:nvSpPr>
          <p:spPr>
            <a:xfrm>
              <a:off x="1669167" y="482578"/>
              <a:ext cx="1807102" cy="11089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Environment</a:t>
              </a:r>
              <a:endPara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2229779" y="1591481"/>
              <a:ext cx="2464230" cy="2464230"/>
            </a:xfrm>
            <a:prstGeom prst="ellipse">
              <a:avLst/>
            </a:prstGeom>
            <a:solidFill>
              <a:schemeClr val="accent3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 txBox="1"/>
            <p:nvPr/>
          </p:nvSpPr>
          <p:spPr>
            <a:xfrm>
              <a:off x="2983423" y="2228074"/>
              <a:ext cx="1478538" cy="1355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Pathogen</a:t>
              </a:r>
              <a:endPara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451427" y="1591481"/>
              <a:ext cx="2464230" cy="2464230"/>
            </a:xfrm>
            <a:prstGeom prst="ellipse">
              <a:avLst/>
            </a:prstGeom>
            <a:solidFill>
              <a:schemeClr val="accent4">
                <a:alpha val="4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 txBox="1"/>
            <p:nvPr/>
          </p:nvSpPr>
          <p:spPr>
            <a:xfrm>
              <a:off x="683475" y="2228074"/>
              <a:ext cx="1478538" cy="1355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Host resistance</a:t>
              </a:r>
              <a:endPara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26;p5"/>
          <p:cNvSpPr txBox="1"/>
          <p:nvPr/>
        </p:nvSpPr>
        <p:spPr>
          <a:xfrm>
            <a:off x="6797989" y="666428"/>
            <a:ext cx="508921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Stressful culture conditions 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stocking density 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Fluctuations in water quality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Aquaculture procedures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 change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6379535" y="4200041"/>
            <a:ext cx="550766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Newly emerged pathogens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Pathogen resistance to the treatments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1518834" y="5021451"/>
            <a:ext cx="438602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Supressed immune system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 immuno-competence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1488559" y="4953443"/>
            <a:ext cx="3848986" cy="979525"/>
          </a:xfrm>
          <a:prstGeom prst="frame">
            <a:avLst>
              <a:gd name="adj1" fmla="val 12500"/>
            </a:avLst>
          </a:prstGeom>
          <a:solidFill>
            <a:srgbClr val="FEE59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6230679" y="4052013"/>
            <a:ext cx="5146158" cy="1127051"/>
          </a:xfrm>
          <a:prstGeom prst="frame">
            <a:avLst>
              <a:gd name="adj1" fmla="val 12500"/>
            </a:avLst>
          </a:prstGeom>
          <a:solidFill>
            <a:schemeClr val="lt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1" name="Google Shape;131;p5"/>
          <p:cNvCxnSpPr/>
          <p:nvPr/>
        </p:nvCxnSpPr>
        <p:spPr>
          <a:xfrm rot="10800000" flipH="1">
            <a:off x="4444409" y="1446028"/>
            <a:ext cx="1935126" cy="277473"/>
          </a:xfrm>
          <a:prstGeom prst="straightConnector1">
            <a:avLst/>
          </a:prstGeom>
          <a:noFill/>
          <a:ln w="76200" cap="flat" cmpd="sng">
            <a:solidFill>
              <a:srgbClr val="F7CAAC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2" name="Google Shape;132;p5"/>
          <p:cNvCxnSpPr/>
          <p:nvPr/>
        </p:nvCxnSpPr>
        <p:spPr>
          <a:xfrm>
            <a:off x="5075513" y="3875123"/>
            <a:ext cx="1573619" cy="830347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3" name="Google Shape;133;p5"/>
          <p:cNvCxnSpPr/>
          <p:nvPr/>
        </p:nvCxnSpPr>
        <p:spPr>
          <a:xfrm flipH="1">
            <a:off x="1913860" y="4052013"/>
            <a:ext cx="382773" cy="1127051"/>
          </a:xfrm>
          <a:prstGeom prst="straightConnector1">
            <a:avLst/>
          </a:prstGeom>
          <a:noFill/>
          <a:ln w="76200" cap="flat" cmpd="sng">
            <a:solidFill>
              <a:srgbClr val="FEE599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4" name="Google Shape;134;p5"/>
          <p:cNvSpPr txBox="1"/>
          <p:nvPr/>
        </p:nvSpPr>
        <p:spPr>
          <a:xfrm rot="-5400000" flipH="1">
            <a:off x="-2905071" y="3136612"/>
            <a:ext cx="6858001" cy="5847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provokes parasitoses?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6230679" y="350447"/>
            <a:ext cx="5422605" cy="2584139"/>
          </a:xfrm>
          <a:prstGeom prst="frame">
            <a:avLst>
              <a:gd name="adj1" fmla="val 12500"/>
            </a:avLst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#FABA2018#ANKARA</a:t>
            </a:r>
            <a:endParaRPr/>
          </a:p>
        </p:txBody>
      </p:sp>
      <p:sp>
        <p:nvSpPr>
          <p:cNvPr id="137" name="Google Shape;137;p5"/>
          <p:cNvSpPr/>
          <p:nvPr/>
        </p:nvSpPr>
        <p:spPr>
          <a:xfrm>
            <a:off x="914401" y="111211"/>
            <a:ext cx="9205784" cy="555217"/>
          </a:xfrm>
          <a:prstGeom prst="halfFrame">
            <a:avLst>
              <a:gd name="adj1" fmla="val 33333"/>
              <a:gd name="adj2" fmla="val 33333"/>
            </a:avLst>
          </a:prstGeom>
          <a:solidFill>
            <a:srgbClr val="FBE4D4"/>
          </a:solidFill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8" name="Google Shape;138;p5"/>
          <p:cNvCxnSpPr/>
          <p:nvPr/>
        </p:nvCxnSpPr>
        <p:spPr>
          <a:xfrm>
            <a:off x="1260389" y="6264876"/>
            <a:ext cx="10626810" cy="9147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9" name="Google Shape;139;p5"/>
          <p:cNvCxnSpPr/>
          <p:nvPr/>
        </p:nvCxnSpPr>
        <p:spPr>
          <a:xfrm>
            <a:off x="11887199" y="350447"/>
            <a:ext cx="0" cy="569200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134832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EB842-75C5-0043-9E58-690CB7C08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Week7-</a:t>
            </a:r>
            <a:r>
              <a:rPr lang="tr-TR" b="0" dirty="0">
                <a:effectLst/>
              </a:rPr>
              <a:t> </a:t>
            </a:r>
            <a:r>
              <a:rPr lang="tr-TR" b="0" dirty="0" err="1">
                <a:effectLst/>
              </a:rPr>
              <a:t>Parasitic</a:t>
            </a:r>
            <a:r>
              <a:rPr lang="tr-TR" b="0" dirty="0">
                <a:effectLst/>
              </a:rPr>
              <a:t> </a:t>
            </a:r>
            <a:r>
              <a:rPr lang="tr-TR" b="0" dirty="0" err="1">
                <a:effectLst/>
              </a:rPr>
              <a:t>fish</a:t>
            </a:r>
            <a:r>
              <a:rPr lang="tr-TR" b="0" dirty="0">
                <a:effectLst/>
              </a:rPr>
              <a:t> </a:t>
            </a:r>
            <a:r>
              <a:rPr lang="tr-TR" b="0" dirty="0" err="1">
                <a:effectLst/>
              </a:rPr>
              <a:t>diseases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F2941-5C2F-3A42-B0AC-9AD3E3BCE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0" dirty="0">
                <a:effectLst/>
              </a:rPr>
              <a:t>    </a:t>
            </a:r>
            <a:r>
              <a:rPr lang="tr-TR" dirty="0" err="1"/>
              <a:t>Impacts</a:t>
            </a:r>
            <a:r>
              <a:rPr lang="tr-TR" dirty="0"/>
              <a:t> of </a:t>
            </a:r>
            <a:r>
              <a:rPr lang="tr-TR" dirty="0" err="1"/>
              <a:t>fish</a:t>
            </a:r>
            <a:r>
              <a:rPr lang="tr-TR" dirty="0"/>
              <a:t> </a:t>
            </a:r>
            <a:r>
              <a:rPr lang="tr-TR" dirty="0" err="1"/>
              <a:t>parasites</a:t>
            </a:r>
            <a:endParaRPr lang="tr-TR" dirty="0"/>
          </a:p>
          <a:p>
            <a:pPr fontAlgn="base"/>
            <a:r>
              <a:rPr lang="tr-TR" dirty="0" err="1"/>
              <a:t>Increased</a:t>
            </a:r>
            <a:r>
              <a:rPr lang="tr-TR" dirty="0"/>
              <a:t> </a:t>
            </a:r>
            <a:r>
              <a:rPr lang="tr-TR" dirty="0" err="1"/>
              <a:t>mortalities</a:t>
            </a:r>
            <a:endParaRPr lang="tr-TR" dirty="0"/>
          </a:p>
          <a:p>
            <a:pPr lvl="1" fontAlgn="base"/>
            <a:r>
              <a:rPr lang="tr-TR" dirty="0"/>
              <a:t>Direct </a:t>
            </a:r>
            <a:r>
              <a:rPr lang="tr-TR" dirty="0" err="1"/>
              <a:t>mortalities</a:t>
            </a:r>
            <a:r>
              <a:rPr lang="tr-TR" dirty="0"/>
              <a:t> </a:t>
            </a:r>
          </a:p>
          <a:p>
            <a:pPr lvl="1" fontAlgn="base"/>
            <a:r>
              <a:rPr lang="tr-TR" dirty="0" err="1"/>
              <a:t>Indirect</a:t>
            </a:r>
            <a:r>
              <a:rPr lang="tr-TR" dirty="0"/>
              <a:t> </a:t>
            </a:r>
            <a:r>
              <a:rPr lang="tr-TR" dirty="0" err="1"/>
              <a:t>effect</a:t>
            </a:r>
            <a:r>
              <a:rPr lang="tr-TR" dirty="0"/>
              <a:t>: </a:t>
            </a:r>
            <a:r>
              <a:rPr lang="tr-TR" dirty="0" err="1"/>
              <a:t>Increased</a:t>
            </a:r>
            <a:r>
              <a:rPr lang="tr-TR" dirty="0"/>
              <a:t> </a:t>
            </a:r>
            <a:r>
              <a:rPr lang="tr-TR" dirty="0" err="1"/>
              <a:t>susceptibility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secondary</a:t>
            </a:r>
            <a:r>
              <a:rPr lang="tr-TR" dirty="0"/>
              <a:t> </a:t>
            </a:r>
            <a:r>
              <a:rPr lang="tr-TR" dirty="0" err="1"/>
              <a:t>infections</a:t>
            </a:r>
            <a:endParaRPr lang="tr-TR" dirty="0"/>
          </a:p>
          <a:p>
            <a:pPr fontAlgn="base"/>
            <a:r>
              <a:rPr lang="tr-TR" dirty="0" err="1"/>
              <a:t>Reduced</a:t>
            </a:r>
            <a:r>
              <a:rPr lang="tr-TR" dirty="0"/>
              <a:t> </a:t>
            </a:r>
            <a:r>
              <a:rPr lang="tr-TR" dirty="0" err="1"/>
              <a:t>growth</a:t>
            </a:r>
            <a:endParaRPr lang="tr-TR" dirty="0"/>
          </a:p>
          <a:p>
            <a:pPr lvl="1" fontAlgn="base"/>
            <a:r>
              <a:rPr lang="tr-TR" dirty="0" err="1"/>
              <a:t>Lower</a:t>
            </a:r>
            <a:r>
              <a:rPr lang="tr-TR" dirty="0"/>
              <a:t> </a:t>
            </a:r>
            <a:r>
              <a:rPr lang="tr-TR" dirty="0" err="1"/>
              <a:t>feed</a:t>
            </a:r>
            <a:r>
              <a:rPr lang="tr-TR" dirty="0"/>
              <a:t> </a:t>
            </a:r>
            <a:r>
              <a:rPr lang="tr-TR" dirty="0" err="1"/>
              <a:t>intake</a:t>
            </a:r>
            <a:r>
              <a:rPr lang="tr-TR" dirty="0"/>
              <a:t> &amp; </a:t>
            </a:r>
            <a:r>
              <a:rPr lang="tr-TR" dirty="0" err="1"/>
              <a:t>high</a:t>
            </a:r>
            <a:r>
              <a:rPr lang="tr-TR" dirty="0"/>
              <a:t> FCR</a:t>
            </a:r>
          </a:p>
          <a:p>
            <a:pPr fontAlgn="base"/>
            <a:r>
              <a:rPr lang="tr-TR" dirty="0" err="1"/>
              <a:t>Reduced</a:t>
            </a:r>
            <a:r>
              <a:rPr lang="tr-TR" dirty="0"/>
              <a:t> </a:t>
            </a:r>
            <a:r>
              <a:rPr lang="tr-TR" dirty="0" err="1"/>
              <a:t>marketability</a:t>
            </a:r>
            <a:r>
              <a:rPr lang="tr-TR" dirty="0"/>
              <a:t>, </a:t>
            </a:r>
            <a:r>
              <a:rPr lang="tr-TR" dirty="0" err="1"/>
              <a:t>quality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durability</a:t>
            </a:r>
            <a:endParaRPr lang="tr-TR" dirty="0"/>
          </a:p>
          <a:p>
            <a:pPr fontAlgn="base"/>
            <a:r>
              <a:rPr lang="tr-TR" dirty="0" err="1"/>
              <a:t>Fish</a:t>
            </a:r>
            <a:r>
              <a:rPr lang="tr-TR" dirty="0"/>
              <a:t> </a:t>
            </a:r>
            <a:r>
              <a:rPr lang="tr-TR" dirty="0" err="1"/>
              <a:t>welfare</a:t>
            </a:r>
            <a:r>
              <a:rPr lang="tr-TR" dirty="0"/>
              <a:t> </a:t>
            </a:r>
            <a:r>
              <a:rPr lang="tr-TR" dirty="0" err="1"/>
              <a:t>problems</a:t>
            </a:r>
            <a:endParaRPr lang="tr-TR" dirty="0"/>
          </a:p>
          <a:p>
            <a:pPr lvl="1" fontAlgn="base"/>
            <a:r>
              <a:rPr lang="tr-TR" dirty="0" err="1"/>
              <a:t>Higher</a:t>
            </a:r>
            <a:r>
              <a:rPr lang="tr-TR" dirty="0"/>
              <a:t> </a:t>
            </a:r>
            <a:r>
              <a:rPr lang="tr-TR" dirty="0" err="1"/>
              <a:t>susceptibility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pathogens</a:t>
            </a:r>
            <a:endParaRPr lang="tr-TR" dirty="0"/>
          </a:p>
          <a:p>
            <a:pPr lvl="1" fontAlgn="base"/>
            <a:r>
              <a:rPr lang="tr-TR" dirty="0" err="1"/>
              <a:t>Higher</a:t>
            </a:r>
            <a:r>
              <a:rPr lang="tr-TR" dirty="0"/>
              <a:t> </a:t>
            </a:r>
            <a:r>
              <a:rPr lang="tr-TR" dirty="0" err="1"/>
              <a:t>susceptibility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stress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handling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19607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"/>
          <p:cNvSpPr txBox="1">
            <a:spLocks noGrp="1"/>
          </p:cNvSpPr>
          <p:nvPr>
            <p:ph type="title"/>
          </p:nvPr>
        </p:nvSpPr>
        <p:spPr>
          <a:xfrm>
            <a:off x="999459" y="342900"/>
            <a:ext cx="10079665" cy="741619"/>
          </a:xfrm>
          <a:prstGeom prst="rect">
            <a:avLst/>
          </a:prstGeom>
          <a:solidFill>
            <a:srgbClr val="FBE4D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dirty="0">
                <a:latin typeface="Arial"/>
                <a:ea typeface="Arial"/>
                <a:cs typeface="Arial"/>
                <a:sym typeface="Arial"/>
              </a:rPr>
              <a:t>Ectoparasites with high </a:t>
            </a:r>
            <a:r>
              <a:rPr lang="en-US" sz="2800" b="1" dirty="0" err="1">
                <a:latin typeface="Arial"/>
                <a:ea typeface="Arial"/>
                <a:cs typeface="Arial"/>
                <a:sym typeface="Arial"/>
              </a:rPr>
              <a:t>prevalance&amp;intensity</a:t>
            </a:r>
            <a:r>
              <a:rPr lang="en-US" sz="2800" b="1" dirty="0">
                <a:latin typeface="Arial"/>
                <a:ea typeface="Arial"/>
                <a:cs typeface="Arial"/>
                <a:sym typeface="Arial"/>
              </a:rPr>
              <a:t> in Turkish marine aquaculture</a:t>
            </a:r>
            <a:endParaRPr sz="2800" b="1" dirty="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1" name="Google Shape;171;p6"/>
          <p:cNvGraphicFramePr/>
          <p:nvPr/>
        </p:nvGraphicFramePr>
        <p:xfrm>
          <a:off x="999460" y="1084520"/>
          <a:ext cx="10079675" cy="524608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372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9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Parasite Group/Species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750" marR="62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HOST SITE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750" marR="62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HOST/FISH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750" marR="62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MONOGENEA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750" marR="62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2750" marR="62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2750" marR="62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2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Diplectanum aqeuans</a:t>
                      </a:r>
                      <a:endParaRPr sz="1600" i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750" marR="62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Gills</a:t>
                      </a:r>
                      <a:endParaRPr/>
                    </a:p>
                  </a:txBody>
                  <a:tcPr marL="62750" marR="62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European Sea Bass (ESB)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Gilthead Sea Bream (GSB)</a:t>
                      </a:r>
                      <a:endParaRPr/>
                    </a:p>
                  </a:txBody>
                  <a:tcPr marL="62750" marR="62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Furnestinia echeneis</a:t>
                      </a:r>
                      <a:endParaRPr sz="1600" i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750" marR="62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Gills</a:t>
                      </a:r>
                      <a:endParaRPr/>
                    </a:p>
                  </a:txBody>
                  <a:tcPr marL="62750" marR="62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GSB</a:t>
                      </a:r>
                      <a:endParaRPr/>
                    </a:p>
                  </a:txBody>
                  <a:tcPr marL="62750" marR="62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Microcotyle crysophiri</a:t>
                      </a:r>
                      <a:endParaRPr sz="1600" i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750" marR="62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Gills</a:t>
                      </a:r>
                      <a:endParaRPr/>
                    </a:p>
                  </a:txBody>
                  <a:tcPr marL="62750" marR="62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GSB</a:t>
                      </a:r>
                      <a:endParaRPr/>
                    </a:p>
                  </a:txBody>
                  <a:tcPr marL="62750" marR="62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PROTOZOA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750" marR="62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750" marR="62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750" marR="62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Trichodina </a:t>
                      </a:r>
                      <a:r>
                        <a:rPr lang="en-US" sz="160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spp.</a:t>
                      </a:r>
                      <a:endParaRPr sz="1600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750" marR="62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Gills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750" marR="62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GSB, ESB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750" marR="62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Cryptocaryon irritans </a:t>
                      </a:r>
                      <a:endParaRPr/>
                    </a:p>
                  </a:txBody>
                  <a:tcPr marL="62750" marR="62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Gills</a:t>
                      </a:r>
                      <a:endParaRPr/>
                    </a:p>
                  </a:txBody>
                  <a:tcPr marL="62750" marR="62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GSB</a:t>
                      </a:r>
                      <a:endParaRPr/>
                    </a:p>
                  </a:txBody>
                  <a:tcPr marL="62750" marR="62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Costia necatrix</a:t>
                      </a:r>
                      <a:endParaRPr sz="1600" i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750" marR="62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Gills</a:t>
                      </a:r>
                      <a:endParaRPr/>
                    </a:p>
                  </a:txBody>
                  <a:tcPr marL="62750" marR="62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ESB</a:t>
                      </a:r>
                      <a:endParaRPr/>
                    </a:p>
                  </a:txBody>
                  <a:tcPr marL="62750" marR="62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Urenema marinum</a:t>
                      </a:r>
                      <a:endParaRPr sz="1600" i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750" marR="62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Gills</a:t>
                      </a:r>
                      <a:endParaRPr/>
                    </a:p>
                  </a:txBody>
                  <a:tcPr marL="62750" marR="62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ESB</a:t>
                      </a:r>
                      <a:endParaRPr/>
                    </a:p>
                  </a:txBody>
                  <a:tcPr marL="62750" marR="62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1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Amyloodinium </a:t>
                      </a:r>
                      <a:r>
                        <a:rPr lang="en-US" sz="160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spp. </a:t>
                      </a:r>
                      <a:endParaRPr/>
                    </a:p>
                  </a:txBody>
                  <a:tcPr marL="62750" marR="62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Skin, gills </a:t>
                      </a:r>
                      <a:endParaRPr/>
                    </a:p>
                  </a:txBody>
                  <a:tcPr marL="62750" marR="62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ESB, GSB</a:t>
                      </a:r>
                      <a:endParaRPr/>
                    </a:p>
                  </a:txBody>
                  <a:tcPr marL="62750" marR="62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CRUSTACEA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750" marR="62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2750" marR="62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2750" marR="62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1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Lernanthropus kroyeri</a:t>
                      </a:r>
                      <a:endParaRPr sz="1600" i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750" marR="62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Gills</a:t>
                      </a:r>
                      <a:endParaRPr/>
                    </a:p>
                  </a:txBody>
                  <a:tcPr marL="62750" marR="62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ESB</a:t>
                      </a:r>
                      <a:endParaRPr/>
                    </a:p>
                  </a:txBody>
                  <a:tcPr marL="62750" marR="62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5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i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Ceratothoa </a:t>
                      </a:r>
                      <a:r>
                        <a:rPr lang="en-US" sz="160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spp. </a:t>
                      </a:r>
                      <a:endParaRPr/>
                    </a:p>
                  </a:txBody>
                  <a:tcPr marL="62750" marR="62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Oral cavity</a:t>
                      </a:r>
                      <a:endParaRPr/>
                    </a:p>
                  </a:txBody>
                  <a:tcPr marL="62750" marR="62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ESB</a:t>
                      </a:r>
                      <a:endParaRPr/>
                    </a:p>
                  </a:txBody>
                  <a:tcPr marL="62750" marR="627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72" name="Google Shape;17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#FABA2018#ANKARA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42130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1278</Words>
  <Application>Microsoft Macintosh PowerPoint</Application>
  <PresentationFormat>Widescreen</PresentationFormat>
  <Paragraphs>129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Office Theme</vt:lpstr>
      <vt:lpstr>     </vt:lpstr>
      <vt:lpstr>Week1-what is diseases in fish?</vt:lpstr>
      <vt:lpstr> Week2-Disease transmission  </vt:lpstr>
      <vt:lpstr> Week3-What is biosecurity?  </vt:lpstr>
      <vt:lpstr> Week4-Use of Biosecurity  </vt:lpstr>
      <vt:lpstr>Week5-Biosecurity principles  </vt:lpstr>
      <vt:lpstr>PowerPoint Presentation</vt:lpstr>
      <vt:lpstr>Week7- Parasitic fish diseases</vt:lpstr>
      <vt:lpstr>Ectoparasites with high prevalance&amp;intensity in Turkish marine aquaculture</vt:lpstr>
      <vt:lpstr>PowerPoint Presentation</vt:lpstr>
      <vt:lpstr>Solution?</vt:lpstr>
      <vt:lpstr>Week 13Bacterial Diseases</vt:lpstr>
      <vt:lpstr>Week 14 Fin rot and tail rot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 </dc:title>
  <dc:creator>Microsoft Office User</dc:creator>
  <cp:lastModifiedBy>Microsoft Office User</cp:lastModifiedBy>
  <cp:revision>5</cp:revision>
  <dcterms:created xsi:type="dcterms:W3CDTF">2020-02-04T08:10:46Z</dcterms:created>
  <dcterms:modified xsi:type="dcterms:W3CDTF">2020-02-04T11:23:58Z</dcterms:modified>
</cp:coreProperties>
</file>