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343" autoAdjust="0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45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7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4873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530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8623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812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127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14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471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176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46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92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9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138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46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712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4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 BAŞLANGICI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HUKUKİ İŞLEMLER -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Hukuki işlemin türleri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44542"/>
          </a:xfrm>
        </p:spPr>
        <p:txBody>
          <a:bodyPr/>
          <a:lstStyle/>
          <a:p>
            <a:r>
              <a:rPr lang="tr-TR" dirty="0" smtClean="0"/>
              <a:t>Hukuki işlemler, çeşitli ölçütlere göre sınıflandırılabilirler. Bu ayrımlardan bazıları:</a:t>
            </a:r>
          </a:p>
          <a:p>
            <a:pPr lvl="1"/>
            <a:r>
              <a:rPr lang="tr-TR" dirty="0" smtClean="0"/>
              <a:t>Tek Taraflı – Çok Taraflı Hukuki İşlemler</a:t>
            </a:r>
          </a:p>
          <a:p>
            <a:pPr lvl="1"/>
            <a:r>
              <a:rPr lang="tr-TR" dirty="0" smtClean="0"/>
              <a:t>Sağlararası – Ölüme Bağlı İşlemler</a:t>
            </a:r>
          </a:p>
          <a:p>
            <a:pPr lvl="1"/>
            <a:r>
              <a:rPr lang="tr-TR" dirty="0" smtClean="0"/>
              <a:t>İvazlı – İvazsız İşlemler</a:t>
            </a:r>
          </a:p>
          <a:p>
            <a:pPr lvl="1"/>
            <a:r>
              <a:rPr lang="tr-TR" dirty="0" smtClean="0"/>
              <a:t>Sebebe Bağlı – Sebebe Bağlı Olmayan İşlemler</a:t>
            </a:r>
          </a:p>
          <a:p>
            <a:pPr lvl="1"/>
            <a:r>
              <a:rPr lang="tr-TR" dirty="0" smtClean="0"/>
              <a:t>Taahhüt – Tasarruf İşlemleri</a:t>
            </a:r>
          </a:p>
          <a:p>
            <a:pPr lvl="1"/>
            <a:r>
              <a:rPr lang="tr-TR" dirty="0" smtClean="0"/>
              <a:t>Özel Hukuk – Kamu Hukuku İşlemleri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069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Hukuki işlemin türleri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 Taraflı – Çok Taraflı Hukuki İşlemler</a:t>
            </a:r>
          </a:p>
          <a:p>
            <a:pPr lvl="1"/>
            <a:r>
              <a:rPr lang="tr-TR" dirty="0" smtClean="0"/>
              <a:t>Tek taraflı hukuki işlemler</a:t>
            </a:r>
          </a:p>
          <a:p>
            <a:pPr lvl="2"/>
            <a:r>
              <a:rPr lang="tr-TR" dirty="0" smtClean="0"/>
              <a:t>Hukuki işlemin gerçekleşmesi ve hukuki sonuçlarını ortaya çıkarabilmesi için tek kişinin irade beyanının yeterli olduğu işlemlerdir. </a:t>
            </a:r>
          </a:p>
          <a:p>
            <a:pPr lvl="2"/>
            <a:r>
              <a:rPr lang="tr-TR" dirty="0" smtClean="0"/>
              <a:t>Vasiyetname ve vakıf kurma işlemleri buna örnek gösterilebilir.</a:t>
            </a:r>
          </a:p>
          <a:p>
            <a:pPr lvl="1"/>
            <a:r>
              <a:rPr lang="tr-TR" dirty="0" smtClean="0"/>
              <a:t>Çok taraflı hukuki işlemler</a:t>
            </a:r>
          </a:p>
          <a:p>
            <a:pPr lvl="2"/>
            <a:r>
              <a:rPr lang="tr-TR" dirty="0" smtClean="0"/>
              <a:t>Hukuki </a:t>
            </a:r>
            <a:r>
              <a:rPr lang="tr-TR" dirty="0"/>
              <a:t>işlemin gerçekleşmesi ve hukuki sonuçlarını ortaya çıkarabilmesi için tek kişinin irade beyanının yeterli </a:t>
            </a:r>
            <a:r>
              <a:rPr lang="tr-TR" dirty="0" smtClean="0"/>
              <a:t>olmayıp, karşı tarafın da irade beyanına ihtiyaç duyulan </a:t>
            </a:r>
            <a:r>
              <a:rPr lang="tr-TR" dirty="0"/>
              <a:t>işlemlerdir. </a:t>
            </a:r>
            <a:endParaRPr lang="tr-TR" dirty="0" smtClean="0"/>
          </a:p>
          <a:p>
            <a:pPr lvl="2"/>
            <a:r>
              <a:rPr lang="tr-TR" dirty="0" smtClean="0"/>
              <a:t>Sözleşmeler, bu tür hukuki işlemlerin en tipik örnekleridir.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276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Hukuki işlemin türleri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67057"/>
          </a:xfrm>
        </p:spPr>
        <p:txBody>
          <a:bodyPr/>
          <a:lstStyle/>
          <a:p>
            <a:r>
              <a:rPr lang="tr-TR" dirty="0" smtClean="0"/>
              <a:t>Sağlararası – Ölüme Bağlı İşlemler</a:t>
            </a:r>
          </a:p>
          <a:p>
            <a:pPr lvl="1"/>
            <a:r>
              <a:rPr lang="tr-TR" dirty="0" smtClean="0"/>
              <a:t>Sağlararası işlemler</a:t>
            </a:r>
          </a:p>
          <a:p>
            <a:pPr lvl="2"/>
            <a:r>
              <a:rPr lang="tr-TR" dirty="0" smtClean="0"/>
              <a:t>Yaşayan kişiler arasında yapılan ve hüküm ve sonuçlarını kişilerin sağlığında doğuran işlemlerdir.</a:t>
            </a:r>
          </a:p>
          <a:p>
            <a:pPr lvl="2"/>
            <a:r>
              <a:rPr lang="tr-TR" dirty="0" smtClean="0"/>
              <a:t>Kira sözleşmesi, bağışlama sözleşmesi, dernek kurma işlemleri bu tür işlemlere örnek gösterilebilir.</a:t>
            </a:r>
          </a:p>
          <a:p>
            <a:pPr lvl="1"/>
            <a:r>
              <a:rPr lang="tr-TR" dirty="0" smtClean="0"/>
              <a:t>Ölüme bağlı işlemler</a:t>
            </a:r>
          </a:p>
          <a:p>
            <a:pPr lvl="2"/>
            <a:r>
              <a:rPr lang="tr-TR" dirty="0" smtClean="0"/>
              <a:t>Hüküm ve sonuçlarını, hukuki işlemi yapan kişinin ölümünden sonra doğuran işlemlerdir. Kendi içerisinde «tek taraflı ölüme bağlı işlemler» ve «iki taraflı ölüme bağlı işlemler» olmak üzere ikiye ayrılır.</a:t>
            </a:r>
          </a:p>
          <a:p>
            <a:pPr lvl="2"/>
            <a:r>
              <a:rPr lang="tr-TR" dirty="0" smtClean="0"/>
              <a:t>Tek taraflı ölüme bağlı işlemlere örnek olarak vasiyetname verilebilir.</a:t>
            </a:r>
          </a:p>
          <a:p>
            <a:pPr lvl="2"/>
            <a:r>
              <a:rPr lang="tr-TR" dirty="0" smtClean="0"/>
              <a:t>Çok </a:t>
            </a:r>
            <a:r>
              <a:rPr lang="tr-TR" dirty="0"/>
              <a:t>taraflı ölüme bağlı </a:t>
            </a:r>
            <a:r>
              <a:rPr lang="tr-TR" dirty="0" smtClean="0"/>
              <a:t>işlemlere örnek olarak miras sözleşmesi verilebilir.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112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Hukuki işlemin türleri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İvazlı – İvazsız İşlemler</a:t>
            </a:r>
          </a:p>
          <a:p>
            <a:pPr lvl="1"/>
            <a:r>
              <a:rPr lang="tr-TR" dirty="0" smtClean="0"/>
              <a:t>İvazlı işlemler</a:t>
            </a:r>
          </a:p>
          <a:p>
            <a:pPr lvl="2"/>
            <a:r>
              <a:rPr lang="tr-TR" dirty="0" smtClean="0"/>
              <a:t>Hukuki işlemle iki taraf da yükümlülük altına giriyorsa bu ivazlı bir işlemdir. Bu tür hukuki işlemlerde tarafların karşılıklı yükümlülükleri vardır. </a:t>
            </a:r>
          </a:p>
          <a:p>
            <a:pPr lvl="2"/>
            <a:r>
              <a:rPr lang="tr-TR" dirty="0" smtClean="0"/>
              <a:t>Satım sözleşmesi bu tür işlemlere örnek verilebilir.</a:t>
            </a:r>
          </a:p>
          <a:p>
            <a:pPr lvl="1"/>
            <a:r>
              <a:rPr lang="tr-TR" dirty="0" smtClean="0"/>
              <a:t>İvazsız işlemler</a:t>
            </a:r>
          </a:p>
          <a:p>
            <a:pPr lvl="2"/>
            <a:r>
              <a:rPr lang="tr-TR" dirty="0" smtClean="0"/>
              <a:t>Taraflardan biri yükümlülük altına girerken diğer tarafın yükümlülük altına girmediği hukuki işlemlerdir.</a:t>
            </a:r>
          </a:p>
          <a:p>
            <a:pPr lvl="2"/>
            <a:r>
              <a:rPr lang="tr-TR" dirty="0" smtClean="0"/>
              <a:t>Bağışlama sözleşmesi bu tür işlemlere örnek verilebilir.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409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Hukuki işlemin türleri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88679"/>
          </a:xfrm>
        </p:spPr>
        <p:txBody>
          <a:bodyPr/>
          <a:lstStyle/>
          <a:p>
            <a:r>
              <a:rPr lang="tr-TR" dirty="0"/>
              <a:t>Sebebe Bağlı – Sebebe Bağlı Olmayan İşlemler</a:t>
            </a:r>
          </a:p>
          <a:p>
            <a:pPr lvl="1"/>
            <a:r>
              <a:rPr lang="tr-TR" dirty="0" smtClean="0"/>
              <a:t>Sebebe bağlı işlemler</a:t>
            </a:r>
          </a:p>
          <a:p>
            <a:pPr lvl="2"/>
            <a:r>
              <a:rPr lang="tr-TR" dirty="0" smtClean="0"/>
              <a:t>Hukuki işlemlerin genel olarak bir sebebi vardır. Hukuki işlemin sebebi, o işlemin yapılmasındaki hukuki amaçtır. Sebebe bağlı hukuki işlemlerde sebebin olmaması hukuki işlemi sakatlar.</a:t>
            </a:r>
          </a:p>
          <a:p>
            <a:pPr lvl="2"/>
            <a:r>
              <a:rPr lang="tr-TR" dirty="0" smtClean="0"/>
              <a:t>Kazandırıcı işlemlerde sebep; «borç ödeme sebebi», «alacak edinme sebebi» ve «bağışlama sebebi» olmak üzere üçe ayırılır.</a:t>
            </a:r>
          </a:p>
          <a:p>
            <a:pPr lvl="1"/>
            <a:r>
              <a:rPr lang="tr-TR" dirty="0"/>
              <a:t>Sebebe bağlı </a:t>
            </a:r>
            <a:r>
              <a:rPr lang="tr-TR" dirty="0" smtClean="0"/>
              <a:t>olmayan işlemler</a:t>
            </a:r>
            <a:endParaRPr lang="tr-TR" dirty="0"/>
          </a:p>
          <a:p>
            <a:pPr lvl="2"/>
            <a:r>
              <a:rPr lang="tr-TR" dirty="0" smtClean="0"/>
              <a:t>Bu işlemlerde sebep gösterme zorunluluğu olmayıp, bu tür işlemler istisnai niteliktedir. Dolayısıyla bu tür işlemler, sebepsiz olmaları nedeniyle sakat hâle gelmezler.</a:t>
            </a:r>
          </a:p>
          <a:p>
            <a:pPr lvl="2"/>
            <a:r>
              <a:rPr lang="tr-TR" dirty="0" smtClean="0"/>
              <a:t>TBK m. 18 uyarınca sebepsiz borç ikrarı geçerlidir. TTK uyarınca kambiyo senedi düzenleme de sebebe bağlı olmayan hukuki işlemlerdendir.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4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Hukuki işlemin türleri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Taahhüt – Tasarruf İşlemleri</a:t>
            </a:r>
          </a:p>
          <a:p>
            <a:pPr lvl="1"/>
            <a:r>
              <a:rPr lang="tr-TR" dirty="0" smtClean="0"/>
              <a:t>Taahhüt işlemleri (borçlandırıcı işlemler)</a:t>
            </a:r>
          </a:p>
          <a:p>
            <a:pPr lvl="2"/>
            <a:r>
              <a:rPr lang="tr-TR" dirty="0" smtClean="0"/>
              <a:t>İşlemi yapan kişinin malvarlığının pasif kısmını artıran işlemlerdir. Bu işlemlerde ifa olmayıp, ifa edilmesi </a:t>
            </a:r>
            <a:r>
              <a:rPr lang="tr-TR" dirty="0" err="1" smtClean="0"/>
              <a:t>vadedilen</a:t>
            </a:r>
            <a:r>
              <a:rPr lang="tr-TR" dirty="0" smtClean="0"/>
              <a:t> bir edim söz konusudur.</a:t>
            </a:r>
          </a:p>
          <a:p>
            <a:pPr lvl="2"/>
            <a:r>
              <a:rPr lang="tr-TR" dirty="0" smtClean="0"/>
              <a:t>Bir sözleşme kurulması taahhüt işlemlerine örnek verilebilir.</a:t>
            </a:r>
          </a:p>
          <a:p>
            <a:pPr lvl="1"/>
            <a:r>
              <a:rPr lang="tr-TR" dirty="0" smtClean="0"/>
              <a:t>Tasarruf işlemleri (kazandırıcı işlemler)</a:t>
            </a:r>
          </a:p>
          <a:p>
            <a:pPr lvl="2"/>
            <a:r>
              <a:rPr lang="tr-TR" dirty="0" smtClean="0"/>
              <a:t>İşlemi yapan kişinin malvarlığında doğrudan doğruya azalma meydana getiren işlemlerdir. Bu tür işlemler bir hakkı veya hukuki ilişkiyi doğrudan etkiler.</a:t>
            </a:r>
          </a:p>
          <a:p>
            <a:pPr lvl="2"/>
            <a:r>
              <a:rPr lang="tr-TR" dirty="0" smtClean="0"/>
              <a:t>Eşyanın mülkiyetinin devri tasarruf işlemlerine örnek verilebilir.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439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Hukuki işlemin türleri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10748"/>
          </a:xfrm>
        </p:spPr>
        <p:txBody>
          <a:bodyPr>
            <a:normAutofit/>
          </a:bodyPr>
          <a:lstStyle/>
          <a:p>
            <a:r>
              <a:rPr lang="tr-TR" dirty="0"/>
              <a:t>Özel Hukuk – Kamu Hukuku </a:t>
            </a:r>
            <a:r>
              <a:rPr lang="tr-TR" dirty="0" smtClean="0"/>
              <a:t>İşlemleri ve Kamu Hukuku İşlemlerinin Türleri</a:t>
            </a:r>
          </a:p>
          <a:p>
            <a:pPr lvl="1"/>
            <a:r>
              <a:rPr lang="tr-TR" dirty="0" smtClean="0"/>
              <a:t>Yasama işlemleri</a:t>
            </a:r>
          </a:p>
          <a:p>
            <a:pPr lvl="2"/>
            <a:r>
              <a:rPr lang="tr-TR" dirty="0" smtClean="0"/>
              <a:t>Yasama organı tarafından yapılan işlemlerdir. Genel olarak kanun ve parlamento işlemleri olmak üzere ikiye ayrılır.</a:t>
            </a:r>
          </a:p>
          <a:p>
            <a:pPr lvl="2"/>
            <a:r>
              <a:rPr lang="tr-TR" dirty="0" smtClean="0"/>
              <a:t>Kanun, Anayasa ile yetki verilmiş konularda yasama organının çıkardığı hukuk kurallarıdır.</a:t>
            </a:r>
          </a:p>
          <a:p>
            <a:pPr lvl="2"/>
            <a:r>
              <a:rPr lang="tr-TR" dirty="0" smtClean="0"/>
              <a:t>Parlamento işlemleri ise, kanun dışındaki yasama organının bütün işlemleridir.</a:t>
            </a:r>
          </a:p>
          <a:p>
            <a:pPr lvl="1"/>
            <a:r>
              <a:rPr lang="tr-TR" dirty="0" smtClean="0"/>
              <a:t>Yargılama işlemleri</a:t>
            </a:r>
          </a:p>
          <a:p>
            <a:pPr lvl="2"/>
            <a:r>
              <a:rPr lang="tr-TR" dirty="0" smtClean="0"/>
              <a:t>Yargı organlarının, genel olarak karar şeklinde ortaya çıkan işlemleridir.</a:t>
            </a:r>
            <a:endParaRPr lang="tr-TR" dirty="0"/>
          </a:p>
          <a:p>
            <a:pPr lvl="1"/>
            <a:r>
              <a:rPr lang="tr-TR" dirty="0" smtClean="0"/>
              <a:t>İdari işlemler</a:t>
            </a:r>
          </a:p>
          <a:p>
            <a:pPr lvl="2"/>
            <a:r>
              <a:rPr lang="tr-TR" dirty="0" smtClean="0"/>
              <a:t>Kamu hizmetinin yürütülebilmesi için kamu kurumlarının yaptığı hukuki işlemlerdir.</a:t>
            </a:r>
          </a:p>
          <a:p>
            <a:pPr lvl="2"/>
            <a:r>
              <a:rPr lang="tr-TR" dirty="0" smtClean="0"/>
              <a:t>Bu işlemler, özel hukuk nitelikli hukuki işlemler ve kamu hukuku nitelikli işlemler olarak ikiye ayrılır.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59268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38403</TotalTime>
  <Words>586</Words>
  <Application>Microsoft Office PowerPoint</Application>
  <PresentationFormat>Geniş ekran</PresentationFormat>
  <Paragraphs>62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HUKUK BAŞLANGICI</vt:lpstr>
      <vt:lpstr>Hukuki işlemin türleri</vt:lpstr>
      <vt:lpstr>Hukuki işlemin türleri</vt:lpstr>
      <vt:lpstr>Hukuki işlemin türleri</vt:lpstr>
      <vt:lpstr>Hukuki işlemin türleri</vt:lpstr>
      <vt:lpstr>Hukuki işlemin türleri</vt:lpstr>
      <vt:lpstr>Hukuki işlemin türleri</vt:lpstr>
      <vt:lpstr>Hukuki işlemin türleri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84</cp:revision>
  <dcterms:created xsi:type="dcterms:W3CDTF">2020-07-01T13:53:34Z</dcterms:created>
  <dcterms:modified xsi:type="dcterms:W3CDTF">2021-03-24T20:21:45Z</dcterms:modified>
</cp:coreProperties>
</file>