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75" r:id="rId2"/>
    <p:sldId id="258" r:id="rId3"/>
    <p:sldId id="276" r:id="rId4"/>
    <p:sldId id="261" r:id="rId5"/>
    <p:sldId id="262" r:id="rId6"/>
    <p:sldId id="263" r:id="rId7"/>
    <p:sldId id="264" r:id="rId8"/>
    <p:sldId id="265" r:id="rId9"/>
    <p:sldId id="267" r:id="rId10"/>
    <p:sldId id="268" r:id="rId11"/>
    <p:sldId id="269" r:id="rId12"/>
    <p:sldId id="270" r:id="rId13"/>
    <p:sldId id="271" r:id="rId14"/>
    <p:sldId id="272"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98" d="100"/>
          <a:sy n="98" d="100"/>
        </p:scale>
        <p:origin x="-276"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25CBECB8-92F6-4FFD-AB7D-4D0F2ED6AEBA}" type="datetimeFigureOut">
              <a:rPr lang="tr-TR" smtClean="0"/>
              <a:pPr/>
              <a:t>13.02.2018</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A68CD4B7-3E97-42F8-AEB6-81F1E9B43AF3}"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25CBECB8-92F6-4FFD-AB7D-4D0F2ED6AEBA}" type="datetimeFigureOut">
              <a:rPr lang="tr-TR" smtClean="0"/>
              <a:pPr/>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68CD4B7-3E97-42F8-AEB6-81F1E9B43AF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25CBECB8-92F6-4FFD-AB7D-4D0F2ED6AEBA}" type="datetimeFigureOut">
              <a:rPr lang="tr-TR" smtClean="0"/>
              <a:pPr/>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68CD4B7-3E97-42F8-AEB6-81F1E9B43AF3}"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25CBECB8-92F6-4FFD-AB7D-4D0F2ED6AEBA}" type="datetimeFigureOut">
              <a:rPr lang="tr-TR" smtClean="0"/>
              <a:pPr/>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68CD4B7-3E97-42F8-AEB6-81F1E9B43AF3}"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25CBECB8-92F6-4FFD-AB7D-4D0F2ED6AEBA}" type="datetimeFigureOut">
              <a:rPr lang="tr-TR" smtClean="0"/>
              <a:pPr/>
              <a:t>13.02.2018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68CD4B7-3E97-42F8-AEB6-81F1E9B43AF3}"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25CBECB8-92F6-4FFD-AB7D-4D0F2ED6AEBA}" type="datetimeFigureOut">
              <a:rPr lang="tr-TR" smtClean="0"/>
              <a:pPr/>
              <a:t>13.02.2018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68CD4B7-3E97-42F8-AEB6-81F1E9B43AF3}"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25CBECB8-92F6-4FFD-AB7D-4D0F2ED6AEBA}" type="datetimeFigureOut">
              <a:rPr lang="tr-TR" smtClean="0"/>
              <a:pPr/>
              <a:t>13.02.2018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68CD4B7-3E97-42F8-AEB6-81F1E9B43AF3}"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25CBECB8-92F6-4FFD-AB7D-4D0F2ED6AEBA}" type="datetimeFigureOut">
              <a:rPr lang="tr-TR" smtClean="0"/>
              <a:pPr/>
              <a:t>13.02.2018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68CD4B7-3E97-42F8-AEB6-81F1E9B43AF3}"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CBECB8-92F6-4FFD-AB7D-4D0F2ED6AEBA}" type="datetimeFigureOut">
              <a:rPr lang="tr-TR" smtClean="0"/>
              <a:pPr/>
              <a:t>13.02.2018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68CD4B7-3E97-42F8-AEB6-81F1E9B43AF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25CBECB8-92F6-4FFD-AB7D-4D0F2ED6AEBA}" type="datetimeFigureOut">
              <a:rPr lang="tr-TR" smtClean="0"/>
              <a:pPr/>
              <a:t>13.02.2018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68CD4B7-3E97-42F8-AEB6-81F1E9B43AF3}"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25CBECB8-92F6-4FFD-AB7D-4D0F2ED6AEBA}" type="datetimeFigureOut">
              <a:rPr lang="tr-TR" smtClean="0"/>
              <a:pPr/>
              <a:t>13.02.2018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A68CD4B7-3E97-42F8-AEB6-81F1E9B43AF3}" type="slidenum">
              <a:rPr lang="tr-TR" smtClean="0"/>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5CBECB8-92F6-4FFD-AB7D-4D0F2ED6AEBA}" type="datetimeFigureOut">
              <a:rPr lang="tr-TR" smtClean="0"/>
              <a:pPr/>
              <a:t>13.02.2018</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68CD4B7-3E97-42F8-AEB6-81F1E9B43AF3}" type="slidenum">
              <a:rPr lang="tr-TR" smtClean="0"/>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13447" y="714356"/>
            <a:ext cx="8229600" cy="3125778"/>
          </a:xfrm>
        </p:spPr>
        <p:txBody>
          <a:bodyPr>
            <a:normAutofit fontScale="90000"/>
          </a:bodyPr>
          <a:lstStyle/>
          <a:p>
            <a:pPr indent="0" algn="ctr" eaLnBrk="1" fontAlgn="auto" hangingPunct="1">
              <a:spcAft>
                <a:spcPts val="0"/>
              </a:spcAft>
              <a:defRPr/>
            </a:pP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ZTM321 </a:t>
            </a:r>
            <a:b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b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MAKİNE ELEMANLARI </a:t>
            </a:r>
            <a:b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b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
            </a:r>
            <a:b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br>
            <a:r>
              <a:rPr lang="tr-TR" dirty="0" smtClean="0">
                <a:solidFill>
                  <a:schemeClr val="tx2">
                    <a:tint val="100000"/>
                    <a:shade val="90000"/>
                    <a:satMod val="250000"/>
                    <a:alpha val="100000"/>
                  </a:schemeClr>
                </a:solidFill>
                <a:effectLst>
                  <a:outerShdw blurRad="38100" dist="38100" dir="2700000" algn="tl">
                    <a:srgbClr val="000000">
                      <a:alpha val="43137"/>
                    </a:srgbClr>
                  </a:outerShdw>
                </a:effectLst>
              </a:rPr>
              <a:t>10.hafta</a:t>
            </a:r>
            <a:endParaRPr lang="tr-TR" dirty="0">
              <a:solidFill>
                <a:schemeClr val="tx2">
                  <a:tint val="100000"/>
                  <a:shade val="90000"/>
                  <a:satMod val="250000"/>
                  <a:alpha val="100000"/>
                </a:schemeClr>
              </a:solidFill>
              <a:effectLst>
                <a:outerShdw blurRad="38100" dist="38100" dir="2700000" algn="tl">
                  <a:srgbClr val="000000">
                    <a:alpha val="43137"/>
                  </a:srgbClr>
                </a:outerShdw>
              </a:effectLst>
            </a:endParaRPr>
          </a:p>
        </p:txBody>
      </p:sp>
      <p:sp>
        <p:nvSpPr>
          <p:cNvPr id="50179" name="Rectangle 3"/>
          <p:cNvSpPr>
            <a:spLocks noGrp="1" noChangeArrowheads="1"/>
          </p:cNvSpPr>
          <p:nvPr>
            <p:ph type="subTitle" idx="1"/>
          </p:nvPr>
        </p:nvSpPr>
        <p:spPr>
          <a:xfrm>
            <a:off x="1857356" y="4286256"/>
            <a:ext cx="5334000" cy="1752600"/>
          </a:xfrm>
        </p:spPr>
        <p:txBody>
          <a:bodyPr/>
          <a:lstStyle/>
          <a:p>
            <a:pPr algn="l" eaLnBrk="1" hangingPunct="1">
              <a:spcBef>
                <a:spcPct val="0"/>
              </a:spcBef>
            </a:pPr>
            <a:endParaRPr lang="tr-TR" sz="3000" dirty="0" smtClean="0"/>
          </a:p>
          <a:p>
            <a:pPr eaLnBrk="1" hangingPunct="1">
              <a:spcBef>
                <a:spcPct val="0"/>
              </a:spcBef>
            </a:pPr>
            <a:r>
              <a:rPr lang="tr-TR" sz="3000" dirty="0" smtClean="0"/>
              <a:t>Prof. Dr. Ramazan ÖZTÜRK</a:t>
            </a:r>
          </a:p>
          <a:p>
            <a:pPr algn="l" eaLnBrk="1" hangingPunct="1">
              <a:spcBef>
                <a:spcPct val="0"/>
              </a:spcBef>
            </a:pPr>
            <a:endParaRPr lang="tr-TR" dirty="0" smtClean="0"/>
          </a:p>
        </p:txBody>
      </p:sp>
      <p:sp>
        <p:nvSpPr>
          <p:cNvPr id="6" name="Rectangle 10"/>
          <p:cNvSpPr>
            <a:spLocks noGrp="1" noChangeArrowheads="1"/>
          </p:cNvSpPr>
          <p:nvPr>
            <p:ph type="sldNum" sz="quarter" idx="12"/>
          </p:nvPr>
        </p:nvSpPr>
        <p:spPr/>
        <p:txBody>
          <a:bodyPr/>
          <a:lstStyle/>
          <a:p>
            <a:pPr>
              <a:defRPr/>
            </a:pPr>
            <a:fld id="{8AA78AA4-A817-45CB-9250-D1581B4C0EAA}" type="slidenum">
              <a:rPr lang="tr-TR"/>
              <a:pPr>
                <a:defRPr/>
              </a:pPr>
              <a:t>1</a:t>
            </a:fld>
            <a:endParaRPr lang="tr-T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3"/>
          <p:cNvSpPr>
            <a:spLocks noGrp="1" noChangeArrowheads="1"/>
          </p:cNvSpPr>
          <p:nvPr>
            <p:ph idx="1"/>
          </p:nvPr>
        </p:nvSpPr>
        <p:spPr>
          <a:xfrm>
            <a:off x="533400" y="1412875"/>
            <a:ext cx="8153400" cy="4680421"/>
          </a:xfrm>
        </p:spPr>
        <p:txBody>
          <a:bodyPr>
            <a:normAutofit lnSpcReduction="10000"/>
          </a:bodyPr>
          <a:lstStyle/>
          <a:p>
            <a:pPr marL="0" indent="0" eaLnBrk="1" hangingPunct="1">
              <a:lnSpc>
                <a:spcPct val="80000"/>
              </a:lnSpc>
              <a:buNone/>
            </a:pPr>
            <a:r>
              <a:rPr lang="tr-TR" sz="2000" dirty="0" smtClean="0"/>
              <a:t>Bağlanan parçaların üzerinde perçin deliklerinin açılması parçanın mukavemetini azaltmaktadır. Bu durumda parça perçinlerin bulunduğu eksende çekiye hesaplanır</a:t>
            </a:r>
          </a:p>
          <a:p>
            <a:pPr marL="0" indent="0" eaLnBrk="1" hangingPunct="1">
              <a:lnSpc>
                <a:spcPct val="80000"/>
              </a:lnSpc>
              <a:buNone/>
            </a:pPr>
            <a:endParaRPr lang="tr-TR" sz="2000" dirty="0" smtClean="0"/>
          </a:p>
          <a:p>
            <a:pPr marL="0" indent="0" eaLnBrk="1" hangingPunct="1">
              <a:lnSpc>
                <a:spcPct val="80000"/>
              </a:lnSpc>
              <a:buNone/>
            </a:pPr>
            <a:r>
              <a:rPr lang="tr-TR" sz="2000" dirty="0" smtClean="0"/>
              <a:t>	</a:t>
            </a:r>
            <a:r>
              <a:rPr lang="tr-TR" sz="2000" dirty="0" err="1" smtClean="0"/>
              <a:t>σ</a:t>
            </a:r>
            <a:r>
              <a:rPr lang="tr-TR" sz="2000" baseline="-25000" dirty="0" err="1" smtClean="0"/>
              <a:t>ç</a:t>
            </a:r>
            <a:r>
              <a:rPr lang="tr-TR" sz="2000" dirty="0" smtClean="0"/>
              <a:t>=F/[z(t-d</a:t>
            </a:r>
            <a:r>
              <a:rPr lang="tr-TR" sz="2000" baseline="-25000" dirty="0" smtClean="0"/>
              <a:t>1</a:t>
            </a:r>
            <a:r>
              <a:rPr lang="tr-TR" sz="2000" dirty="0" smtClean="0"/>
              <a:t>)s]</a:t>
            </a:r>
            <a:r>
              <a:rPr lang="tr-TR" sz="2000" u="sng" dirty="0" smtClean="0"/>
              <a:t>&lt;</a:t>
            </a:r>
            <a:r>
              <a:rPr lang="tr-TR" sz="2000" dirty="0" err="1" smtClean="0"/>
              <a:t>σ</a:t>
            </a:r>
            <a:r>
              <a:rPr lang="tr-TR" sz="2000" baseline="-25000" dirty="0" err="1" smtClean="0"/>
              <a:t>em</a:t>
            </a:r>
            <a:r>
              <a:rPr lang="tr-TR" sz="2000" dirty="0" smtClean="0"/>
              <a:t>	</a:t>
            </a:r>
          </a:p>
          <a:p>
            <a:pPr eaLnBrk="1" hangingPunct="1">
              <a:lnSpc>
                <a:spcPct val="80000"/>
              </a:lnSpc>
            </a:pPr>
            <a:endParaRPr lang="tr-TR" sz="2000" dirty="0" smtClean="0"/>
          </a:p>
          <a:p>
            <a:pPr marL="0" indent="0" eaLnBrk="1" hangingPunct="1">
              <a:lnSpc>
                <a:spcPct val="80000"/>
              </a:lnSpc>
              <a:buNone/>
            </a:pPr>
            <a:r>
              <a:rPr lang="tr-TR" sz="2000" dirty="0" smtClean="0"/>
              <a:t>Burada; t: İki perçin arasındaki uzaklık (</a:t>
            </a:r>
            <a:r>
              <a:rPr lang="tr-TR" sz="2000" dirty="0" err="1" smtClean="0"/>
              <a:t>hatve</a:t>
            </a:r>
            <a:r>
              <a:rPr lang="tr-TR" sz="2000" dirty="0" smtClean="0"/>
              <a:t>) olmaktadır. [Perçinlerin yan kenara uzaklığı (t/2 kabul edilmiştir.)] </a:t>
            </a:r>
          </a:p>
          <a:p>
            <a:pPr eaLnBrk="1" hangingPunct="1">
              <a:lnSpc>
                <a:spcPct val="80000"/>
              </a:lnSpc>
            </a:pPr>
            <a:endParaRPr lang="tr-TR" sz="2000" dirty="0" smtClean="0"/>
          </a:p>
          <a:p>
            <a:pPr marL="0" indent="0" eaLnBrk="1" hangingPunct="1">
              <a:lnSpc>
                <a:spcPct val="80000"/>
              </a:lnSpc>
              <a:buNone/>
            </a:pPr>
            <a:r>
              <a:rPr lang="tr-TR" sz="2000" dirty="0" smtClean="0"/>
              <a:t>Perçinlenen parçalar baş taraflarından kesilmeye çalışırlar.</a:t>
            </a:r>
          </a:p>
          <a:p>
            <a:pPr eaLnBrk="1" hangingPunct="1">
              <a:lnSpc>
                <a:spcPct val="80000"/>
              </a:lnSpc>
            </a:pPr>
            <a:endParaRPr lang="tr-TR" sz="2000" dirty="0" smtClean="0"/>
          </a:p>
          <a:p>
            <a:pPr marL="0" indent="0" eaLnBrk="1" hangingPunct="1">
              <a:lnSpc>
                <a:spcPct val="80000"/>
              </a:lnSpc>
              <a:buNone/>
            </a:pPr>
            <a:r>
              <a:rPr lang="tr-TR" sz="2000" dirty="0" smtClean="0"/>
              <a:t> Bu durumda;</a:t>
            </a:r>
          </a:p>
          <a:p>
            <a:pPr marL="0" indent="0" eaLnBrk="1" hangingPunct="1">
              <a:lnSpc>
                <a:spcPct val="80000"/>
              </a:lnSpc>
              <a:buNone/>
            </a:pPr>
            <a:r>
              <a:rPr lang="tr-TR" sz="2000" dirty="0" smtClean="0"/>
              <a:t>	τ </a:t>
            </a:r>
            <a:r>
              <a:rPr lang="tr-TR" sz="2000" baseline="-25000" dirty="0" smtClean="0"/>
              <a:t>p</a:t>
            </a:r>
            <a:r>
              <a:rPr lang="tr-TR" sz="2000" dirty="0" smtClean="0"/>
              <a:t>=F/2z[e-(d1/2).s]</a:t>
            </a:r>
            <a:r>
              <a:rPr lang="tr-TR" sz="2000" u="sng" dirty="0" smtClean="0"/>
              <a:t>&lt;</a:t>
            </a:r>
            <a:r>
              <a:rPr lang="tr-TR" sz="2000" dirty="0" smtClean="0"/>
              <a:t> </a:t>
            </a:r>
            <a:r>
              <a:rPr lang="tr-TR" sz="2000" dirty="0" err="1" smtClean="0"/>
              <a:t>τ</a:t>
            </a:r>
            <a:r>
              <a:rPr lang="tr-TR" sz="2000" baseline="-25000" dirty="0" err="1" smtClean="0"/>
              <a:t>pem</a:t>
            </a:r>
            <a:endParaRPr lang="tr-TR" sz="2000" dirty="0" smtClean="0"/>
          </a:p>
          <a:p>
            <a:pPr eaLnBrk="1" hangingPunct="1">
              <a:lnSpc>
                <a:spcPct val="80000"/>
              </a:lnSpc>
            </a:pPr>
            <a:endParaRPr lang="tr-TR" sz="2000" dirty="0" smtClean="0"/>
          </a:p>
          <a:p>
            <a:pPr eaLnBrk="1" hangingPunct="1">
              <a:lnSpc>
                <a:spcPct val="80000"/>
              </a:lnSpc>
              <a:buFont typeface="Wingdings" pitchFamily="2" charset="2"/>
              <a:buNone/>
            </a:pPr>
            <a:r>
              <a:rPr lang="tr-TR" sz="2000" dirty="0" smtClean="0"/>
              <a:t>    bağıntısı ile kesme hesabı yapılır. </a:t>
            </a:r>
          </a:p>
          <a:p>
            <a:pPr marL="0" indent="0" eaLnBrk="1" hangingPunct="1">
              <a:lnSpc>
                <a:spcPct val="80000"/>
              </a:lnSpc>
              <a:buNone/>
            </a:pPr>
            <a:r>
              <a:rPr lang="tr-TR" sz="2000" dirty="0" smtClean="0"/>
              <a:t>Burada; e:Perçin ile parça kenarı arasındaki uzaklıktır.</a:t>
            </a:r>
          </a:p>
        </p:txBody>
      </p:sp>
      <p:sp>
        <p:nvSpPr>
          <p:cNvPr id="5" name="5 Slayt Numarası Yer Tutucusu"/>
          <p:cNvSpPr>
            <a:spLocks noGrp="1"/>
          </p:cNvSpPr>
          <p:nvPr>
            <p:ph type="sldNum" sz="quarter" idx="12"/>
          </p:nvPr>
        </p:nvSpPr>
        <p:spPr/>
        <p:txBody>
          <a:bodyPr/>
          <a:lstStyle/>
          <a:p>
            <a:pPr>
              <a:defRPr/>
            </a:pPr>
            <a:fld id="{3AF77E9F-0B1B-4554-9547-ABE051627B5D}" type="slidenum">
              <a:rPr lang="tr-TR"/>
              <a:pPr>
                <a:defRPr/>
              </a:pPr>
              <a:t>10</a:t>
            </a:fld>
            <a:endParaRPr lang="tr-TR"/>
          </a:p>
        </p:txBody>
      </p:sp>
    </p:spTree>
    <p:extLst>
      <p:ext uri="{BB962C8B-B14F-4D97-AF65-F5344CB8AC3E}">
        <p14:creationId xmlns:p14="http://schemas.microsoft.com/office/powerpoint/2010/main" xmlns="" val="2288052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3"/>
          <p:cNvSpPr>
            <a:spLocks noGrp="1" noChangeArrowheads="1"/>
          </p:cNvSpPr>
          <p:nvPr>
            <p:ph idx="1"/>
          </p:nvPr>
        </p:nvSpPr>
        <p:spPr>
          <a:xfrm>
            <a:off x="533400" y="1484313"/>
            <a:ext cx="8153400" cy="3889375"/>
          </a:xfrm>
        </p:spPr>
        <p:txBody>
          <a:bodyPr>
            <a:normAutofit fontScale="92500" lnSpcReduction="10000"/>
          </a:bodyPr>
          <a:lstStyle/>
          <a:p>
            <a:pPr marL="0" indent="0" eaLnBrk="1" hangingPunct="1">
              <a:lnSpc>
                <a:spcPct val="90000"/>
              </a:lnSpc>
              <a:buNone/>
            </a:pPr>
            <a:r>
              <a:rPr lang="tr-TR" sz="2000" b="1" dirty="0" smtClean="0"/>
              <a:t>Perçin ve perçinlenen malzemenin emniyet gerilmeleri</a:t>
            </a:r>
          </a:p>
          <a:p>
            <a:pPr eaLnBrk="1" hangingPunct="1">
              <a:lnSpc>
                <a:spcPct val="90000"/>
              </a:lnSpc>
            </a:pPr>
            <a:endParaRPr lang="tr-TR" sz="2000" dirty="0" smtClean="0"/>
          </a:p>
          <a:p>
            <a:pPr marL="0" indent="0" eaLnBrk="1" hangingPunct="1">
              <a:lnSpc>
                <a:spcPct val="90000"/>
              </a:lnSpc>
              <a:buNone/>
            </a:pPr>
            <a:r>
              <a:rPr lang="tr-TR" sz="2000" dirty="0" smtClean="0"/>
              <a:t>Perçin Malzemesi İçin:</a:t>
            </a:r>
          </a:p>
          <a:p>
            <a:pPr eaLnBrk="1" hangingPunct="1">
              <a:lnSpc>
                <a:spcPct val="90000"/>
              </a:lnSpc>
            </a:pPr>
            <a:endParaRPr lang="tr-TR" sz="2000" dirty="0" smtClean="0"/>
          </a:p>
          <a:p>
            <a:pPr eaLnBrk="1" hangingPunct="1">
              <a:lnSpc>
                <a:spcPct val="90000"/>
              </a:lnSpc>
            </a:pPr>
            <a:r>
              <a:rPr lang="tr-TR" sz="2000" dirty="0" err="1" smtClean="0"/>
              <a:t>St</a:t>
            </a:r>
            <a:r>
              <a:rPr lang="tr-TR" sz="2000" dirty="0" smtClean="0"/>
              <a:t> 34 için: </a:t>
            </a:r>
            <a:r>
              <a:rPr lang="tr-TR" sz="2000" dirty="0" err="1" smtClean="0"/>
              <a:t>τ</a:t>
            </a:r>
            <a:r>
              <a:rPr lang="tr-TR" sz="2000" baseline="-25000" dirty="0" err="1" smtClean="0"/>
              <a:t>em</a:t>
            </a:r>
            <a:r>
              <a:rPr lang="tr-TR" sz="2000" dirty="0" smtClean="0"/>
              <a:t>=10…14 </a:t>
            </a:r>
            <a:r>
              <a:rPr lang="tr-TR" sz="2000" dirty="0" err="1" smtClean="0"/>
              <a:t>daN</a:t>
            </a:r>
            <a:r>
              <a:rPr lang="tr-TR" sz="2000" dirty="0" smtClean="0"/>
              <a:t>/mm</a:t>
            </a:r>
            <a:r>
              <a:rPr lang="tr-TR" sz="2000" baseline="30000" dirty="0" smtClean="0"/>
              <a:t>2</a:t>
            </a:r>
            <a:r>
              <a:rPr lang="tr-TR" sz="2000" dirty="0" smtClean="0"/>
              <a:t>; </a:t>
            </a:r>
            <a:r>
              <a:rPr lang="tr-TR" sz="2000" dirty="0" err="1" smtClean="0"/>
              <a:t>P</a:t>
            </a:r>
            <a:r>
              <a:rPr lang="tr-TR" sz="2000" baseline="-25000" dirty="0" err="1" smtClean="0"/>
              <a:t>em</a:t>
            </a:r>
            <a:r>
              <a:rPr lang="tr-TR" sz="2000" dirty="0" smtClean="0"/>
              <a:t>=22…28 </a:t>
            </a:r>
            <a:r>
              <a:rPr lang="tr-TR" sz="2000" dirty="0" err="1" smtClean="0"/>
              <a:t>daN</a:t>
            </a:r>
            <a:r>
              <a:rPr lang="tr-TR" sz="2000" dirty="0" smtClean="0"/>
              <a:t>/mm</a:t>
            </a:r>
            <a:r>
              <a:rPr lang="tr-TR" sz="2000" baseline="30000" dirty="0" smtClean="0"/>
              <a:t>2</a:t>
            </a:r>
          </a:p>
          <a:p>
            <a:pPr eaLnBrk="1" hangingPunct="1">
              <a:lnSpc>
                <a:spcPct val="90000"/>
              </a:lnSpc>
            </a:pPr>
            <a:endParaRPr lang="tr-TR" sz="2000" dirty="0" smtClean="0"/>
          </a:p>
          <a:p>
            <a:pPr eaLnBrk="1" hangingPunct="1">
              <a:lnSpc>
                <a:spcPct val="90000"/>
              </a:lnSpc>
            </a:pPr>
            <a:r>
              <a:rPr lang="tr-TR" sz="2000" dirty="0" err="1" smtClean="0"/>
              <a:t>St</a:t>
            </a:r>
            <a:r>
              <a:rPr lang="tr-TR" sz="2000" dirty="0" smtClean="0"/>
              <a:t> 44 için: </a:t>
            </a:r>
            <a:r>
              <a:rPr lang="tr-TR" sz="2000" dirty="0" err="1" smtClean="0"/>
              <a:t>τ</a:t>
            </a:r>
            <a:r>
              <a:rPr lang="tr-TR" sz="2000" baseline="-25000" dirty="0" err="1" smtClean="0"/>
              <a:t>em</a:t>
            </a:r>
            <a:r>
              <a:rPr lang="tr-TR" sz="2000" dirty="0" smtClean="0"/>
              <a:t>=14…16 </a:t>
            </a:r>
            <a:r>
              <a:rPr lang="tr-TR" sz="2000" dirty="0" err="1" smtClean="0"/>
              <a:t>daN</a:t>
            </a:r>
            <a:r>
              <a:rPr lang="tr-TR" sz="2000" dirty="0" smtClean="0"/>
              <a:t>/mm</a:t>
            </a:r>
            <a:r>
              <a:rPr lang="tr-TR" sz="2000" baseline="30000" dirty="0" smtClean="0"/>
              <a:t>2</a:t>
            </a:r>
            <a:r>
              <a:rPr lang="tr-TR" sz="2000" dirty="0" smtClean="0"/>
              <a:t>; </a:t>
            </a:r>
            <a:r>
              <a:rPr lang="tr-TR" sz="2000" dirty="0" err="1" smtClean="0"/>
              <a:t>P</a:t>
            </a:r>
            <a:r>
              <a:rPr lang="tr-TR" sz="2000" baseline="-25000" dirty="0" err="1" smtClean="0"/>
              <a:t>em</a:t>
            </a:r>
            <a:r>
              <a:rPr lang="tr-TR" sz="2000" dirty="0" smtClean="0"/>
              <a:t>=28…32 </a:t>
            </a:r>
            <a:r>
              <a:rPr lang="tr-TR" sz="2000" dirty="0" err="1" smtClean="0"/>
              <a:t>daN</a:t>
            </a:r>
            <a:r>
              <a:rPr lang="tr-TR" sz="2000" dirty="0" smtClean="0"/>
              <a:t>/mm</a:t>
            </a:r>
            <a:r>
              <a:rPr lang="tr-TR" sz="2000" baseline="30000" dirty="0" smtClean="0"/>
              <a:t>2</a:t>
            </a:r>
          </a:p>
          <a:p>
            <a:pPr eaLnBrk="1" hangingPunct="1">
              <a:lnSpc>
                <a:spcPct val="90000"/>
              </a:lnSpc>
            </a:pPr>
            <a:endParaRPr lang="tr-TR" sz="2000" dirty="0" smtClean="0"/>
          </a:p>
          <a:p>
            <a:pPr eaLnBrk="1" hangingPunct="1">
              <a:lnSpc>
                <a:spcPct val="90000"/>
              </a:lnSpc>
            </a:pPr>
            <a:r>
              <a:rPr lang="tr-TR" sz="2000" dirty="0" smtClean="0"/>
              <a:t>Perçinlenen Malzeme İçin:</a:t>
            </a:r>
          </a:p>
          <a:p>
            <a:pPr eaLnBrk="1" hangingPunct="1">
              <a:lnSpc>
                <a:spcPct val="90000"/>
              </a:lnSpc>
            </a:pPr>
            <a:endParaRPr lang="tr-TR" sz="2000" dirty="0" smtClean="0"/>
          </a:p>
          <a:p>
            <a:pPr eaLnBrk="1" hangingPunct="1">
              <a:lnSpc>
                <a:spcPct val="90000"/>
              </a:lnSpc>
            </a:pPr>
            <a:r>
              <a:rPr lang="tr-TR" sz="2000" dirty="0" err="1" smtClean="0"/>
              <a:t>St</a:t>
            </a:r>
            <a:r>
              <a:rPr lang="tr-TR" sz="2000" dirty="0" smtClean="0"/>
              <a:t> 37 için; </a:t>
            </a:r>
            <a:r>
              <a:rPr lang="tr-TR" sz="2000" dirty="0" err="1" smtClean="0"/>
              <a:t>σ</a:t>
            </a:r>
            <a:r>
              <a:rPr lang="tr-TR" sz="2000" baseline="-25000" dirty="0" err="1" smtClean="0"/>
              <a:t>çem</a:t>
            </a:r>
            <a:r>
              <a:rPr lang="tr-TR" sz="2000" dirty="0" smtClean="0"/>
              <a:t>=12…14 </a:t>
            </a:r>
            <a:r>
              <a:rPr lang="tr-TR" sz="2000" dirty="0" err="1" smtClean="0"/>
              <a:t>daN</a:t>
            </a:r>
            <a:r>
              <a:rPr lang="tr-TR" sz="2000" dirty="0" smtClean="0"/>
              <a:t>/mm</a:t>
            </a:r>
            <a:r>
              <a:rPr lang="tr-TR" sz="2000" baseline="30000" dirty="0" smtClean="0"/>
              <a:t>2</a:t>
            </a:r>
            <a:r>
              <a:rPr lang="tr-TR" sz="2000" dirty="0" smtClean="0"/>
              <a:t>	 </a:t>
            </a:r>
            <a:r>
              <a:rPr lang="tr-TR" sz="2000" dirty="0" err="1" smtClean="0"/>
              <a:t>τ</a:t>
            </a:r>
            <a:r>
              <a:rPr lang="tr-TR" sz="2000" baseline="-25000" dirty="0" err="1" smtClean="0"/>
              <a:t>pem</a:t>
            </a:r>
            <a:r>
              <a:rPr lang="tr-TR" sz="2000" dirty="0" smtClean="0"/>
              <a:t>=8,5…9 </a:t>
            </a:r>
            <a:r>
              <a:rPr lang="tr-TR" sz="2000" dirty="0" err="1" smtClean="0"/>
              <a:t>daN</a:t>
            </a:r>
            <a:r>
              <a:rPr lang="tr-TR" sz="2000" dirty="0" smtClean="0"/>
              <a:t>/mm</a:t>
            </a:r>
            <a:r>
              <a:rPr lang="tr-TR" sz="2000" baseline="30000" dirty="0" smtClean="0"/>
              <a:t>2</a:t>
            </a:r>
          </a:p>
          <a:p>
            <a:pPr eaLnBrk="1" hangingPunct="1">
              <a:lnSpc>
                <a:spcPct val="90000"/>
              </a:lnSpc>
            </a:pPr>
            <a:endParaRPr lang="tr-TR" sz="2000" dirty="0" smtClean="0"/>
          </a:p>
          <a:p>
            <a:pPr eaLnBrk="1" hangingPunct="1">
              <a:lnSpc>
                <a:spcPct val="90000"/>
              </a:lnSpc>
            </a:pPr>
            <a:r>
              <a:rPr lang="tr-TR" sz="2000" dirty="0" err="1" smtClean="0"/>
              <a:t>St</a:t>
            </a:r>
            <a:r>
              <a:rPr lang="tr-TR" sz="2000" dirty="0" smtClean="0"/>
              <a:t> 52 için; </a:t>
            </a:r>
            <a:r>
              <a:rPr lang="tr-TR" sz="2000" dirty="0" err="1" smtClean="0"/>
              <a:t>σ</a:t>
            </a:r>
            <a:r>
              <a:rPr lang="tr-TR" sz="2000" baseline="-25000" dirty="0" err="1" smtClean="0"/>
              <a:t>çem</a:t>
            </a:r>
            <a:r>
              <a:rPr lang="tr-TR" sz="2000" dirty="0" smtClean="0"/>
              <a:t>=16…20 </a:t>
            </a:r>
            <a:r>
              <a:rPr lang="tr-TR" sz="2000" dirty="0" err="1" smtClean="0"/>
              <a:t>daN</a:t>
            </a:r>
            <a:r>
              <a:rPr lang="tr-TR" sz="2000" dirty="0" smtClean="0"/>
              <a:t>/mm</a:t>
            </a:r>
            <a:r>
              <a:rPr lang="tr-TR" sz="2000" baseline="30000" dirty="0" smtClean="0"/>
              <a:t>2</a:t>
            </a:r>
            <a:r>
              <a:rPr lang="tr-TR" sz="2000" dirty="0" smtClean="0"/>
              <a:t>	</a:t>
            </a:r>
            <a:r>
              <a:rPr lang="tr-TR" sz="2000" dirty="0" err="1" smtClean="0"/>
              <a:t>τ</a:t>
            </a:r>
            <a:r>
              <a:rPr lang="tr-TR" sz="2000" baseline="-25000" dirty="0" err="1" smtClean="0"/>
              <a:t>pem</a:t>
            </a:r>
            <a:r>
              <a:rPr lang="tr-TR" sz="2000" dirty="0" smtClean="0"/>
              <a:t>=9…10 </a:t>
            </a:r>
            <a:r>
              <a:rPr lang="tr-TR" sz="2000" dirty="0" err="1" smtClean="0"/>
              <a:t>daN</a:t>
            </a:r>
            <a:r>
              <a:rPr lang="tr-TR" sz="2000" dirty="0" smtClean="0"/>
              <a:t>/mm</a:t>
            </a:r>
            <a:r>
              <a:rPr lang="tr-TR" sz="2000" baseline="30000" dirty="0" smtClean="0"/>
              <a:t>2</a:t>
            </a:r>
          </a:p>
        </p:txBody>
      </p:sp>
      <p:sp>
        <p:nvSpPr>
          <p:cNvPr id="5" name="5 Slayt Numarası Yer Tutucusu"/>
          <p:cNvSpPr>
            <a:spLocks noGrp="1"/>
          </p:cNvSpPr>
          <p:nvPr>
            <p:ph type="sldNum" sz="quarter" idx="12"/>
          </p:nvPr>
        </p:nvSpPr>
        <p:spPr/>
        <p:txBody>
          <a:bodyPr/>
          <a:lstStyle/>
          <a:p>
            <a:pPr>
              <a:defRPr/>
            </a:pPr>
            <a:fld id="{779984F4-ACBA-4653-8504-B179BDD4C059}" type="slidenum">
              <a:rPr lang="tr-TR"/>
              <a:pPr>
                <a:defRPr/>
              </a:pPr>
              <a:t>11</a:t>
            </a:fld>
            <a:endParaRPr lang="tr-TR"/>
          </a:p>
        </p:txBody>
      </p:sp>
    </p:spTree>
    <p:extLst>
      <p:ext uri="{BB962C8B-B14F-4D97-AF65-F5344CB8AC3E}">
        <p14:creationId xmlns:p14="http://schemas.microsoft.com/office/powerpoint/2010/main" xmlns="" val="37196960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3"/>
          <p:cNvSpPr>
            <a:spLocks noGrp="1" noChangeArrowheads="1"/>
          </p:cNvSpPr>
          <p:nvPr>
            <p:ph idx="1"/>
          </p:nvPr>
        </p:nvSpPr>
        <p:spPr>
          <a:xfrm>
            <a:off x="457200" y="2006600"/>
            <a:ext cx="8229600" cy="3006725"/>
          </a:xfrm>
        </p:spPr>
        <p:txBody>
          <a:bodyPr>
            <a:normAutofit fontScale="92500" lnSpcReduction="10000"/>
          </a:bodyPr>
          <a:lstStyle/>
          <a:p>
            <a:pPr marL="0" indent="0" eaLnBrk="1" hangingPunct="1">
              <a:lnSpc>
                <a:spcPct val="90000"/>
              </a:lnSpc>
              <a:buNone/>
            </a:pPr>
            <a:r>
              <a:rPr lang="tr-TR" sz="2000" dirty="0" smtClean="0"/>
              <a:t>Perçin delikleri ile zayıflatılmış parçalarda zayıflama faktörü</a:t>
            </a:r>
          </a:p>
          <a:p>
            <a:pPr eaLnBrk="1" hangingPunct="1">
              <a:lnSpc>
                <a:spcPct val="90000"/>
              </a:lnSpc>
            </a:pPr>
            <a:endParaRPr lang="tr-TR" sz="2000" dirty="0" smtClean="0"/>
          </a:p>
          <a:p>
            <a:pPr marL="0" indent="0" eaLnBrk="1" hangingPunct="1">
              <a:lnSpc>
                <a:spcPct val="90000"/>
              </a:lnSpc>
              <a:buNone/>
            </a:pPr>
            <a:r>
              <a:rPr lang="tr-TR" sz="2000" dirty="0" smtClean="0"/>
              <a:t>V=delikli kesit/deliksiz kesit=[(t-d</a:t>
            </a:r>
            <a:r>
              <a:rPr lang="tr-TR" sz="2000" baseline="-25000" dirty="0" smtClean="0"/>
              <a:t>1</a:t>
            </a:r>
            <a:r>
              <a:rPr lang="tr-TR" sz="2000" dirty="0" smtClean="0"/>
              <a:t>)s]/[t.s]=(t-d</a:t>
            </a:r>
            <a:r>
              <a:rPr lang="tr-TR" sz="2000" baseline="-25000" dirty="0" smtClean="0"/>
              <a:t>1</a:t>
            </a:r>
            <a:r>
              <a:rPr lang="tr-TR" sz="2000" dirty="0" smtClean="0"/>
              <a:t>)/t	</a:t>
            </a:r>
          </a:p>
          <a:p>
            <a:pPr eaLnBrk="1" hangingPunct="1">
              <a:lnSpc>
                <a:spcPct val="90000"/>
              </a:lnSpc>
            </a:pPr>
            <a:endParaRPr lang="tr-TR" sz="2000" dirty="0" smtClean="0"/>
          </a:p>
          <a:p>
            <a:pPr eaLnBrk="1" hangingPunct="1">
              <a:lnSpc>
                <a:spcPct val="90000"/>
              </a:lnSpc>
              <a:buFont typeface="Wingdings" pitchFamily="2" charset="2"/>
              <a:buNone/>
            </a:pPr>
            <a:r>
              <a:rPr lang="tr-TR" sz="2000" dirty="0" smtClean="0"/>
              <a:t>     ile hesaplanır. Örneğin t=3d</a:t>
            </a:r>
            <a:r>
              <a:rPr lang="tr-TR" sz="2000" baseline="-25000" dirty="0" smtClean="0"/>
              <a:t>1</a:t>
            </a:r>
            <a:r>
              <a:rPr lang="tr-TR" sz="2000" dirty="0" smtClean="0"/>
              <a:t> için V=0,67 olur. Bu %33 mukavemetin azaldığını gösterir. Bu durumda parça kesiti</a:t>
            </a:r>
          </a:p>
          <a:p>
            <a:pPr eaLnBrk="1" hangingPunct="1">
              <a:lnSpc>
                <a:spcPct val="90000"/>
              </a:lnSpc>
              <a:buFont typeface="Wingdings" pitchFamily="2" charset="2"/>
              <a:buNone/>
            </a:pPr>
            <a:endParaRPr lang="tr-TR" sz="2000" dirty="0" smtClean="0"/>
          </a:p>
          <a:p>
            <a:pPr marL="0" indent="0" eaLnBrk="1" hangingPunct="1">
              <a:lnSpc>
                <a:spcPct val="90000"/>
              </a:lnSpc>
              <a:buNone/>
            </a:pPr>
            <a:r>
              <a:rPr lang="tr-TR" sz="2000" dirty="0" smtClean="0"/>
              <a:t>	A</a:t>
            </a:r>
            <a:r>
              <a:rPr lang="tr-TR" sz="2000" u="sng" dirty="0" smtClean="0"/>
              <a:t>&gt;</a:t>
            </a:r>
            <a:r>
              <a:rPr lang="tr-TR" sz="2000" dirty="0" smtClean="0"/>
              <a:t>F/V. </a:t>
            </a:r>
            <a:r>
              <a:rPr lang="el-GR" sz="2000" dirty="0" smtClean="0"/>
              <a:t>Σ</a:t>
            </a:r>
            <a:r>
              <a:rPr lang="tr-TR" sz="2000" baseline="-25000" dirty="0" err="1" smtClean="0"/>
              <a:t>çem</a:t>
            </a:r>
            <a:r>
              <a:rPr lang="tr-TR" sz="2000" dirty="0" smtClean="0"/>
              <a:t>	</a:t>
            </a:r>
          </a:p>
          <a:p>
            <a:pPr eaLnBrk="1" hangingPunct="1">
              <a:lnSpc>
                <a:spcPct val="90000"/>
              </a:lnSpc>
            </a:pPr>
            <a:endParaRPr lang="tr-TR" sz="2000" dirty="0" smtClean="0"/>
          </a:p>
          <a:p>
            <a:pPr eaLnBrk="1" hangingPunct="1">
              <a:lnSpc>
                <a:spcPct val="90000"/>
              </a:lnSpc>
              <a:buFont typeface="Wingdings" pitchFamily="2" charset="2"/>
              <a:buNone/>
            </a:pPr>
            <a:r>
              <a:rPr lang="tr-TR" sz="2000" dirty="0" smtClean="0"/>
              <a:t>     ile hesaplanmalıdır.</a:t>
            </a:r>
          </a:p>
        </p:txBody>
      </p:sp>
      <p:sp>
        <p:nvSpPr>
          <p:cNvPr id="5" name="5 Slayt Numarası Yer Tutucusu"/>
          <p:cNvSpPr>
            <a:spLocks noGrp="1"/>
          </p:cNvSpPr>
          <p:nvPr>
            <p:ph type="sldNum" sz="quarter" idx="12"/>
          </p:nvPr>
        </p:nvSpPr>
        <p:spPr/>
        <p:txBody>
          <a:bodyPr/>
          <a:lstStyle/>
          <a:p>
            <a:pPr>
              <a:defRPr/>
            </a:pPr>
            <a:fld id="{C4335619-4BB6-40D6-AA7B-0B2449DFF6B0}" type="slidenum">
              <a:rPr lang="tr-TR"/>
              <a:pPr>
                <a:defRPr/>
              </a:pPr>
              <a:t>12</a:t>
            </a:fld>
            <a:endParaRPr lang="tr-TR"/>
          </a:p>
        </p:txBody>
      </p:sp>
    </p:spTree>
    <p:extLst>
      <p:ext uri="{BB962C8B-B14F-4D97-AF65-F5344CB8AC3E}">
        <p14:creationId xmlns:p14="http://schemas.microsoft.com/office/powerpoint/2010/main" xmlns="" val="9211838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3"/>
          <p:cNvSpPr>
            <a:spLocks noGrp="1" noChangeArrowheads="1"/>
          </p:cNvSpPr>
          <p:nvPr>
            <p:ph idx="1"/>
          </p:nvPr>
        </p:nvSpPr>
        <p:spPr>
          <a:xfrm>
            <a:off x="457200" y="1773238"/>
            <a:ext cx="8229600" cy="3078162"/>
          </a:xfrm>
        </p:spPr>
        <p:txBody>
          <a:bodyPr>
            <a:normAutofit lnSpcReduction="10000"/>
          </a:bodyPr>
          <a:lstStyle/>
          <a:p>
            <a:pPr marL="0" indent="0" eaLnBrk="1" hangingPunct="1">
              <a:lnSpc>
                <a:spcPct val="90000"/>
              </a:lnSpc>
              <a:buNone/>
            </a:pPr>
            <a:r>
              <a:rPr lang="tr-TR" sz="2000" dirty="0" smtClean="0"/>
              <a:t>Perçin ve perçinlenen parçalara eşit mukavemet sağlanmak istenirse 4.42…4.45 bağıntılarından yararlanarak, </a:t>
            </a:r>
          </a:p>
          <a:p>
            <a:pPr eaLnBrk="1" hangingPunct="1">
              <a:lnSpc>
                <a:spcPct val="90000"/>
              </a:lnSpc>
            </a:pPr>
            <a:endParaRPr lang="tr-TR" sz="2000" dirty="0" smtClean="0"/>
          </a:p>
          <a:p>
            <a:pPr marL="0" indent="0" eaLnBrk="1" hangingPunct="1">
              <a:lnSpc>
                <a:spcPct val="90000"/>
              </a:lnSpc>
              <a:buNone/>
            </a:pPr>
            <a:r>
              <a:rPr lang="tr-TR" sz="2000" dirty="0" smtClean="0"/>
              <a:t>d=2 s, t=2,57 d ve e=1,5 d bulunur. Bu değerler uygulama verilerine dayanılarak,</a:t>
            </a:r>
          </a:p>
          <a:p>
            <a:pPr eaLnBrk="1" hangingPunct="1">
              <a:lnSpc>
                <a:spcPct val="90000"/>
              </a:lnSpc>
            </a:pPr>
            <a:endParaRPr lang="tr-TR" sz="2000" dirty="0" smtClean="0"/>
          </a:p>
          <a:p>
            <a:pPr marL="0" indent="0" eaLnBrk="1" hangingPunct="1">
              <a:lnSpc>
                <a:spcPct val="90000"/>
              </a:lnSpc>
              <a:buNone/>
            </a:pPr>
            <a:r>
              <a:rPr lang="tr-TR" sz="2000" dirty="0" smtClean="0"/>
              <a:t>	d=(1,8….2,2).s; t=(3….6).d ; e=(1,5….3).d</a:t>
            </a:r>
          </a:p>
          <a:p>
            <a:pPr marL="0" indent="0" eaLnBrk="1" hangingPunct="1">
              <a:lnSpc>
                <a:spcPct val="90000"/>
              </a:lnSpc>
              <a:buNone/>
            </a:pPr>
            <a:r>
              <a:rPr lang="tr-TR" sz="2000" dirty="0" smtClean="0"/>
              <a:t>	e</a:t>
            </a:r>
            <a:r>
              <a:rPr lang="tr-TR" sz="2000" baseline="-25000" dirty="0" smtClean="0"/>
              <a:t>1</a:t>
            </a:r>
            <a:r>
              <a:rPr lang="tr-TR" sz="2000" dirty="0" smtClean="0"/>
              <a:t>=(1,5…3).d; s</a:t>
            </a:r>
            <a:r>
              <a:rPr lang="tr-TR" sz="2000" baseline="-25000" dirty="0" smtClean="0"/>
              <a:t>1</a:t>
            </a:r>
            <a:r>
              <a:rPr lang="tr-TR" sz="2000" dirty="0" smtClean="0"/>
              <a:t>=(0,5….0,8).s</a:t>
            </a:r>
          </a:p>
          <a:p>
            <a:pPr eaLnBrk="1" hangingPunct="1">
              <a:lnSpc>
                <a:spcPct val="90000"/>
              </a:lnSpc>
            </a:pPr>
            <a:endParaRPr lang="tr-TR" sz="2000" dirty="0" smtClean="0"/>
          </a:p>
          <a:p>
            <a:pPr eaLnBrk="1" hangingPunct="1">
              <a:lnSpc>
                <a:spcPct val="90000"/>
              </a:lnSpc>
              <a:buFont typeface="Wingdings" pitchFamily="2" charset="2"/>
              <a:buNone/>
            </a:pPr>
            <a:r>
              <a:rPr lang="tr-TR" sz="2000" dirty="0" smtClean="0"/>
              <a:t>      alınabilir. </a:t>
            </a:r>
          </a:p>
        </p:txBody>
      </p:sp>
      <p:sp>
        <p:nvSpPr>
          <p:cNvPr id="5" name="5 Slayt Numarası Yer Tutucusu"/>
          <p:cNvSpPr>
            <a:spLocks noGrp="1"/>
          </p:cNvSpPr>
          <p:nvPr>
            <p:ph type="sldNum" sz="quarter" idx="12"/>
          </p:nvPr>
        </p:nvSpPr>
        <p:spPr/>
        <p:txBody>
          <a:bodyPr/>
          <a:lstStyle/>
          <a:p>
            <a:pPr>
              <a:defRPr/>
            </a:pPr>
            <a:fld id="{DA75E2F1-6410-443F-B2CC-21B53A09E2BE}" type="slidenum">
              <a:rPr lang="tr-TR"/>
              <a:pPr>
                <a:defRPr/>
              </a:pPr>
              <a:t>13</a:t>
            </a:fld>
            <a:endParaRPr lang="tr-TR"/>
          </a:p>
        </p:txBody>
      </p:sp>
    </p:spTree>
    <p:extLst>
      <p:ext uri="{BB962C8B-B14F-4D97-AF65-F5344CB8AC3E}">
        <p14:creationId xmlns:p14="http://schemas.microsoft.com/office/powerpoint/2010/main" xmlns="" val="34406724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3"/>
          <p:cNvSpPr>
            <a:spLocks noGrp="1" noChangeArrowheads="1"/>
          </p:cNvSpPr>
          <p:nvPr>
            <p:ph idx="1"/>
          </p:nvPr>
        </p:nvSpPr>
        <p:spPr>
          <a:xfrm>
            <a:off x="457200" y="1862138"/>
            <a:ext cx="8229600" cy="3006725"/>
          </a:xfrm>
        </p:spPr>
        <p:txBody>
          <a:bodyPr>
            <a:normAutofit fontScale="92500" lnSpcReduction="10000"/>
          </a:bodyPr>
          <a:lstStyle/>
          <a:p>
            <a:pPr eaLnBrk="1" hangingPunct="1">
              <a:lnSpc>
                <a:spcPct val="80000"/>
              </a:lnSpc>
              <a:buFont typeface="Wingdings" pitchFamily="2" charset="2"/>
              <a:buNone/>
            </a:pPr>
            <a:r>
              <a:rPr lang="tr-TR" sz="2000" dirty="0" smtClean="0"/>
              <a:t>    Burada; </a:t>
            </a:r>
          </a:p>
          <a:p>
            <a:pPr eaLnBrk="1" hangingPunct="1">
              <a:lnSpc>
                <a:spcPct val="80000"/>
              </a:lnSpc>
            </a:pPr>
            <a:endParaRPr lang="tr-TR" sz="2000" dirty="0" smtClean="0"/>
          </a:p>
          <a:p>
            <a:pPr marL="0" indent="0" eaLnBrk="1" hangingPunct="1">
              <a:lnSpc>
                <a:spcPct val="80000"/>
              </a:lnSpc>
              <a:buNone/>
            </a:pPr>
            <a:r>
              <a:rPr lang="tr-TR" sz="2000" dirty="0" smtClean="0"/>
              <a:t>e</a:t>
            </a:r>
            <a:r>
              <a:rPr lang="tr-TR" sz="2000" baseline="-25000" dirty="0" smtClean="0"/>
              <a:t>1</a:t>
            </a:r>
            <a:r>
              <a:rPr lang="tr-TR" sz="2000" dirty="0" smtClean="0"/>
              <a:t>: Perçin sıraları arasındaki uzaklık,</a:t>
            </a:r>
          </a:p>
          <a:p>
            <a:pPr eaLnBrk="1" hangingPunct="1">
              <a:lnSpc>
                <a:spcPct val="80000"/>
              </a:lnSpc>
            </a:pPr>
            <a:endParaRPr lang="tr-TR" sz="2000" dirty="0" smtClean="0"/>
          </a:p>
          <a:p>
            <a:pPr marL="0" indent="0" eaLnBrk="1" hangingPunct="1">
              <a:lnSpc>
                <a:spcPct val="80000"/>
              </a:lnSpc>
              <a:buNone/>
            </a:pPr>
            <a:r>
              <a:rPr lang="tr-TR" sz="2000" dirty="0" smtClean="0"/>
              <a:t>S</a:t>
            </a:r>
            <a:r>
              <a:rPr lang="tr-TR" sz="2000" baseline="-25000" dirty="0" smtClean="0"/>
              <a:t>1</a:t>
            </a:r>
            <a:r>
              <a:rPr lang="tr-TR" sz="2000" dirty="0" smtClean="0"/>
              <a:t>; Ek levhanın kalınlığıdır.</a:t>
            </a:r>
          </a:p>
          <a:p>
            <a:pPr eaLnBrk="1" hangingPunct="1">
              <a:lnSpc>
                <a:spcPct val="80000"/>
              </a:lnSpc>
            </a:pPr>
            <a:endParaRPr lang="tr-TR" sz="2000" dirty="0" smtClean="0"/>
          </a:p>
          <a:p>
            <a:pPr marL="0" indent="0" eaLnBrk="1" hangingPunct="1">
              <a:lnSpc>
                <a:spcPct val="80000"/>
              </a:lnSpc>
              <a:buNone/>
            </a:pPr>
            <a:r>
              <a:rPr lang="tr-TR" sz="2000" dirty="0" smtClean="0"/>
              <a:t>DIN </a:t>
            </a:r>
            <a:r>
              <a:rPr lang="tr-TR" sz="2000" dirty="0" err="1" smtClean="0"/>
              <a:t>Stardardına</a:t>
            </a:r>
            <a:r>
              <a:rPr lang="tr-TR" sz="2000" dirty="0" smtClean="0"/>
              <a:t> göre çelik konstrüksiyonda perçin çapı;</a:t>
            </a:r>
          </a:p>
          <a:p>
            <a:pPr eaLnBrk="1" hangingPunct="1">
              <a:lnSpc>
                <a:spcPct val="80000"/>
              </a:lnSpc>
            </a:pPr>
            <a:endParaRPr lang="tr-TR" sz="2000" dirty="0" smtClean="0"/>
          </a:p>
          <a:p>
            <a:pPr marL="0" indent="0" eaLnBrk="1" hangingPunct="1">
              <a:lnSpc>
                <a:spcPct val="80000"/>
              </a:lnSpc>
              <a:buNone/>
            </a:pPr>
            <a:r>
              <a:rPr lang="tr-TR" sz="2000" dirty="0" smtClean="0"/>
              <a:t>	d=  √50s-2mm	</a:t>
            </a:r>
          </a:p>
          <a:p>
            <a:pPr eaLnBrk="1" hangingPunct="1">
              <a:lnSpc>
                <a:spcPct val="80000"/>
              </a:lnSpc>
            </a:pPr>
            <a:endParaRPr lang="tr-TR" sz="2000" dirty="0" smtClean="0"/>
          </a:p>
          <a:p>
            <a:pPr eaLnBrk="1" hangingPunct="1">
              <a:lnSpc>
                <a:spcPct val="80000"/>
              </a:lnSpc>
              <a:buFont typeface="Wingdings" pitchFamily="2" charset="2"/>
              <a:buNone/>
            </a:pPr>
            <a:r>
              <a:rPr lang="tr-TR" sz="2000" dirty="0" smtClean="0"/>
              <a:t>     olmalıdır.</a:t>
            </a:r>
          </a:p>
        </p:txBody>
      </p:sp>
      <p:sp>
        <p:nvSpPr>
          <p:cNvPr id="5" name="5 Slayt Numarası Yer Tutucusu"/>
          <p:cNvSpPr>
            <a:spLocks noGrp="1"/>
          </p:cNvSpPr>
          <p:nvPr>
            <p:ph type="sldNum" sz="quarter" idx="12"/>
          </p:nvPr>
        </p:nvSpPr>
        <p:spPr/>
        <p:txBody>
          <a:bodyPr/>
          <a:lstStyle/>
          <a:p>
            <a:pPr>
              <a:defRPr/>
            </a:pPr>
            <a:fld id="{69362FDE-F004-47B7-8497-C1AC294E3FE1}" type="slidenum">
              <a:rPr lang="tr-TR"/>
              <a:pPr>
                <a:defRPr/>
              </a:pPr>
              <a:t>14</a:t>
            </a:fld>
            <a:endParaRPr lang="tr-TR"/>
          </a:p>
        </p:txBody>
      </p:sp>
    </p:spTree>
    <p:extLst>
      <p:ext uri="{BB962C8B-B14F-4D97-AF65-F5344CB8AC3E}">
        <p14:creationId xmlns:p14="http://schemas.microsoft.com/office/powerpoint/2010/main" xmlns="" val="3161837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ChangeArrowheads="1"/>
          </p:cNvSpPr>
          <p:nvPr>
            <p:ph type="title"/>
          </p:nvPr>
        </p:nvSpPr>
        <p:spPr>
          <a:xfrm>
            <a:off x="395536" y="1052736"/>
            <a:ext cx="8229600" cy="1575048"/>
          </a:xfrm>
        </p:spPr>
        <p:txBody>
          <a:bodyPr>
            <a:normAutofit/>
          </a:bodyPr>
          <a:lstStyle/>
          <a:p>
            <a:pPr marL="54864" indent="0" eaLnBrk="1" fontAlgn="auto" hangingPunct="1">
              <a:spcAft>
                <a:spcPts val="0"/>
              </a:spcAft>
              <a:defRPr/>
            </a:pPr>
            <a:r>
              <a:rPr lang="tr-TR" sz="2000" b="1" dirty="0">
                <a:solidFill>
                  <a:schemeClr val="tx1"/>
                </a:solidFill>
              </a:rPr>
              <a:t>Perçin bağlantıları</a:t>
            </a:r>
            <a:r>
              <a:rPr lang="tr-TR" sz="2000" dirty="0">
                <a:solidFill>
                  <a:schemeClr val="tx1"/>
                </a:solidFill>
              </a:rPr>
              <a:t> </a:t>
            </a:r>
            <a:br>
              <a:rPr lang="tr-TR" sz="2000" dirty="0">
                <a:solidFill>
                  <a:schemeClr val="tx1"/>
                </a:solidFill>
              </a:rPr>
            </a:br>
            <a:r>
              <a:rPr lang="tr-TR" sz="2000" dirty="0">
                <a:solidFill>
                  <a:schemeClr val="tx1"/>
                </a:solidFill>
              </a:rPr>
              <a:t>Perçin bağlantısında esas, birbirine bağlanacak iki elemana delik açmak, bunları delikleri birbirini karşılayacak biçimde üst üste koymak ve deliğe geçirilen perçin ile çözülemeyecek bağlantı </a:t>
            </a:r>
            <a:r>
              <a:rPr lang="tr-TR" sz="2000" dirty="0" smtClean="0">
                <a:solidFill>
                  <a:schemeClr val="tx1"/>
                </a:solidFill>
              </a:rPr>
              <a:t>yapmaktır</a:t>
            </a:r>
            <a:r>
              <a:rPr lang="tr-TR" sz="2000" dirty="0">
                <a:solidFill>
                  <a:schemeClr val="tx1"/>
                </a:solidFill>
              </a:rPr>
              <a:t/>
            </a:r>
            <a:br>
              <a:rPr lang="tr-TR" sz="2000" dirty="0">
                <a:solidFill>
                  <a:schemeClr val="tx1"/>
                </a:solidFill>
              </a:rPr>
            </a:br>
            <a:endParaRPr lang="tr-TR" sz="2000" dirty="0">
              <a:solidFill>
                <a:schemeClr val="tx1"/>
              </a:solidFill>
            </a:endParaRPr>
          </a:p>
        </p:txBody>
      </p:sp>
      <p:graphicFrame>
        <p:nvGraphicFramePr>
          <p:cNvPr id="12290" name="Object 4"/>
          <p:cNvGraphicFramePr>
            <a:graphicFrameLocks noGrp="1" noChangeAspect="1"/>
          </p:cNvGraphicFramePr>
          <p:nvPr>
            <p:ph idx="1"/>
            <p:extLst>
              <p:ext uri="{D42A27DB-BD31-4B8C-83A1-F6EECF244321}">
                <p14:modId xmlns:p14="http://schemas.microsoft.com/office/powerpoint/2010/main" xmlns="" val="1844953664"/>
              </p:ext>
            </p:extLst>
          </p:nvPr>
        </p:nvGraphicFramePr>
        <p:xfrm>
          <a:off x="971600" y="2852936"/>
          <a:ext cx="7199312" cy="3144838"/>
        </p:xfrm>
        <a:graphic>
          <a:graphicData uri="http://schemas.openxmlformats.org/presentationml/2006/ole">
            <p:oleObj spid="_x0000_s1026" name="Image" r:id="rId3" imgW="4572009" imgH="1997714" progId="">
              <p:embed/>
            </p:oleObj>
          </a:graphicData>
        </a:graphic>
      </p:graphicFrame>
      <p:sp>
        <p:nvSpPr>
          <p:cNvPr id="6" name="5 Slayt Numarası Yer Tutucusu"/>
          <p:cNvSpPr>
            <a:spLocks noGrp="1"/>
          </p:cNvSpPr>
          <p:nvPr>
            <p:ph type="sldNum" sz="quarter" idx="12"/>
          </p:nvPr>
        </p:nvSpPr>
        <p:spPr/>
        <p:txBody>
          <a:bodyPr/>
          <a:lstStyle/>
          <a:p>
            <a:pPr>
              <a:defRPr/>
            </a:pPr>
            <a:fld id="{308B0F86-6E63-4DAD-BB46-89E45CF97FC5}" type="slidenum">
              <a:rPr lang="tr-TR"/>
              <a:pPr>
                <a:defRPr/>
              </a:pPr>
              <a:t>2</a:t>
            </a:fld>
            <a:endParaRPr lang="tr-TR"/>
          </a:p>
        </p:txBody>
      </p:sp>
      <p:sp>
        <p:nvSpPr>
          <p:cNvPr id="7" name="6 Dikdörtgen"/>
          <p:cNvSpPr/>
          <p:nvPr/>
        </p:nvSpPr>
        <p:spPr>
          <a:xfrm>
            <a:off x="3214678" y="5715016"/>
            <a:ext cx="500066" cy="3571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7 Dikdörtgen"/>
          <p:cNvSpPr/>
          <p:nvPr/>
        </p:nvSpPr>
        <p:spPr>
          <a:xfrm>
            <a:off x="500034" y="6143644"/>
            <a:ext cx="8143932" cy="369332"/>
          </a:xfrm>
          <a:prstGeom prst="rect">
            <a:avLst/>
          </a:prstGeom>
        </p:spPr>
        <p:txBody>
          <a:bodyPr wrap="square">
            <a:spAutoFit/>
          </a:bodyPr>
          <a:lstStyle/>
          <a:p>
            <a:r>
              <a:rPr lang="tr-TR" dirty="0" smtClean="0"/>
              <a:t>AKKURT, M. 1990. </a:t>
            </a:r>
            <a:r>
              <a:rPr lang="tr-TR" dirty="0" err="1" smtClean="0"/>
              <a:t>Makina</a:t>
            </a:r>
            <a:r>
              <a:rPr lang="tr-TR" dirty="0" smtClean="0"/>
              <a:t> Elemanları Cilt II. Birsen yayınevi, İstanbul, 288 s.</a:t>
            </a:r>
            <a:endParaRPr lang="tr-TR" dirty="0"/>
          </a:p>
        </p:txBody>
      </p:sp>
    </p:spTree>
    <p:extLst>
      <p:ext uri="{BB962C8B-B14F-4D97-AF65-F5344CB8AC3E}">
        <p14:creationId xmlns:p14="http://schemas.microsoft.com/office/powerpoint/2010/main" xmlns="" val="3595594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çerik Yer Tutucusu" descr="perçin bağlantıları ile ilgili görsel sonucu"/>
          <p:cNvPicPr>
            <a:picLocks noGrp="1"/>
          </p:cNvPicPr>
          <p:nvPr>
            <p:ph idx="1"/>
          </p:nvPr>
        </p:nvPicPr>
        <p:blipFill>
          <a:blip r:embed="rId2"/>
          <a:srcRect/>
          <a:stretch>
            <a:fillRect/>
          </a:stretch>
        </p:blipFill>
        <p:spPr bwMode="auto">
          <a:xfrm>
            <a:off x="1214414" y="1357298"/>
            <a:ext cx="5929344" cy="3857651"/>
          </a:xfrm>
          <a:prstGeom prst="rect">
            <a:avLst/>
          </a:prstGeom>
          <a:noFill/>
          <a:ln w="9525">
            <a:noFill/>
            <a:miter lim="800000"/>
            <a:headEnd/>
            <a:tailEnd/>
          </a:ln>
        </p:spPr>
      </p:pic>
      <p:sp>
        <p:nvSpPr>
          <p:cNvPr id="5" name="4 Dikdörtgen"/>
          <p:cNvSpPr/>
          <p:nvPr/>
        </p:nvSpPr>
        <p:spPr>
          <a:xfrm>
            <a:off x="1142976" y="5214950"/>
            <a:ext cx="6429420" cy="646331"/>
          </a:xfrm>
          <a:prstGeom prst="rect">
            <a:avLst/>
          </a:prstGeom>
        </p:spPr>
        <p:txBody>
          <a:bodyPr wrap="square">
            <a:spAutoFit/>
          </a:bodyPr>
          <a:lstStyle/>
          <a:p>
            <a:r>
              <a:rPr lang="tr-TR" dirty="0" smtClean="0"/>
              <a:t>https://malzemebilimi.net/percin-nedir-percin-baglantilari-nasil-olmalidir.html</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3"/>
          <p:cNvSpPr>
            <a:spLocks noGrp="1" noChangeArrowheads="1"/>
          </p:cNvSpPr>
          <p:nvPr>
            <p:ph idx="1"/>
          </p:nvPr>
        </p:nvSpPr>
        <p:spPr>
          <a:xfrm>
            <a:off x="533400" y="1557338"/>
            <a:ext cx="8153400" cy="3960812"/>
          </a:xfrm>
        </p:spPr>
        <p:txBody>
          <a:bodyPr>
            <a:normAutofit fontScale="92500" lnSpcReduction="10000"/>
          </a:bodyPr>
          <a:lstStyle/>
          <a:p>
            <a:pPr marL="0" indent="0" eaLnBrk="1" hangingPunct="1">
              <a:lnSpc>
                <a:spcPct val="80000"/>
              </a:lnSpc>
              <a:buNone/>
            </a:pPr>
            <a:r>
              <a:rPr lang="tr-TR" sz="2000" dirty="0" smtClean="0"/>
              <a:t>Perçin yapılan parçaların durumuna göre perçin bağlantıları aşağıdaki gibi sınıflandırılır</a:t>
            </a:r>
          </a:p>
          <a:p>
            <a:pPr marL="0" indent="0" eaLnBrk="1" hangingPunct="1">
              <a:lnSpc>
                <a:spcPct val="80000"/>
              </a:lnSpc>
              <a:buNone/>
            </a:pPr>
            <a:r>
              <a:rPr lang="tr-TR" sz="2000" dirty="0" smtClean="0"/>
              <a:t>-Bindirme perçinleme			</a:t>
            </a:r>
            <a:endParaRPr lang="tr-TR" sz="2000" dirty="0" smtClean="0">
              <a:latin typeface="Arial" charset="0"/>
            </a:endParaRPr>
          </a:p>
          <a:p>
            <a:pPr eaLnBrk="1" hangingPunct="1">
              <a:lnSpc>
                <a:spcPct val="80000"/>
              </a:lnSpc>
            </a:pPr>
            <a:endParaRPr lang="tr-TR" sz="2000" dirty="0" smtClean="0">
              <a:latin typeface="Arial" charset="0"/>
            </a:endParaRPr>
          </a:p>
          <a:p>
            <a:pPr marL="0" indent="0" eaLnBrk="1" hangingPunct="1">
              <a:lnSpc>
                <a:spcPct val="80000"/>
              </a:lnSpc>
              <a:buNone/>
            </a:pPr>
            <a:r>
              <a:rPr lang="tr-TR" sz="2000" dirty="0" smtClean="0"/>
              <a:t>-Alın veya kapaklı perçinleme	</a:t>
            </a:r>
          </a:p>
          <a:p>
            <a:pPr eaLnBrk="1" hangingPunct="1">
              <a:lnSpc>
                <a:spcPct val="80000"/>
              </a:lnSpc>
            </a:pPr>
            <a:endParaRPr lang="tr-TR" sz="2000" dirty="0" smtClean="0"/>
          </a:p>
          <a:p>
            <a:pPr marL="0" indent="0" eaLnBrk="1" hangingPunct="1">
              <a:lnSpc>
                <a:spcPct val="80000"/>
              </a:lnSpc>
              <a:buNone/>
            </a:pPr>
            <a:r>
              <a:rPr lang="tr-TR" sz="2000" dirty="0" smtClean="0"/>
              <a:t>Ayrıca perçin sırası sayısına göre; 1,2ve 3 sıralı Levha sayısına göre; tek levhalı, çift levhalı olabilir.</a:t>
            </a:r>
          </a:p>
          <a:p>
            <a:pPr eaLnBrk="1" hangingPunct="1">
              <a:lnSpc>
                <a:spcPct val="80000"/>
              </a:lnSpc>
            </a:pPr>
            <a:endParaRPr lang="tr-TR" sz="2000" dirty="0" smtClean="0"/>
          </a:p>
          <a:p>
            <a:pPr marL="0" indent="0" eaLnBrk="1" hangingPunct="1">
              <a:lnSpc>
                <a:spcPct val="80000"/>
              </a:lnSpc>
              <a:buNone/>
            </a:pPr>
            <a:r>
              <a:rPr lang="tr-TR" sz="2000" dirty="0" smtClean="0"/>
              <a:t>Bağlama yerinde, bağlanan parça sayısı m ile ifade edilirse perçinde kesilmeye zorlanan kesit sayısı n=m-1 olur. </a:t>
            </a:r>
          </a:p>
          <a:p>
            <a:pPr eaLnBrk="1" hangingPunct="1">
              <a:lnSpc>
                <a:spcPct val="80000"/>
              </a:lnSpc>
            </a:pPr>
            <a:endParaRPr lang="tr-TR" sz="2000" dirty="0" smtClean="0"/>
          </a:p>
          <a:p>
            <a:pPr marL="0" indent="0" eaLnBrk="1" hangingPunct="1">
              <a:lnSpc>
                <a:spcPct val="80000"/>
              </a:lnSpc>
              <a:buNone/>
            </a:pPr>
            <a:r>
              <a:rPr lang="tr-TR" sz="2000" dirty="0" smtClean="0"/>
              <a:t>Perçinler makine konstrüksiyonda genellikle MR St34 TU </a:t>
            </a:r>
            <a:r>
              <a:rPr lang="tr-TR" sz="2000" dirty="0" err="1" smtClean="0"/>
              <a:t>St</a:t>
            </a:r>
            <a:r>
              <a:rPr lang="tr-TR" sz="2000" dirty="0" smtClean="0"/>
              <a:t> 34 ve MR </a:t>
            </a:r>
            <a:r>
              <a:rPr lang="tr-TR" sz="2000" dirty="0" err="1" smtClean="0"/>
              <a:t>St</a:t>
            </a:r>
            <a:r>
              <a:rPr lang="tr-TR" sz="2000" dirty="0" smtClean="0"/>
              <a:t> 44 malzemeden imal edilirler özel durumlar için perçin malzemesi </a:t>
            </a:r>
            <a:r>
              <a:rPr lang="tr-TR" sz="2000" dirty="0" err="1" smtClean="0"/>
              <a:t>aluminyum</a:t>
            </a:r>
            <a:r>
              <a:rPr lang="tr-TR" sz="2000" dirty="0" smtClean="0"/>
              <a:t> alaşımlar, bakır ve </a:t>
            </a:r>
            <a:r>
              <a:rPr lang="tr-TR" sz="2000" dirty="0" err="1" smtClean="0"/>
              <a:t>prinçden</a:t>
            </a:r>
            <a:r>
              <a:rPr lang="tr-TR" sz="2000" dirty="0" smtClean="0"/>
              <a:t> olabilir.</a:t>
            </a:r>
          </a:p>
        </p:txBody>
      </p:sp>
      <p:sp>
        <p:nvSpPr>
          <p:cNvPr id="5" name="5 Slayt Numarası Yer Tutucusu"/>
          <p:cNvSpPr>
            <a:spLocks noGrp="1"/>
          </p:cNvSpPr>
          <p:nvPr>
            <p:ph type="sldNum" sz="quarter" idx="12"/>
          </p:nvPr>
        </p:nvSpPr>
        <p:spPr/>
        <p:txBody>
          <a:bodyPr/>
          <a:lstStyle/>
          <a:p>
            <a:pPr>
              <a:defRPr/>
            </a:pPr>
            <a:fld id="{99289BAC-DB54-4B06-A3C5-79EA41DE3CDA}" type="slidenum">
              <a:rPr lang="tr-TR"/>
              <a:pPr>
                <a:defRPr/>
              </a:pPr>
              <a:t>4</a:t>
            </a:fld>
            <a:endParaRPr lang="tr-TR"/>
          </a:p>
        </p:txBody>
      </p:sp>
    </p:spTree>
    <p:extLst>
      <p:ext uri="{BB962C8B-B14F-4D97-AF65-F5344CB8AC3E}">
        <p14:creationId xmlns:p14="http://schemas.microsoft.com/office/powerpoint/2010/main" xmlns="" val="270719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3"/>
          <p:cNvSpPr>
            <a:spLocks noGrp="1" noChangeArrowheads="1"/>
          </p:cNvSpPr>
          <p:nvPr>
            <p:ph idx="1"/>
          </p:nvPr>
        </p:nvSpPr>
        <p:spPr>
          <a:xfrm>
            <a:off x="457200" y="2151063"/>
            <a:ext cx="8229600" cy="2790825"/>
          </a:xfrm>
        </p:spPr>
        <p:txBody>
          <a:bodyPr/>
          <a:lstStyle/>
          <a:p>
            <a:pPr eaLnBrk="1" hangingPunct="1">
              <a:lnSpc>
                <a:spcPct val="90000"/>
              </a:lnSpc>
              <a:buFont typeface="Wingdings" pitchFamily="2" charset="2"/>
              <a:buNone/>
            </a:pPr>
            <a:endParaRPr lang="tr-TR" sz="2000" dirty="0" smtClean="0"/>
          </a:p>
          <a:p>
            <a:pPr marL="0" indent="0" eaLnBrk="1" hangingPunct="1">
              <a:lnSpc>
                <a:spcPct val="90000"/>
              </a:lnSpc>
              <a:buNone/>
            </a:pPr>
            <a:r>
              <a:rPr lang="tr-TR" sz="2000" dirty="0" smtClean="0"/>
              <a:t>Perçinleme; ön hazırlık ve perçinleme işlemlerinden oluşur.</a:t>
            </a:r>
          </a:p>
          <a:p>
            <a:pPr eaLnBrk="1" hangingPunct="1">
              <a:lnSpc>
                <a:spcPct val="90000"/>
              </a:lnSpc>
            </a:pPr>
            <a:endParaRPr lang="tr-TR" sz="2000" b="1" dirty="0" smtClean="0"/>
          </a:p>
          <a:p>
            <a:pPr marL="0" indent="0" eaLnBrk="1" hangingPunct="1">
              <a:lnSpc>
                <a:spcPct val="90000"/>
              </a:lnSpc>
              <a:buNone/>
            </a:pPr>
            <a:r>
              <a:rPr lang="tr-TR" sz="2000" b="1" dirty="0" smtClean="0"/>
              <a:t>a.</a:t>
            </a:r>
            <a:r>
              <a:rPr lang="tr-TR" sz="2000" dirty="0" smtClean="0"/>
              <a:t> </a:t>
            </a:r>
            <a:r>
              <a:rPr lang="tr-TR" sz="2000" b="1" dirty="0" smtClean="0"/>
              <a:t>Ön hazırlık:</a:t>
            </a:r>
            <a:r>
              <a:rPr lang="tr-TR" sz="2000" dirty="0" smtClean="0"/>
              <a:t> Perçin delikleri zımba ya da matkap ile delinir. Zımba çatlatabilir, matkapla delmede esas ölçüye rayba ile getirilebilir. Perçin deliği perçin çapından daha büyüktür. Perçin çapı d&gt;10 mm olduğunda bu fark 1 mm ve daha fazla olabilir. Perçinleme işlemi sonunda perçin delik çapını doldurur. Hesap da buna göre yapılır.</a:t>
            </a:r>
          </a:p>
        </p:txBody>
      </p:sp>
      <p:sp>
        <p:nvSpPr>
          <p:cNvPr id="5" name="5 Slayt Numarası Yer Tutucusu"/>
          <p:cNvSpPr>
            <a:spLocks noGrp="1"/>
          </p:cNvSpPr>
          <p:nvPr>
            <p:ph type="sldNum" sz="quarter" idx="12"/>
          </p:nvPr>
        </p:nvSpPr>
        <p:spPr/>
        <p:txBody>
          <a:bodyPr/>
          <a:lstStyle/>
          <a:p>
            <a:pPr>
              <a:defRPr/>
            </a:pPr>
            <a:fld id="{238E9944-DF48-4893-A72B-BBBC00E63668}" type="slidenum">
              <a:rPr lang="tr-TR"/>
              <a:pPr>
                <a:defRPr/>
              </a:pPr>
              <a:t>5</a:t>
            </a:fld>
            <a:endParaRPr lang="tr-TR"/>
          </a:p>
        </p:txBody>
      </p:sp>
    </p:spTree>
    <p:extLst>
      <p:ext uri="{BB962C8B-B14F-4D97-AF65-F5344CB8AC3E}">
        <p14:creationId xmlns:p14="http://schemas.microsoft.com/office/powerpoint/2010/main" xmlns="" val="920092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3"/>
          <p:cNvSpPr>
            <a:spLocks noGrp="1" noChangeArrowheads="1"/>
          </p:cNvSpPr>
          <p:nvPr>
            <p:ph idx="1"/>
          </p:nvPr>
        </p:nvSpPr>
        <p:spPr>
          <a:xfrm>
            <a:off x="533400" y="1412875"/>
            <a:ext cx="8153400" cy="4175125"/>
          </a:xfrm>
        </p:spPr>
        <p:txBody>
          <a:bodyPr>
            <a:normAutofit lnSpcReduction="10000"/>
          </a:bodyPr>
          <a:lstStyle/>
          <a:p>
            <a:pPr eaLnBrk="1" hangingPunct="1">
              <a:lnSpc>
                <a:spcPct val="80000"/>
              </a:lnSpc>
              <a:buFont typeface="Wingdings 2" pitchFamily="18" charset="2"/>
              <a:buNone/>
            </a:pPr>
            <a:r>
              <a:rPr lang="tr-TR" sz="2000" b="1" dirty="0" smtClean="0"/>
              <a:t>b. Perçinleme:</a:t>
            </a:r>
            <a:r>
              <a:rPr lang="tr-TR" sz="2000" dirty="0" smtClean="0"/>
              <a:t> Çapı 10 mm’den küçük çelik perçinlerde ve hafif metal perçinlerde perçinleme soğuk yapılır.</a:t>
            </a:r>
          </a:p>
          <a:p>
            <a:pPr eaLnBrk="1" hangingPunct="1">
              <a:lnSpc>
                <a:spcPct val="80000"/>
              </a:lnSpc>
            </a:pPr>
            <a:endParaRPr lang="tr-TR" sz="2000" dirty="0" smtClean="0"/>
          </a:p>
          <a:p>
            <a:pPr marL="0" indent="0" eaLnBrk="1" hangingPunct="1">
              <a:lnSpc>
                <a:spcPct val="80000"/>
              </a:lnSpc>
              <a:buNone/>
            </a:pPr>
            <a:r>
              <a:rPr lang="tr-TR" sz="2000" dirty="0" smtClean="0"/>
              <a:t>10 mm’ </a:t>
            </a:r>
            <a:r>
              <a:rPr lang="tr-TR" sz="2000" dirty="0" err="1" smtClean="0"/>
              <a:t>nin</a:t>
            </a:r>
            <a:r>
              <a:rPr lang="tr-TR" sz="2000" dirty="0" smtClean="0"/>
              <a:t> üstündeki çelik perçinler sıcak olarak dövülür. Dövme el çekici, hava çekici ve perçinleme makinaları ile yapılır.</a:t>
            </a:r>
          </a:p>
          <a:p>
            <a:pPr marL="0" indent="0" eaLnBrk="1" hangingPunct="1">
              <a:lnSpc>
                <a:spcPct val="80000"/>
              </a:lnSpc>
              <a:buNone/>
            </a:pPr>
            <a:r>
              <a:rPr lang="tr-TR" sz="2000" dirty="0" smtClean="0"/>
              <a:t>Perçinin, perçinleme işleminden önce uzunluğu ;</a:t>
            </a:r>
          </a:p>
          <a:p>
            <a:pPr eaLnBrk="1" hangingPunct="1">
              <a:lnSpc>
                <a:spcPct val="80000"/>
              </a:lnSpc>
            </a:pPr>
            <a:endParaRPr lang="tr-TR" sz="2000" dirty="0" smtClean="0"/>
          </a:p>
          <a:p>
            <a:pPr marL="0" indent="0" eaLnBrk="1" hangingPunct="1">
              <a:lnSpc>
                <a:spcPct val="80000"/>
              </a:lnSpc>
              <a:buNone/>
            </a:pPr>
            <a:r>
              <a:rPr lang="tr-TR" sz="2000" dirty="0" smtClean="0"/>
              <a:t>	L=</a:t>
            </a:r>
            <a:r>
              <a:rPr lang="tr-TR" sz="2000" dirty="0" err="1" smtClean="0"/>
              <a:t>Σs</a:t>
            </a:r>
            <a:r>
              <a:rPr lang="tr-TR" sz="2000" dirty="0" smtClean="0"/>
              <a:t>+</a:t>
            </a:r>
            <a:r>
              <a:rPr lang="tr-TR" sz="2000" dirty="0" err="1" smtClean="0"/>
              <a:t>ls</a:t>
            </a:r>
            <a:r>
              <a:rPr lang="tr-TR" sz="2000" dirty="0" smtClean="0"/>
              <a:t>	</a:t>
            </a:r>
          </a:p>
          <a:p>
            <a:pPr eaLnBrk="1" hangingPunct="1">
              <a:lnSpc>
                <a:spcPct val="80000"/>
              </a:lnSpc>
            </a:pPr>
            <a:endParaRPr lang="tr-TR" sz="2000" dirty="0" smtClean="0"/>
          </a:p>
          <a:p>
            <a:pPr eaLnBrk="1" hangingPunct="1">
              <a:lnSpc>
                <a:spcPct val="80000"/>
              </a:lnSpc>
              <a:buFont typeface="Wingdings" pitchFamily="2" charset="2"/>
              <a:buNone/>
            </a:pPr>
            <a:r>
              <a:rPr lang="tr-TR" sz="2000" dirty="0" smtClean="0"/>
              <a:t>    bağıntısı ile hesaplanır. Burada </a:t>
            </a:r>
            <a:r>
              <a:rPr lang="tr-TR" sz="2000" dirty="0" err="1" smtClean="0"/>
              <a:t>Σs</a:t>
            </a:r>
            <a:r>
              <a:rPr lang="tr-TR" sz="2000" dirty="0" smtClean="0"/>
              <a:t> parçaların kalınlıkları toplamı ve </a:t>
            </a:r>
            <a:r>
              <a:rPr lang="tr-TR" sz="2000" dirty="0" err="1" smtClean="0"/>
              <a:t>ls</a:t>
            </a:r>
            <a:r>
              <a:rPr lang="tr-TR" sz="2000" dirty="0" smtClean="0"/>
              <a:t> kapanacak başın uzunluğudur.</a:t>
            </a:r>
          </a:p>
          <a:p>
            <a:pPr eaLnBrk="1" hangingPunct="1">
              <a:lnSpc>
                <a:spcPct val="80000"/>
              </a:lnSpc>
              <a:buFont typeface="Wingdings" pitchFamily="2" charset="2"/>
              <a:buNone/>
            </a:pPr>
            <a:endParaRPr lang="tr-TR" sz="2000" dirty="0" smtClean="0"/>
          </a:p>
          <a:p>
            <a:pPr marL="0" indent="0" eaLnBrk="1" hangingPunct="1">
              <a:lnSpc>
                <a:spcPct val="80000"/>
              </a:lnSpc>
              <a:buNone/>
            </a:pPr>
            <a:r>
              <a:rPr lang="tr-TR" sz="2000" dirty="0" smtClean="0"/>
              <a:t>Yuvarlak başlı perçinlerde </a:t>
            </a:r>
            <a:r>
              <a:rPr lang="tr-TR" sz="2000" dirty="0" err="1" smtClean="0"/>
              <a:t>l</a:t>
            </a:r>
            <a:r>
              <a:rPr lang="tr-TR" sz="2000" baseline="-25000" dirty="0" err="1" smtClean="0"/>
              <a:t>s</a:t>
            </a:r>
            <a:r>
              <a:rPr lang="tr-TR" sz="2000" dirty="0" smtClean="0"/>
              <a:t>=(1,4…1,6).d</a:t>
            </a:r>
            <a:endParaRPr lang="tr-TR" sz="2000" dirty="0" smtClean="0">
              <a:latin typeface="Arial" charset="0"/>
            </a:endParaRPr>
          </a:p>
          <a:p>
            <a:pPr eaLnBrk="1" hangingPunct="1">
              <a:lnSpc>
                <a:spcPct val="80000"/>
              </a:lnSpc>
            </a:pPr>
            <a:endParaRPr lang="tr-TR" sz="2000" dirty="0" smtClean="0">
              <a:latin typeface="Arial" charset="0"/>
            </a:endParaRPr>
          </a:p>
          <a:p>
            <a:pPr marL="0" indent="0" eaLnBrk="1" hangingPunct="1">
              <a:lnSpc>
                <a:spcPct val="80000"/>
              </a:lnSpc>
              <a:buNone/>
            </a:pPr>
            <a:r>
              <a:rPr lang="tr-TR" sz="2000" dirty="0" err="1" smtClean="0"/>
              <a:t>Havşa</a:t>
            </a:r>
            <a:r>
              <a:rPr lang="tr-TR" sz="2000" dirty="0" smtClean="0"/>
              <a:t> başlı perçinlerde	</a:t>
            </a:r>
            <a:r>
              <a:rPr lang="tr-TR" sz="2000" dirty="0" err="1" smtClean="0"/>
              <a:t>l</a:t>
            </a:r>
            <a:r>
              <a:rPr lang="tr-TR" sz="2000" baseline="-25000" dirty="0" err="1" smtClean="0"/>
              <a:t>s</a:t>
            </a:r>
            <a:r>
              <a:rPr lang="tr-TR" sz="2000" dirty="0" smtClean="0"/>
              <a:t>=(0,6…1).d alınır.</a:t>
            </a:r>
          </a:p>
        </p:txBody>
      </p:sp>
      <p:sp>
        <p:nvSpPr>
          <p:cNvPr id="5" name="5 Slayt Numarası Yer Tutucusu"/>
          <p:cNvSpPr>
            <a:spLocks noGrp="1"/>
          </p:cNvSpPr>
          <p:nvPr>
            <p:ph type="sldNum" sz="quarter" idx="12"/>
          </p:nvPr>
        </p:nvSpPr>
        <p:spPr/>
        <p:txBody>
          <a:bodyPr/>
          <a:lstStyle/>
          <a:p>
            <a:pPr>
              <a:defRPr/>
            </a:pPr>
            <a:fld id="{43398C0A-165E-436C-8F09-0249EF9BADC9}" type="slidenum">
              <a:rPr lang="tr-TR"/>
              <a:pPr>
                <a:defRPr/>
              </a:pPr>
              <a:t>6</a:t>
            </a:fld>
            <a:endParaRPr lang="tr-TR"/>
          </a:p>
        </p:txBody>
      </p:sp>
    </p:spTree>
    <p:extLst>
      <p:ext uri="{BB962C8B-B14F-4D97-AF65-F5344CB8AC3E}">
        <p14:creationId xmlns:p14="http://schemas.microsoft.com/office/powerpoint/2010/main" xmlns="" val="42186260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Rectangle 2"/>
          <p:cNvSpPr>
            <a:spLocks noGrp="1" noChangeArrowheads="1"/>
          </p:cNvSpPr>
          <p:nvPr>
            <p:ph type="title"/>
          </p:nvPr>
        </p:nvSpPr>
        <p:spPr>
          <a:xfrm>
            <a:off x="467544" y="908720"/>
            <a:ext cx="8153400" cy="508000"/>
          </a:xfrm>
        </p:spPr>
        <p:txBody>
          <a:bodyPr/>
          <a:lstStyle/>
          <a:p>
            <a:pPr marL="54864" indent="0" eaLnBrk="1" fontAlgn="auto" hangingPunct="1">
              <a:spcAft>
                <a:spcPts val="0"/>
              </a:spcAft>
              <a:defRPr/>
            </a:pPr>
            <a:r>
              <a:rPr lang="tr-TR" sz="2200" b="1" dirty="0">
                <a:solidFill>
                  <a:schemeClr val="tx1"/>
                </a:solidFill>
              </a:rPr>
              <a:t>Hesap Yöntemi ve Şekillendirme</a:t>
            </a:r>
            <a:r>
              <a:rPr lang="tr-TR" sz="2200" dirty="0">
                <a:solidFill>
                  <a:schemeClr val="tx1"/>
                </a:solidFill>
              </a:rPr>
              <a:t> </a:t>
            </a:r>
          </a:p>
        </p:txBody>
      </p:sp>
      <p:sp>
        <p:nvSpPr>
          <p:cNvPr id="221187" name="Rectangle 3"/>
          <p:cNvSpPr>
            <a:spLocks noGrp="1" noChangeArrowheads="1"/>
          </p:cNvSpPr>
          <p:nvPr>
            <p:ph idx="1"/>
          </p:nvPr>
        </p:nvSpPr>
        <p:spPr>
          <a:xfrm>
            <a:off x="533400" y="1557338"/>
            <a:ext cx="8153400" cy="4607966"/>
          </a:xfrm>
        </p:spPr>
        <p:txBody>
          <a:bodyPr>
            <a:normAutofit/>
          </a:bodyPr>
          <a:lstStyle/>
          <a:p>
            <a:pPr marL="0" indent="0" eaLnBrk="1" hangingPunct="1">
              <a:lnSpc>
                <a:spcPct val="80000"/>
              </a:lnSpc>
              <a:buNone/>
            </a:pPr>
            <a:r>
              <a:rPr lang="tr-TR" sz="2000" dirty="0" smtClean="0"/>
              <a:t>Perçin hesabı yapılırken iki kabullenme ile işlem kolaylaştırılır. Bunlar; 1. Perçin gövdesi deliği tam olarak dolduruyor 2. Kuvvetin tümü perçin gövdesi ile iletiliyor.</a:t>
            </a:r>
          </a:p>
          <a:p>
            <a:pPr eaLnBrk="1" hangingPunct="1">
              <a:lnSpc>
                <a:spcPct val="80000"/>
              </a:lnSpc>
            </a:pPr>
            <a:endParaRPr lang="tr-TR" sz="2000" dirty="0" smtClean="0"/>
          </a:p>
          <a:p>
            <a:pPr marL="0" indent="0" eaLnBrk="1" hangingPunct="1">
              <a:lnSpc>
                <a:spcPct val="80000"/>
              </a:lnSpc>
              <a:buNone/>
            </a:pPr>
            <a:r>
              <a:rPr lang="tr-TR" sz="2000" dirty="0" smtClean="0"/>
              <a:t>Bu durum sıcak perçinlemede geçerli değil. Soğuma sonunda delikte boşluk meydana gelir ve ayrıca perçin boyu kısalacağından, perçin parçaları sıkarak sürtünme kuvvetinin doğmasına neden olur. Bu durumda sürtünme kuvveti taşınan kuvvetten fazla olursa (</a:t>
            </a:r>
            <a:r>
              <a:rPr lang="tr-TR" sz="2000" dirty="0" err="1" smtClean="0"/>
              <a:t>Fs</a:t>
            </a:r>
            <a:r>
              <a:rPr lang="tr-TR" sz="2000" dirty="0" smtClean="0"/>
              <a:t>&gt;F) kuvvetin tümü sürtünme ile taşınacağından perçin kesilmeye çalışmaz. </a:t>
            </a:r>
            <a:r>
              <a:rPr lang="tr-TR" sz="2000" dirty="0" err="1" smtClean="0"/>
              <a:t>Fs</a:t>
            </a:r>
            <a:r>
              <a:rPr lang="tr-TR" sz="2000" dirty="0" smtClean="0"/>
              <a:t>&lt;F ise kuvvetin bir kısmı sürtünme ile, bir kısmı da perçinin gövdesi kesilmeye çalışarak taşınır. Bu durumda perçinin ilettiği kuvvet;  </a:t>
            </a:r>
          </a:p>
          <a:p>
            <a:pPr eaLnBrk="1" hangingPunct="1">
              <a:lnSpc>
                <a:spcPct val="80000"/>
              </a:lnSpc>
            </a:pPr>
            <a:endParaRPr lang="tr-TR" sz="2000" dirty="0" smtClean="0"/>
          </a:p>
          <a:p>
            <a:pPr marL="0" indent="0" eaLnBrk="1" hangingPunct="1">
              <a:lnSpc>
                <a:spcPct val="80000"/>
              </a:lnSpc>
              <a:buNone/>
            </a:pPr>
            <a:r>
              <a:rPr lang="tr-TR" sz="2000" dirty="0" smtClean="0"/>
              <a:t>	</a:t>
            </a:r>
            <a:r>
              <a:rPr lang="tr-TR" sz="2000" dirty="0" err="1" smtClean="0"/>
              <a:t>Fp</a:t>
            </a:r>
            <a:r>
              <a:rPr lang="tr-TR" sz="2000" dirty="0" smtClean="0"/>
              <a:t>=F-</a:t>
            </a:r>
            <a:r>
              <a:rPr lang="tr-TR" sz="2000" dirty="0" err="1" smtClean="0"/>
              <a:t>μFn</a:t>
            </a:r>
            <a:endParaRPr lang="tr-TR" sz="2000" dirty="0" smtClean="0"/>
          </a:p>
          <a:p>
            <a:pPr eaLnBrk="1" hangingPunct="1">
              <a:lnSpc>
                <a:spcPct val="80000"/>
              </a:lnSpc>
            </a:pPr>
            <a:endParaRPr lang="tr-TR" sz="2000" dirty="0" smtClean="0"/>
          </a:p>
          <a:p>
            <a:pPr eaLnBrk="1" hangingPunct="1">
              <a:lnSpc>
                <a:spcPct val="80000"/>
              </a:lnSpc>
              <a:buFont typeface="Wingdings" pitchFamily="2" charset="2"/>
              <a:buNone/>
            </a:pPr>
            <a:r>
              <a:rPr lang="tr-TR" sz="2000" dirty="0" smtClean="0"/>
              <a:t>      olur.</a:t>
            </a:r>
          </a:p>
        </p:txBody>
      </p:sp>
      <p:sp>
        <p:nvSpPr>
          <p:cNvPr id="6" name="5 Slayt Numarası Yer Tutucusu"/>
          <p:cNvSpPr>
            <a:spLocks noGrp="1"/>
          </p:cNvSpPr>
          <p:nvPr>
            <p:ph type="sldNum" sz="quarter" idx="12"/>
          </p:nvPr>
        </p:nvSpPr>
        <p:spPr/>
        <p:txBody>
          <a:bodyPr/>
          <a:lstStyle/>
          <a:p>
            <a:pPr>
              <a:defRPr/>
            </a:pPr>
            <a:fld id="{B8048D80-D6EF-47DB-B4B4-BFD295FA1522}" type="slidenum">
              <a:rPr lang="tr-TR"/>
              <a:pPr>
                <a:defRPr/>
              </a:pPr>
              <a:t>7</a:t>
            </a:fld>
            <a:endParaRPr lang="tr-TR"/>
          </a:p>
        </p:txBody>
      </p:sp>
    </p:spTree>
    <p:extLst>
      <p:ext uri="{BB962C8B-B14F-4D97-AF65-F5344CB8AC3E}">
        <p14:creationId xmlns:p14="http://schemas.microsoft.com/office/powerpoint/2010/main" xmlns="" val="4243016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3"/>
          <p:cNvSpPr>
            <a:spLocks noGrp="1" noChangeArrowheads="1"/>
          </p:cNvSpPr>
          <p:nvPr>
            <p:ph idx="1"/>
          </p:nvPr>
        </p:nvSpPr>
        <p:spPr/>
        <p:txBody>
          <a:bodyPr/>
          <a:lstStyle/>
          <a:p>
            <a:pPr eaLnBrk="1" hangingPunct="1">
              <a:lnSpc>
                <a:spcPct val="90000"/>
              </a:lnSpc>
            </a:pPr>
            <a:r>
              <a:rPr lang="tr-TR" sz="2200" dirty="0" smtClean="0"/>
              <a:t>Burada;   </a:t>
            </a:r>
          </a:p>
          <a:p>
            <a:pPr eaLnBrk="1" hangingPunct="1">
              <a:lnSpc>
                <a:spcPct val="90000"/>
              </a:lnSpc>
            </a:pPr>
            <a:endParaRPr lang="tr-TR" sz="2200" dirty="0" smtClean="0"/>
          </a:p>
          <a:p>
            <a:pPr marL="0" indent="0" eaLnBrk="1" hangingPunct="1">
              <a:lnSpc>
                <a:spcPct val="90000"/>
              </a:lnSpc>
              <a:buNone/>
            </a:pPr>
            <a:r>
              <a:rPr lang="tr-TR" sz="2200" dirty="0" smtClean="0"/>
              <a:t>F: Bağlantıyı zorlayan kuvvet</a:t>
            </a:r>
          </a:p>
          <a:p>
            <a:pPr eaLnBrk="1" hangingPunct="1">
              <a:lnSpc>
                <a:spcPct val="90000"/>
              </a:lnSpc>
            </a:pPr>
            <a:endParaRPr lang="tr-TR" sz="2200" dirty="0" smtClean="0"/>
          </a:p>
          <a:p>
            <a:pPr marL="0" indent="0" eaLnBrk="1" hangingPunct="1">
              <a:lnSpc>
                <a:spcPct val="90000"/>
              </a:lnSpc>
              <a:buNone/>
            </a:pPr>
            <a:r>
              <a:rPr lang="tr-TR" sz="2200" dirty="0" err="1" smtClean="0"/>
              <a:t>Fn</a:t>
            </a:r>
            <a:r>
              <a:rPr lang="tr-TR" sz="2200" dirty="0" smtClean="0"/>
              <a:t>: Perçinin parçaları birbirine bastırmasını sağlayan kuvveti,</a:t>
            </a:r>
          </a:p>
          <a:p>
            <a:pPr eaLnBrk="1" hangingPunct="1">
              <a:lnSpc>
                <a:spcPct val="90000"/>
              </a:lnSpc>
            </a:pPr>
            <a:endParaRPr lang="tr-TR" sz="2200" dirty="0" smtClean="0"/>
          </a:p>
          <a:p>
            <a:pPr marL="0" indent="0" eaLnBrk="1" hangingPunct="1">
              <a:lnSpc>
                <a:spcPct val="90000"/>
              </a:lnSpc>
              <a:buNone/>
            </a:pPr>
            <a:r>
              <a:rPr lang="tr-TR" sz="2200" dirty="0" smtClean="0"/>
              <a:t>μ: Parçalar arasındaki sürtünme katsayısıdır.</a:t>
            </a:r>
          </a:p>
          <a:p>
            <a:pPr eaLnBrk="1" hangingPunct="1">
              <a:lnSpc>
                <a:spcPct val="90000"/>
              </a:lnSpc>
            </a:pPr>
            <a:endParaRPr lang="tr-TR" sz="2200" dirty="0" smtClean="0"/>
          </a:p>
          <a:p>
            <a:pPr eaLnBrk="1" hangingPunct="1">
              <a:lnSpc>
                <a:spcPct val="90000"/>
              </a:lnSpc>
              <a:buFont typeface="Wingdings" pitchFamily="2" charset="2"/>
              <a:buNone/>
            </a:pPr>
            <a:r>
              <a:rPr lang="tr-TR" sz="2200" dirty="0" smtClean="0"/>
              <a:t>    Bu konu perçinin emniyet gerilmesini biraz yüksek alarak, göz önüne alınmış olur.</a:t>
            </a:r>
          </a:p>
        </p:txBody>
      </p:sp>
      <p:sp>
        <p:nvSpPr>
          <p:cNvPr id="5" name="5 Slayt Numarası Yer Tutucusu"/>
          <p:cNvSpPr>
            <a:spLocks noGrp="1"/>
          </p:cNvSpPr>
          <p:nvPr>
            <p:ph type="sldNum" sz="quarter" idx="12"/>
          </p:nvPr>
        </p:nvSpPr>
        <p:spPr/>
        <p:txBody>
          <a:bodyPr/>
          <a:lstStyle/>
          <a:p>
            <a:pPr>
              <a:defRPr/>
            </a:pPr>
            <a:fld id="{12567ACF-EBDC-4A5E-9590-6099E9607545}" type="slidenum">
              <a:rPr lang="tr-TR"/>
              <a:pPr>
                <a:defRPr/>
              </a:pPr>
              <a:t>8</a:t>
            </a:fld>
            <a:endParaRPr lang="tr-TR"/>
          </a:p>
        </p:txBody>
      </p:sp>
    </p:spTree>
    <p:extLst>
      <p:ext uri="{BB962C8B-B14F-4D97-AF65-F5344CB8AC3E}">
        <p14:creationId xmlns:p14="http://schemas.microsoft.com/office/powerpoint/2010/main" xmlns="" val="2149266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3"/>
          <p:cNvSpPr>
            <a:spLocks noGrp="1" noChangeArrowheads="1"/>
          </p:cNvSpPr>
          <p:nvPr>
            <p:ph idx="1"/>
          </p:nvPr>
        </p:nvSpPr>
        <p:spPr>
          <a:xfrm>
            <a:off x="533400" y="1484313"/>
            <a:ext cx="8153400" cy="4392959"/>
          </a:xfrm>
        </p:spPr>
        <p:txBody>
          <a:bodyPr>
            <a:normAutofit lnSpcReduction="10000"/>
          </a:bodyPr>
          <a:lstStyle/>
          <a:p>
            <a:pPr eaLnBrk="1" hangingPunct="1">
              <a:lnSpc>
                <a:spcPct val="80000"/>
              </a:lnSpc>
              <a:buFont typeface="Wingdings 2" pitchFamily="18" charset="2"/>
              <a:buNone/>
            </a:pPr>
            <a:r>
              <a:rPr lang="tr-TR" sz="2000" dirty="0" smtClean="0">
                <a:latin typeface="Arial" charset="0"/>
              </a:rPr>
              <a:t>    </a:t>
            </a:r>
            <a:r>
              <a:rPr lang="tr-TR" sz="2000" dirty="0" smtClean="0"/>
              <a:t>Yukarda yapılan kabullenmelerden sonra, perçin bağlantısında, perçin kesilmeye ve ezilmeye </a:t>
            </a:r>
          </a:p>
          <a:p>
            <a:pPr eaLnBrk="1" hangingPunct="1">
              <a:lnSpc>
                <a:spcPct val="80000"/>
              </a:lnSpc>
              <a:buFont typeface="Wingdings 2" pitchFamily="18" charset="2"/>
              <a:buNone/>
            </a:pPr>
            <a:r>
              <a:rPr lang="tr-TR" sz="2000" dirty="0" smtClean="0">
                <a:latin typeface="Arial" charset="0"/>
              </a:rPr>
              <a:t>    </a:t>
            </a:r>
            <a:r>
              <a:rPr lang="tr-TR" sz="2000" dirty="0" smtClean="0"/>
              <a:t>çalışır.</a:t>
            </a:r>
          </a:p>
          <a:p>
            <a:pPr eaLnBrk="1" hangingPunct="1">
              <a:lnSpc>
                <a:spcPct val="80000"/>
              </a:lnSpc>
            </a:pPr>
            <a:endParaRPr lang="tr-TR" sz="2000" dirty="0" smtClean="0"/>
          </a:p>
          <a:p>
            <a:pPr marL="0" indent="0" eaLnBrk="1" hangingPunct="1">
              <a:lnSpc>
                <a:spcPct val="80000"/>
              </a:lnSpc>
              <a:buNone/>
            </a:pPr>
            <a:r>
              <a:rPr lang="tr-TR" sz="2000" dirty="0" smtClean="0"/>
              <a:t>	</a:t>
            </a:r>
            <a:r>
              <a:rPr lang="tr-TR" sz="2000" b="1" dirty="0" smtClean="0"/>
              <a:t>a</a:t>
            </a:r>
            <a:r>
              <a:rPr lang="tr-TR" sz="2000" dirty="0" smtClean="0"/>
              <a:t>. Kesilme hesabı;</a:t>
            </a:r>
          </a:p>
          <a:p>
            <a:pPr eaLnBrk="1" hangingPunct="1">
              <a:lnSpc>
                <a:spcPct val="80000"/>
              </a:lnSpc>
            </a:pPr>
            <a:endParaRPr lang="tr-TR" sz="2000" dirty="0" smtClean="0"/>
          </a:p>
          <a:p>
            <a:pPr marL="0" indent="0" eaLnBrk="1" hangingPunct="1">
              <a:lnSpc>
                <a:spcPct val="80000"/>
              </a:lnSpc>
              <a:buNone/>
            </a:pPr>
            <a:r>
              <a:rPr lang="tr-TR" sz="2000" dirty="0" smtClean="0"/>
              <a:t>	τ=F/[Z.n.(π.d</a:t>
            </a:r>
            <a:r>
              <a:rPr lang="tr-TR" sz="2000" baseline="30000" dirty="0" smtClean="0"/>
              <a:t>2</a:t>
            </a:r>
            <a:r>
              <a:rPr lang="tr-TR" sz="2000" dirty="0" smtClean="0"/>
              <a:t>/4)]&lt; </a:t>
            </a:r>
            <a:r>
              <a:rPr lang="tr-TR" sz="2000" dirty="0" err="1" smtClean="0"/>
              <a:t>τ</a:t>
            </a:r>
            <a:r>
              <a:rPr lang="tr-TR" sz="2000" baseline="-25000" dirty="0" err="1" smtClean="0"/>
              <a:t>em</a:t>
            </a:r>
            <a:endParaRPr lang="tr-TR" sz="2000" dirty="0" smtClean="0"/>
          </a:p>
          <a:p>
            <a:pPr eaLnBrk="1" hangingPunct="1">
              <a:lnSpc>
                <a:spcPct val="80000"/>
              </a:lnSpc>
            </a:pPr>
            <a:endParaRPr lang="tr-TR" sz="2000" dirty="0" smtClean="0"/>
          </a:p>
          <a:p>
            <a:pPr eaLnBrk="1" hangingPunct="1">
              <a:lnSpc>
                <a:spcPct val="80000"/>
              </a:lnSpc>
              <a:buFont typeface="Wingdings" pitchFamily="2" charset="2"/>
              <a:buNone/>
            </a:pPr>
            <a:r>
              <a:rPr lang="tr-TR" sz="2000" dirty="0" smtClean="0"/>
              <a:t>    bağıntısı ile yapılır. Burada;</a:t>
            </a:r>
          </a:p>
          <a:p>
            <a:pPr eaLnBrk="1" hangingPunct="1">
              <a:lnSpc>
                <a:spcPct val="80000"/>
              </a:lnSpc>
              <a:buFont typeface="Wingdings" pitchFamily="2" charset="2"/>
              <a:buNone/>
            </a:pPr>
            <a:endParaRPr lang="tr-TR" sz="2000" dirty="0" smtClean="0"/>
          </a:p>
          <a:p>
            <a:pPr marL="0" indent="0" eaLnBrk="1" hangingPunct="1">
              <a:lnSpc>
                <a:spcPct val="80000"/>
              </a:lnSpc>
              <a:buNone/>
            </a:pPr>
            <a:r>
              <a:rPr lang="tr-TR" sz="2000" dirty="0" smtClean="0"/>
              <a:t>z: Perçin sayısı</a:t>
            </a:r>
          </a:p>
          <a:p>
            <a:pPr eaLnBrk="1" hangingPunct="1">
              <a:lnSpc>
                <a:spcPct val="80000"/>
              </a:lnSpc>
            </a:pPr>
            <a:endParaRPr lang="tr-TR" sz="2000" dirty="0" smtClean="0"/>
          </a:p>
          <a:p>
            <a:pPr marL="0" indent="0" eaLnBrk="1" hangingPunct="1">
              <a:lnSpc>
                <a:spcPct val="80000"/>
              </a:lnSpc>
              <a:buNone/>
            </a:pPr>
            <a:r>
              <a:rPr lang="tr-TR" sz="2000" dirty="0" smtClean="0"/>
              <a:t>n:Kesilmeye zorlanan kesit sayısı,</a:t>
            </a:r>
          </a:p>
          <a:p>
            <a:pPr eaLnBrk="1" hangingPunct="1">
              <a:lnSpc>
                <a:spcPct val="80000"/>
              </a:lnSpc>
            </a:pPr>
            <a:endParaRPr lang="tr-TR" sz="2000" dirty="0" smtClean="0"/>
          </a:p>
          <a:p>
            <a:pPr marL="0" indent="0" eaLnBrk="1" hangingPunct="1">
              <a:lnSpc>
                <a:spcPct val="80000"/>
              </a:lnSpc>
              <a:buNone/>
            </a:pPr>
            <a:r>
              <a:rPr lang="tr-TR" sz="2000" dirty="0" smtClean="0"/>
              <a:t>d:Perçinin çapıdır. </a:t>
            </a:r>
          </a:p>
        </p:txBody>
      </p:sp>
      <p:sp>
        <p:nvSpPr>
          <p:cNvPr id="5" name="5 Slayt Numarası Yer Tutucusu"/>
          <p:cNvSpPr>
            <a:spLocks noGrp="1"/>
          </p:cNvSpPr>
          <p:nvPr>
            <p:ph type="sldNum" sz="quarter" idx="12"/>
          </p:nvPr>
        </p:nvSpPr>
        <p:spPr/>
        <p:txBody>
          <a:bodyPr/>
          <a:lstStyle/>
          <a:p>
            <a:pPr>
              <a:defRPr/>
            </a:pPr>
            <a:fld id="{BCC7151E-B25C-4EEF-BCA6-41F4AFC15AB0}" type="slidenum">
              <a:rPr lang="tr-TR"/>
              <a:pPr>
                <a:defRPr/>
              </a:pPr>
              <a:t>9</a:t>
            </a:fld>
            <a:endParaRPr lang="tr-TR"/>
          </a:p>
        </p:txBody>
      </p:sp>
    </p:spTree>
    <p:extLst>
      <p:ext uri="{BB962C8B-B14F-4D97-AF65-F5344CB8AC3E}">
        <p14:creationId xmlns:p14="http://schemas.microsoft.com/office/powerpoint/2010/main" xmlns="" val="33148859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TotalTime>
  <Words>457</Words>
  <Application>Microsoft Office PowerPoint</Application>
  <PresentationFormat>Ekran Gösterisi (4:3)</PresentationFormat>
  <Paragraphs>130</Paragraphs>
  <Slides>14</Slides>
  <Notes>0</Notes>
  <HiddenSlides>0</HiddenSlides>
  <MMClips>0</MMClips>
  <ScaleCrop>false</ScaleCrop>
  <HeadingPairs>
    <vt:vector size="6" baseType="variant">
      <vt:variant>
        <vt:lpstr>Tema</vt:lpstr>
      </vt:variant>
      <vt:variant>
        <vt:i4>1</vt:i4>
      </vt:variant>
      <vt:variant>
        <vt:lpstr>Katıştırılmış OLE Hizmet Programları</vt:lpstr>
      </vt:variant>
      <vt:variant>
        <vt:i4>1</vt:i4>
      </vt:variant>
      <vt:variant>
        <vt:lpstr>Slayt Başlıkları</vt:lpstr>
      </vt:variant>
      <vt:variant>
        <vt:i4>14</vt:i4>
      </vt:variant>
    </vt:vector>
  </HeadingPairs>
  <TitlesOfParts>
    <vt:vector size="16" baseType="lpstr">
      <vt:lpstr>Akış</vt:lpstr>
      <vt:lpstr>Image</vt:lpstr>
      <vt:lpstr>ZTM321  MAKİNE ELEMANLARI   10.hafta</vt:lpstr>
      <vt:lpstr>Perçin bağlantıları  Perçin bağlantısında esas, birbirine bağlanacak iki elemana delik açmak, bunları delikleri birbirini karşılayacak biçimde üst üste koymak ve deliğe geçirilen perçin ile çözülemeyecek bağlantı yapmaktır </vt:lpstr>
      <vt:lpstr>Slayt 3</vt:lpstr>
      <vt:lpstr>Slayt 4</vt:lpstr>
      <vt:lpstr>Slayt 5</vt:lpstr>
      <vt:lpstr>Slayt 6</vt:lpstr>
      <vt:lpstr>Hesap Yöntemi ve Şekillendirme </vt:lpstr>
      <vt:lpstr>Slayt 8</vt:lpstr>
      <vt:lpstr>Slayt 9</vt:lpstr>
      <vt:lpstr>Slayt 10</vt:lpstr>
      <vt:lpstr>Slayt 11</vt:lpstr>
      <vt:lpstr>Slayt 12</vt:lpstr>
      <vt:lpstr>Slayt 13</vt:lpstr>
      <vt:lpstr>Slayt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ACAR</dc:creator>
  <cp:lastModifiedBy>Ramazan ÖZTÜRK</cp:lastModifiedBy>
  <cp:revision>4</cp:revision>
  <dcterms:created xsi:type="dcterms:W3CDTF">2017-11-21T20:01:02Z</dcterms:created>
  <dcterms:modified xsi:type="dcterms:W3CDTF">2018-02-13T10:09:41Z</dcterms:modified>
</cp:coreProperties>
</file>