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7" r:id="rId2"/>
    <p:sldId id="268" r:id="rId3"/>
    <p:sldId id="277" r:id="rId4"/>
    <p:sldId id="276" r:id="rId5"/>
    <p:sldId id="275" r:id="rId6"/>
    <p:sldId id="274" r:id="rId7"/>
    <p:sldId id="273" r:id="rId8"/>
    <p:sldId id="272" r:id="rId9"/>
    <p:sldId id="271" r:id="rId10"/>
    <p:sldId id="270" r:id="rId11"/>
    <p:sldId id="269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7F3249-58DF-4C22-9BAC-F33D620C68D8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1FE8F6-1781-430A-B8D4-C6F205D606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6945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8187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5668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4618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5284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3944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8537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4970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248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0608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3399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6624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2042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4649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9173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7043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3424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5405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8175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0682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0232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305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5756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9709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474980" algn="l"/>
                <a:tab pos="593725" algn="l"/>
                <a:tab pos="2493645" algn="l"/>
              </a:tabLst>
            </a:pPr>
            <a:r>
              <a:rPr lang="tr-TR" sz="5400" dirty="0"/>
              <a:t/>
            </a:r>
            <a:br>
              <a:rPr lang="tr-TR" sz="5400" dirty="0"/>
            </a:br>
            <a:r>
              <a:rPr lang="tr-TR" sz="6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100 FELSEFE ve PSİKOLOJİ </a:t>
            </a: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tr-TR" sz="3600" dirty="0">
                <a:solidFill>
                  <a:srgbClr val="606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Belirli bir disiplin ya da konunun felsefesini 01 </a:t>
            </a:r>
            <a:r>
              <a:rPr lang="tr-TR" sz="3600" dirty="0" err="1">
                <a:solidFill>
                  <a:srgbClr val="606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notasyonunu</a:t>
            </a:r>
            <a:r>
              <a:rPr lang="tr-TR" sz="3600" dirty="0">
                <a:solidFill>
                  <a:srgbClr val="606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kullanarak disiplin ya da konuyla birlikte sınıflayın. Örneğin tarih felsefesi 901</a:t>
            </a: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</p:spTree>
    <p:extLst>
      <p:ext uri="{BB962C8B-B14F-4D97-AF65-F5344CB8AC3E}">
        <p14:creationId xmlns:p14="http://schemas.microsoft.com/office/powerpoint/2010/main" val="2684897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2867025"/>
          </a:xfrm>
        </p:spPr>
        <p:txBody>
          <a:bodyPr>
            <a:normAutofit/>
          </a:bodyPr>
          <a:lstStyle/>
          <a:p>
            <a:r>
              <a:rPr lang="tr-TR" sz="5400" dirty="0"/>
              <a:t/>
            </a:r>
            <a:br>
              <a:rPr lang="tr-TR" sz="5400" dirty="0"/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92364" y="129309"/>
            <a:ext cx="8388488" cy="383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493645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180 ANTİK, ORTAÇAĞ, DOĞU FELSEFESİ </a:t>
            </a: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6045827"/>
              </p:ext>
            </p:extLst>
          </p:nvPr>
        </p:nvGraphicFramePr>
        <p:xfrm>
          <a:off x="0" y="512492"/>
          <a:ext cx="10515601" cy="61838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68543">
                  <a:extLst>
                    <a:ext uri="{9D8B030D-6E8A-4147-A177-3AD203B41FA5}">
                      <a16:colId xmlns:a16="http://schemas.microsoft.com/office/drawing/2014/main" val="1829866896"/>
                    </a:ext>
                  </a:extLst>
                </a:gridCol>
                <a:gridCol w="5696474">
                  <a:extLst>
                    <a:ext uri="{9D8B030D-6E8A-4147-A177-3AD203B41FA5}">
                      <a16:colId xmlns:a16="http://schemas.microsoft.com/office/drawing/2014/main" val="2484576507"/>
                    </a:ext>
                  </a:extLst>
                </a:gridCol>
                <a:gridCol w="3850584">
                  <a:extLst>
                    <a:ext uri="{9D8B030D-6E8A-4147-A177-3AD203B41FA5}">
                      <a16:colId xmlns:a16="http://schemas.microsoft.com/office/drawing/2014/main" val="1293960002"/>
                    </a:ext>
                  </a:extLst>
                </a:gridCol>
              </a:tblGrid>
              <a:tr h="644806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181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Doğu felsefesi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Antik, ortaçağ, modern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Doğu felsefesi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967176111"/>
                  </a:ext>
                </a:extLst>
              </a:tr>
              <a:tr h="6743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182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Sokrat öncesi Yunan felsefeleri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Yunan felsefesi - Sokrat öncesi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194419628"/>
                  </a:ext>
                </a:extLst>
              </a:tr>
              <a:tr h="6743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183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Sofist ve Sokratçı felsefeler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Felsefe - Sofist; Felsefe - Sokratçı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588382297"/>
                  </a:ext>
                </a:extLst>
              </a:tr>
              <a:tr h="120245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184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Platoncu (Eflatuncu) felsefe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Antik ve modern Platonculuk ile ilgili kapsamlı eserleri burada sınıflayın Modern Platonculuk için 141.i kullanın.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Felsefe - Platoncu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897256928"/>
                  </a:ext>
                </a:extLst>
              </a:tr>
              <a:tr h="644806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185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Aristocu felsefe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Modern Aristoculuk için 149’u  kullanın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Felsefe - Aristocu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366691002"/>
                  </a:ext>
                </a:extLst>
              </a:tr>
              <a:tr h="6743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186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Septik ve Neoplatonik felsefeler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Felsefe - Septik; Felsefe - Neoplatonik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206037649"/>
                  </a:ext>
                </a:extLst>
              </a:tr>
              <a:tr h="36451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187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Epikürcü felsefe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Felsefe - Epikürcü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257690506"/>
                  </a:ext>
                </a:extLst>
              </a:tr>
              <a:tr h="36451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188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Stoacı felsefe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Felsefe - Stoacı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860818624"/>
                  </a:ext>
                </a:extLst>
              </a:tr>
              <a:tr h="939856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189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Ortaçağ Batı felsefesi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Hıristiyan felsefesini burada sınıflayın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Felsefe - Ortaçağ, Batı felsefesi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6564122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3485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2867025"/>
          </a:xfrm>
        </p:spPr>
        <p:txBody>
          <a:bodyPr>
            <a:normAutofit/>
          </a:bodyPr>
          <a:lstStyle/>
          <a:p>
            <a:r>
              <a:rPr lang="tr-TR" sz="5400" dirty="0"/>
              <a:t/>
            </a:r>
            <a:br>
              <a:rPr lang="tr-TR" sz="5400" dirty="0"/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267855" y="203200"/>
            <a:ext cx="8876145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493645" algn="l"/>
              </a:tabLst>
            </a:pPr>
            <a:r>
              <a:rPr lang="tr-TR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190 ÇAĞDAŞ BATI FELSEFESİ</a:t>
            </a:r>
            <a:endParaRPr lang="tr-T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750"/>
              </a:spcAft>
            </a:pPr>
            <a:r>
              <a:rPr lang="tr-TR" i="1" dirty="0">
                <a:solidFill>
                  <a:srgbClr val="606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Asya tipi felsefeyi 181'de, Avrupa felsefesini 190'da, Kuzey Amerika felsefesi ile ilgili kapsamlı eserleri 191'de sınıflayın</a:t>
            </a:r>
            <a:endParaRPr lang="tr-TR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687036"/>
              </p:ext>
            </p:extLst>
          </p:nvPr>
        </p:nvGraphicFramePr>
        <p:xfrm>
          <a:off x="64654" y="1256143"/>
          <a:ext cx="10104583" cy="54217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0686">
                  <a:extLst>
                    <a:ext uri="{9D8B030D-6E8A-4147-A177-3AD203B41FA5}">
                      <a16:colId xmlns:a16="http://schemas.microsoft.com/office/drawing/2014/main" val="1742047612"/>
                    </a:ext>
                  </a:extLst>
                </a:gridCol>
                <a:gridCol w="5473819">
                  <a:extLst>
                    <a:ext uri="{9D8B030D-6E8A-4147-A177-3AD203B41FA5}">
                      <a16:colId xmlns:a16="http://schemas.microsoft.com/office/drawing/2014/main" val="2018521308"/>
                    </a:ext>
                  </a:extLst>
                </a:gridCol>
                <a:gridCol w="3700078">
                  <a:extLst>
                    <a:ext uri="{9D8B030D-6E8A-4147-A177-3AD203B41FA5}">
                      <a16:colId xmlns:a16="http://schemas.microsoft.com/office/drawing/2014/main" val="2608622698"/>
                    </a:ext>
                  </a:extLst>
                </a:gridCol>
              </a:tblGrid>
              <a:tr h="707885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191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ABD ve Kanada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Kuzey Amerika felsefesini burada sınıflayın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indent="-17780"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Felsefe - ABD; Felsefe - Kanada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568870401"/>
                  </a:ext>
                </a:extLst>
              </a:tr>
              <a:tr h="38265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192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Britanya adaları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Felsefe - Britanya adaları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400948245"/>
                  </a:ext>
                </a:extLst>
              </a:tr>
              <a:tr h="707885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193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Almanya ve Avusturya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Felsefe - Almanya; Felsefe - Avusturya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465005542"/>
                  </a:ext>
                </a:extLst>
              </a:tr>
              <a:tr h="38265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194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Fransa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Felsefe - Fransa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802062854"/>
                  </a:ext>
                </a:extLst>
              </a:tr>
              <a:tr h="38265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195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İtayla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Felsefe - İtalya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4079956203"/>
                  </a:ext>
                </a:extLst>
              </a:tr>
              <a:tr h="707885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196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İspanya ve Portekiz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Felsefe - İspanya; Felsefe - Portekiz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377726027"/>
                  </a:ext>
                </a:extLst>
              </a:tr>
              <a:tr h="67691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197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Rusya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Sovyet Asya felsefesini 181’de sınıflayın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Felsefe - Rusya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608352995"/>
                  </a:ext>
                </a:extLst>
              </a:tr>
              <a:tr h="38265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198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İskandinavya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Felsefe - İskandinavya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470287635"/>
                  </a:ext>
                </a:extLst>
              </a:tr>
              <a:tr h="38265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199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Başka bölgeler ve ülkeler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---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28793107"/>
                  </a:ext>
                </a:extLst>
              </a:tr>
              <a:tr h="707885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199.56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Türkiye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Felsefe - Türkiye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8254544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5793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2867025"/>
          </a:xfrm>
        </p:spPr>
        <p:txBody>
          <a:bodyPr>
            <a:normAutofit/>
          </a:bodyPr>
          <a:lstStyle/>
          <a:p>
            <a:r>
              <a:rPr lang="tr-TR" sz="5400" dirty="0"/>
              <a:t/>
            </a:r>
            <a:br>
              <a:rPr lang="tr-TR" sz="5400" dirty="0"/>
            </a:br>
            <a:endParaRPr lang="tr-TR" sz="4900" dirty="0"/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4425714"/>
              </p:ext>
            </p:extLst>
          </p:nvPr>
        </p:nvGraphicFramePr>
        <p:xfrm>
          <a:off x="655782" y="147784"/>
          <a:ext cx="7563658" cy="66132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6653">
                  <a:extLst>
                    <a:ext uri="{9D8B030D-6E8A-4147-A177-3AD203B41FA5}">
                      <a16:colId xmlns:a16="http://schemas.microsoft.com/office/drawing/2014/main" val="920857504"/>
                    </a:ext>
                  </a:extLst>
                </a:gridCol>
                <a:gridCol w="4097359">
                  <a:extLst>
                    <a:ext uri="{9D8B030D-6E8A-4147-A177-3AD203B41FA5}">
                      <a16:colId xmlns:a16="http://schemas.microsoft.com/office/drawing/2014/main" val="3802706469"/>
                    </a:ext>
                  </a:extLst>
                </a:gridCol>
                <a:gridCol w="2769646">
                  <a:extLst>
                    <a:ext uri="{9D8B030D-6E8A-4147-A177-3AD203B41FA5}">
                      <a16:colId xmlns:a16="http://schemas.microsoft.com/office/drawing/2014/main" val="4199200515"/>
                    </a:ext>
                  </a:extLst>
                </a:gridCol>
              </a:tblGrid>
              <a:tr h="1384185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101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Felsefe kuramı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Felsefe kavramı, felsefi işlerin doğası, felsefe yöntemiyle ilgili eserleri burada sınıflayın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Felsefe - Kuramlar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721412368"/>
                  </a:ext>
                </a:extLst>
              </a:tr>
              <a:tr h="55461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102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Felsefenin çeşitli konuları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Felsefe - Çeşitli konular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5880969"/>
                  </a:ext>
                </a:extLst>
              </a:tr>
              <a:tr h="55461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103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Felsefe sözlükleri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Felsefe - Sözlükler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844618135"/>
                  </a:ext>
                </a:extLst>
              </a:tr>
              <a:tr h="55461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105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Felsefe konulu süreli yayınlar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Felsefe - Süreli yayınlar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559857854"/>
                  </a:ext>
                </a:extLst>
              </a:tr>
              <a:tr h="55461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106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Felsefe kuruluşları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Felsefe - Kurumlar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633954278"/>
                  </a:ext>
                </a:extLst>
              </a:tr>
              <a:tr h="102598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107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Felsefe eğitimi, araştırmaları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Felsefe - Eğitim; Felsefe - araştırma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934551862"/>
                  </a:ext>
                </a:extLst>
              </a:tr>
              <a:tr h="55461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108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Felsefede insan türleri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İnsan türleri - Felsefede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78187200"/>
                  </a:ext>
                </a:extLst>
              </a:tr>
              <a:tr h="1430016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109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Felsefenin tarihi ele alışı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Zaman ve yerle sınırlı değil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Felsefe - Tarih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9019191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438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2867025"/>
          </a:xfrm>
        </p:spPr>
        <p:txBody>
          <a:bodyPr>
            <a:normAutofit/>
          </a:bodyPr>
          <a:lstStyle/>
          <a:p>
            <a:r>
              <a:rPr lang="tr-TR" sz="5400" dirty="0"/>
              <a:t/>
            </a:r>
            <a:br>
              <a:rPr lang="tr-TR" sz="5400" dirty="0"/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83127" y="0"/>
            <a:ext cx="9060873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</a:pPr>
            <a:r>
              <a:rPr lang="tr-TR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110 METAFİZİK (KURGUSAL) FELSEFE</a:t>
            </a:r>
            <a:endParaRPr lang="tr-T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tr-TR" i="1" dirty="0">
                <a:solidFill>
                  <a:srgbClr val="606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Epistemoloji, nedensellik, insanlık için 120'yi kullanın</a:t>
            </a:r>
            <a:endParaRPr lang="tr-TR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671811"/>
              </p:ext>
            </p:extLst>
          </p:nvPr>
        </p:nvGraphicFramePr>
        <p:xfrm>
          <a:off x="249382" y="886690"/>
          <a:ext cx="7970058" cy="59127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34084">
                  <a:extLst>
                    <a:ext uri="{9D8B030D-6E8A-4147-A177-3AD203B41FA5}">
                      <a16:colId xmlns:a16="http://schemas.microsoft.com/office/drawing/2014/main" val="853520960"/>
                    </a:ext>
                  </a:extLst>
                </a:gridCol>
                <a:gridCol w="4317512">
                  <a:extLst>
                    <a:ext uri="{9D8B030D-6E8A-4147-A177-3AD203B41FA5}">
                      <a16:colId xmlns:a16="http://schemas.microsoft.com/office/drawing/2014/main" val="3964480197"/>
                    </a:ext>
                  </a:extLst>
                </a:gridCol>
                <a:gridCol w="2918462">
                  <a:extLst>
                    <a:ext uri="{9D8B030D-6E8A-4147-A177-3AD203B41FA5}">
                      <a16:colId xmlns:a16="http://schemas.microsoft.com/office/drawing/2014/main" val="1207851399"/>
                    </a:ext>
                  </a:extLst>
                </a:gridCol>
              </a:tblGrid>
              <a:tr h="118350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111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Varlık Bilimi (Ontoloji)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Varlık bilimi; Ontoloji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109546674"/>
                  </a:ext>
                </a:extLst>
              </a:tr>
              <a:tr h="796886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113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Doğa felsefesi (Kozmoloji)</a:t>
                      </a:r>
                    </a:p>
                    <a:p>
                      <a:pPr>
                        <a:spcAft>
                          <a:spcPts val="750"/>
                        </a:spcAft>
                      </a:pPr>
                      <a:r>
                        <a:rPr lang="tr-TR" sz="1800">
                          <a:effectLst/>
                        </a:rPr>
                        <a:t>Evrenin kökeni (kozmogoni), kozmik uyum dahil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Felsefe - Doğa; Kozmoloji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778461684"/>
                  </a:ext>
                </a:extLst>
              </a:tr>
              <a:tr h="111076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114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Mekân (Uzay)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Mekân ve madde ilişkisini burada sınıflayın Maddeyi 117'de sınıflayın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Felsefe - Mekân (Uzay)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613425753"/>
                  </a:ext>
                </a:extLst>
              </a:tr>
              <a:tr h="1094055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116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Değişim</a:t>
                      </a:r>
                    </a:p>
                    <a:p>
                      <a:pPr>
                        <a:spcAft>
                          <a:spcPts val="750"/>
                        </a:spcAft>
                      </a:pPr>
                      <a:r>
                        <a:rPr lang="tr-TR" sz="1800">
                          <a:effectLst/>
                        </a:rPr>
                        <a:t>Oluş, çevrim, evrim, devinim, süreç dahil Zaman ve devinim ilişkisini 115'de sınıflayın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Felsefe - Değişim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419748123"/>
                  </a:ext>
                </a:extLst>
              </a:tr>
              <a:tr h="77544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117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Yapı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Madde, biçim, düzen dahil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Felsefe - Yapı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956550285"/>
                  </a:ext>
                </a:extLst>
              </a:tr>
              <a:tr h="43836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118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Güç ve enerji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Felsefe - Güç ve enerji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427828257"/>
                  </a:ext>
                </a:extLst>
              </a:tr>
              <a:tr h="43836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119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Sayı ve nicelik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Felsefe - Sayı ve nicelik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7116928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5679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2867025"/>
          </a:xfrm>
        </p:spPr>
        <p:txBody>
          <a:bodyPr>
            <a:normAutofit/>
          </a:bodyPr>
          <a:lstStyle/>
          <a:p>
            <a:r>
              <a:rPr lang="tr-TR" sz="5400" dirty="0"/>
              <a:t/>
            </a:r>
            <a:br>
              <a:rPr lang="tr-TR" sz="5400" dirty="0"/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267856" y="221673"/>
            <a:ext cx="8520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120 EPİSTEMOLOJİ, NEDENSELLİK, İNSANLIK</a:t>
            </a:r>
            <a:endParaRPr lang="tr-TR" dirty="0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0018700"/>
              </p:ext>
            </p:extLst>
          </p:nvPr>
        </p:nvGraphicFramePr>
        <p:xfrm>
          <a:off x="535709" y="905163"/>
          <a:ext cx="7767783" cy="44315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15454">
                  <a:extLst>
                    <a:ext uri="{9D8B030D-6E8A-4147-A177-3AD203B41FA5}">
                      <a16:colId xmlns:a16="http://schemas.microsoft.com/office/drawing/2014/main" val="498190281"/>
                    </a:ext>
                  </a:extLst>
                </a:gridCol>
                <a:gridCol w="4207936">
                  <a:extLst>
                    <a:ext uri="{9D8B030D-6E8A-4147-A177-3AD203B41FA5}">
                      <a16:colId xmlns:a16="http://schemas.microsoft.com/office/drawing/2014/main" val="1804748729"/>
                    </a:ext>
                  </a:extLst>
                </a:gridCol>
                <a:gridCol w="2844393">
                  <a:extLst>
                    <a:ext uri="{9D8B030D-6E8A-4147-A177-3AD203B41FA5}">
                      <a16:colId xmlns:a16="http://schemas.microsoft.com/office/drawing/2014/main" val="3842904015"/>
                    </a:ext>
                  </a:extLst>
                </a:gridCol>
              </a:tblGrid>
              <a:tr h="109878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121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Bilgi kuramı (Epistemoloji)</a:t>
                      </a:r>
                    </a:p>
                    <a:p>
                      <a:pPr>
                        <a:spcAft>
                          <a:spcPts val="750"/>
                        </a:spcAft>
                      </a:pPr>
                      <a:r>
                        <a:rPr lang="tr-TR" sz="1800">
                          <a:effectLst/>
                        </a:rPr>
                        <a:t>Gerçeklik, örneğin tutarlılık, uygunluk kuramları ile ilgili kapsamlı eserleri burada sınıflayın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Bilgi kuramı; Epistemoloji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910354814"/>
                  </a:ext>
                </a:extLst>
              </a:tr>
              <a:tr h="87534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122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Nedensellik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Nedensellik ile rastlantı karşıtlığını burada sınıflayın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Nedensellik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436369813"/>
                  </a:ext>
                </a:extLst>
              </a:tr>
              <a:tr h="89190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123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Belirlenimcilik (Determinizm) ve indeterminizm</a:t>
                      </a:r>
                    </a:p>
                    <a:p>
                      <a:pPr>
                        <a:spcAft>
                          <a:spcPts val="750"/>
                        </a:spcAft>
                      </a:pPr>
                      <a:r>
                        <a:rPr lang="tr-TR" sz="1800">
                          <a:effectLst/>
                        </a:rPr>
                        <a:t>Beklenmedik olaylar dahil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Belirlenimcilik, Determinizm İndeterminizm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683148775"/>
                  </a:ext>
                </a:extLst>
              </a:tr>
              <a:tr h="60226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124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Erek bilimi (Teleoloji)</a:t>
                      </a:r>
                    </a:p>
                    <a:p>
                      <a:pPr>
                        <a:spcAft>
                          <a:spcPts val="750"/>
                        </a:spcAft>
                      </a:pPr>
                      <a:r>
                        <a:rPr lang="tr-TR" sz="1800">
                          <a:effectLst/>
                        </a:rPr>
                        <a:t>Tasarım, amaç, nihai amaç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Erek bilimi; Teleoloji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278417335"/>
                  </a:ext>
                </a:extLst>
              </a:tr>
              <a:tr h="90431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126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Benlik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Bilinçlilik ve kişiliği burada sınıflayın Bilinçdışı ve bilinçaltını 127'de sınıflayın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Benlik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4263926471"/>
                  </a:ext>
                </a:extLst>
              </a:tr>
            </a:tbl>
          </a:graphicData>
        </a:graphic>
      </p:graphicFrame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9960735"/>
              </p:ext>
            </p:extLst>
          </p:nvPr>
        </p:nvGraphicFramePr>
        <p:xfrm>
          <a:off x="535709" y="5277771"/>
          <a:ext cx="7767782" cy="14208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15453">
                  <a:extLst>
                    <a:ext uri="{9D8B030D-6E8A-4147-A177-3AD203B41FA5}">
                      <a16:colId xmlns:a16="http://schemas.microsoft.com/office/drawing/2014/main" val="1015490066"/>
                    </a:ext>
                  </a:extLst>
                </a:gridCol>
                <a:gridCol w="4207937">
                  <a:extLst>
                    <a:ext uri="{9D8B030D-6E8A-4147-A177-3AD203B41FA5}">
                      <a16:colId xmlns:a16="http://schemas.microsoft.com/office/drawing/2014/main" val="104654526"/>
                    </a:ext>
                  </a:extLst>
                </a:gridCol>
                <a:gridCol w="2844392">
                  <a:extLst>
                    <a:ext uri="{9D8B030D-6E8A-4147-A177-3AD203B41FA5}">
                      <a16:colId xmlns:a16="http://schemas.microsoft.com/office/drawing/2014/main" val="2187466586"/>
                    </a:ext>
                  </a:extLst>
                </a:gridCol>
              </a:tblGrid>
              <a:tr h="91982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128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İnsanlık</a:t>
                      </a:r>
                    </a:p>
                    <a:p>
                      <a:pPr>
                        <a:spcAft>
                          <a:spcPts val="750"/>
                        </a:spcAft>
                      </a:pPr>
                      <a:r>
                        <a:rPr lang="tr-TR" sz="1800" dirty="0">
                          <a:effectLst/>
                        </a:rPr>
                        <a:t>Felsefi antropolojiyi; insan yaşamının felsefesi, insan yaşamının felsefesi ve psikolojisi ile ilgili kapsamlı eserleri burada sınıflayın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İnsanlık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5499161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308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2867025"/>
          </a:xfrm>
        </p:spPr>
        <p:txBody>
          <a:bodyPr>
            <a:normAutofit/>
          </a:bodyPr>
          <a:lstStyle/>
          <a:p>
            <a:r>
              <a:rPr lang="tr-TR" sz="5400" dirty="0"/>
              <a:t/>
            </a:r>
            <a:br>
              <a:rPr lang="tr-TR" sz="5400" dirty="0"/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0" y="73891"/>
            <a:ext cx="8762852" cy="383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493645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130 NORMALÜSTÜ (PARANORMAL) OLAYLAR</a:t>
            </a: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0626038"/>
              </p:ext>
            </p:extLst>
          </p:nvPr>
        </p:nvGraphicFramePr>
        <p:xfrm>
          <a:off x="567891" y="567890"/>
          <a:ext cx="10472286" cy="61152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64552">
                  <a:extLst>
                    <a:ext uri="{9D8B030D-6E8A-4147-A177-3AD203B41FA5}">
                      <a16:colId xmlns:a16="http://schemas.microsoft.com/office/drawing/2014/main" val="4292015011"/>
                    </a:ext>
                  </a:extLst>
                </a:gridCol>
                <a:gridCol w="5673010">
                  <a:extLst>
                    <a:ext uri="{9D8B030D-6E8A-4147-A177-3AD203B41FA5}">
                      <a16:colId xmlns:a16="http://schemas.microsoft.com/office/drawing/2014/main" val="2075187587"/>
                    </a:ext>
                  </a:extLst>
                </a:gridCol>
                <a:gridCol w="3834724">
                  <a:extLst>
                    <a:ext uri="{9D8B030D-6E8A-4147-A177-3AD203B41FA5}">
                      <a16:colId xmlns:a16="http://schemas.microsoft.com/office/drawing/2014/main" val="1219217678"/>
                    </a:ext>
                  </a:extLst>
                </a:gridCol>
              </a:tblGrid>
              <a:tr h="135716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131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 dirty="0">
                          <a:effectLst/>
                        </a:rPr>
                        <a:t>Esenliğe dönük </a:t>
                      </a:r>
                      <a:r>
                        <a:rPr lang="tr-TR" sz="1400" dirty="0" err="1">
                          <a:effectLst/>
                        </a:rPr>
                        <a:t>okült</a:t>
                      </a:r>
                      <a:r>
                        <a:rPr lang="tr-TR" sz="1400" dirty="0">
                          <a:effectLst/>
                        </a:rPr>
                        <a:t> yöntemleri</a:t>
                      </a:r>
                    </a:p>
                    <a:p>
                      <a:pPr>
                        <a:spcAft>
                          <a:spcPts val="750"/>
                        </a:spcAft>
                      </a:pPr>
                      <a:r>
                        <a:rPr lang="tr-TR" sz="1400" dirty="0">
                          <a:effectLst/>
                        </a:rPr>
                        <a:t>Başarılı yaşam, kişisel ve aile yaşantısının yönetimiyle ilgili </a:t>
                      </a:r>
                      <a:r>
                        <a:rPr lang="tr-TR" sz="1400" dirty="0" err="1">
                          <a:effectLst/>
                        </a:rPr>
                        <a:t>disiplinlerarası</a:t>
                      </a:r>
                      <a:r>
                        <a:rPr lang="tr-TR" sz="1400" dirty="0">
                          <a:effectLst/>
                        </a:rPr>
                        <a:t> eserleri 646'da; kişisel esenlik, mutluluk, başarı sağlamayı amaçlayan psikolojik ve </a:t>
                      </a:r>
                      <a:r>
                        <a:rPr lang="tr-TR" sz="1400" dirty="0" err="1">
                          <a:effectLst/>
                        </a:rPr>
                        <a:t>parapsikolojik</a:t>
                      </a:r>
                      <a:r>
                        <a:rPr lang="tr-TR" sz="1400" dirty="0">
                          <a:effectLst/>
                        </a:rPr>
                        <a:t> ya da </a:t>
                      </a:r>
                      <a:r>
                        <a:rPr lang="tr-TR" sz="1400" dirty="0" err="1">
                          <a:effectLst/>
                        </a:rPr>
                        <a:t>okült</a:t>
                      </a:r>
                      <a:r>
                        <a:rPr lang="tr-TR" sz="1400" dirty="0">
                          <a:effectLst/>
                        </a:rPr>
                        <a:t> yöntemler ile ilgili kapsamlı eserleri 158'de; Örneğin tılsımlar ve muskalar 133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 dirty="0" err="1">
                          <a:effectLst/>
                        </a:rPr>
                        <a:t>Okült</a:t>
                      </a:r>
                      <a:r>
                        <a:rPr lang="tr-TR" sz="1400" dirty="0">
                          <a:effectLst/>
                        </a:rPr>
                        <a:t> yöntemler - Esenlik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452085862"/>
                  </a:ext>
                </a:extLst>
              </a:tr>
              <a:tr h="613486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133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Parapsikoloji ve okültizm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Okültizm düzmeciliklerini burada sınıflayın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 dirty="0">
                          <a:effectLst/>
                        </a:rPr>
                        <a:t>Parapsikoloji; Okültizm; </a:t>
                      </a:r>
                      <a:r>
                        <a:rPr lang="tr-TR" sz="1400" dirty="0" err="1">
                          <a:effectLst/>
                        </a:rPr>
                        <a:t>Gizcilik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4141214224"/>
                  </a:ext>
                </a:extLst>
              </a:tr>
              <a:tr h="90960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135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 dirty="0">
                          <a:effectLst/>
                        </a:rPr>
                        <a:t>Rüyalar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 dirty="0">
                          <a:effectLst/>
                        </a:rPr>
                        <a:t>Sihirbazlık ve büyücülüğün esrarını 133'de sınıflayın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Rüyalar; Düşler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156598693"/>
                  </a:ext>
                </a:extLst>
              </a:tr>
              <a:tr h="77734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137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 dirty="0">
                          <a:effectLst/>
                        </a:rPr>
                        <a:t>Gaipten haber veren el yazısı bilgisi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 dirty="0">
                          <a:effectLst/>
                        </a:rPr>
                        <a:t>Grafoloji ile ilgili </a:t>
                      </a:r>
                      <a:r>
                        <a:rPr lang="tr-TR" sz="1400" dirty="0" err="1">
                          <a:effectLst/>
                        </a:rPr>
                        <a:t>disiplinlerarası</a:t>
                      </a:r>
                      <a:r>
                        <a:rPr lang="tr-TR" sz="1400" dirty="0">
                          <a:effectLst/>
                        </a:rPr>
                        <a:t> eserleri ve grafolojinin kişilik analizinde kullanımını 155'de sınıflayın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Elyazısı bilgisi – Gaipten haber verme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037696454"/>
                  </a:ext>
                </a:extLst>
              </a:tr>
              <a:tr h="117641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 dirty="0">
                          <a:effectLst/>
                        </a:rPr>
                        <a:t>138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Fizyonomi</a:t>
                      </a:r>
                    </a:p>
                    <a:p>
                      <a:pPr>
                        <a:spcAft>
                          <a:spcPts val="750"/>
                        </a:spcAft>
                      </a:pPr>
                      <a:r>
                        <a:rPr lang="tr-TR" sz="1400">
                          <a:effectLst/>
                        </a:rPr>
                        <a:t>Fiziksel özelliklerin analizi yoluyla gaipten haber verme ya da kişiliğin belirlenmesi ile ilgili kapsamlı eserleri burada sınıflayın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Fizyonomi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15729087"/>
                  </a:ext>
                </a:extLst>
              </a:tr>
              <a:tr h="1281245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 dirty="0">
                          <a:effectLst/>
                        </a:rPr>
                        <a:t>139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Fizyoloji</a:t>
                      </a:r>
                    </a:p>
                    <a:p>
                      <a:pPr>
                        <a:spcAft>
                          <a:spcPts val="750"/>
                        </a:spcAft>
                      </a:pPr>
                      <a:r>
                        <a:rPr lang="tr-TR" sz="1400">
                          <a:effectLst/>
                        </a:rPr>
                        <a:t>Kafatası yapılarından zihinsel yetilerin belirlenmesi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 dirty="0">
                          <a:effectLst/>
                        </a:rPr>
                        <a:t>Fizyoloji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338618302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971925" y="20970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735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38545" y="1020907"/>
            <a:ext cx="10515600" cy="5148984"/>
          </a:xfrm>
        </p:spPr>
        <p:txBody>
          <a:bodyPr>
            <a:normAutofit/>
          </a:bodyPr>
          <a:lstStyle/>
          <a:p>
            <a:r>
              <a:rPr lang="tr-TR" sz="5400" dirty="0"/>
              <a:t/>
            </a:r>
            <a:br>
              <a:rPr lang="tr-TR" sz="5400" dirty="0"/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230909" y="203200"/>
            <a:ext cx="8913091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</a:pPr>
            <a:r>
              <a:rPr lang="tr-TR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140 BELİRLİ FELSEFE OKULLARI</a:t>
            </a:r>
            <a:endParaRPr lang="tr-T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tr-TR" i="1" dirty="0">
                <a:solidFill>
                  <a:srgbClr val="606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İdeoloji, dünya görüşü, inançlar sistemi kavramları dahil</a:t>
            </a:r>
            <a:endParaRPr lang="tr-TR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4073545"/>
              </p:ext>
            </p:extLst>
          </p:nvPr>
        </p:nvGraphicFramePr>
        <p:xfrm>
          <a:off x="360217" y="1020907"/>
          <a:ext cx="9882909" cy="55923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0612">
                  <a:extLst>
                    <a:ext uri="{9D8B030D-6E8A-4147-A177-3AD203B41FA5}">
                      <a16:colId xmlns:a16="http://schemas.microsoft.com/office/drawing/2014/main" val="3995692047"/>
                    </a:ext>
                  </a:extLst>
                </a:gridCol>
                <a:gridCol w="5347824">
                  <a:extLst>
                    <a:ext uri="{9D8B030D-6E8A-4147-A177-3AD203B41FA5}">
                      <a16:colId xmlns:a16="http://schemas.microsoft.com/office/drawing/2014/main" val="3074811970"/>
                    </a:ext>
                  </a:extLst>
                </a:gridCol>
                <a:gridCol w="3614473">
                  <a:extLst>
                    <a:ext uri="{9D8B030D-6E8A-4147-A177-3AD203B41FA5}">
                      <a16:colId xmlns:a16="http://schemas.microsoft.com/office/drawing/2014/main" val="3013875248"/>
                    </a:ext>
                  </a:extLst>
                </a:gridCol>
              </a:tblGrid>
              <a:tr h="630845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141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İdealizm ve ilgili dizgeler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Örnek: Tinselcilik,, öznelcilik, iradecilik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İdealizm;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4281259894"/>
                  </a:ext>
                </a:extLst>
              </a:tr>
              <a:tr h="35661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142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Eleştirel felsefe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Felsefe - Eleştirel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769239997"/>
                  </a:ext>
                </a:extLst>
              </a:tr>
              <a:tr h="35661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144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Hümanizm ve ilgili dizgeler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Hümanizm; İnsancılık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4172334909"/>
                  </a:ext>
                </a:extLst>
              </a:tr>
              <a:tr h="117641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145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Duyumculuk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Düşüncelerin duyusal öğelere göre analizini temel alan bir sistem olarak ideolojiyi burada sınıflayın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Duyumculuk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4219368852"/>
                  </a:ext>
                </a:extLst>
              </a:tr>
              <a:tr h="630845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146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Doğalcılık ve ilgili dizgeler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Örnek: Dinamizm, enerjizm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Natüralizm, Doğacılık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491321698"/>
                  </a:ext>
                </a:extLst>
              </a:tr>
              <a:tr h="115043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147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Kamutanrıcılık ve ilgili dizgeler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Örnek: Animizm, aranedencilik, panenteizm, paralelizm (koşutçuluk), vitalizm (dirimselcilik)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Kamutanrıcılık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861384614"/>
                  </a:ext>
                </a:extLst>
              </a:tr>
              <a:tr h="6597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148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Liberalizm, seçmecilik, Gelenekselcilik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Liberalizm; Seçmecilik; Gelenekselcilik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302353957"/>
                  </a:ext>
                </a:extLst>
              </a:tr>
              <a:tr h="630845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149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Başka felsefe dizgeleri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Örnek: Yapıcılık, yıkıcılık, nesnellik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---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9171606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7091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2867025"/>
          </a:xfrm>
        </p:spPr>
        <p:txBody>
          <a:bodyPr>
            <a:normAutofit/>
          </a:bodyPr>
          <a:lstStyle/>
          <a:p>
            <a:r>
              <a:rPr lang="tr-TR" sz="5400" dirty="0"/>
              <a:t/>
            </a:r>
            <a:br>
              <a:rPr lang="tr-TR" sz="5400" dirty="0"/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138545" y="184727"/>
            <a:ext cx="7668821" cy="383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150 PSİKOLOJİ (RUH BİLİMİ)</a:t>
            </a: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7784340"/>
              </p:ext>
            </p:extLst>
          </p:nvPr>
        </p:nvGraphicFramePr>
        <p:xfrm>
          <a:off x="221673" y="840507"/>
          <a:ext cx="10076871" cy="58004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8132">
                  <a:extLst>
                    <a:ext uri="{9D8B030D-6E8A-4147-A177-3AD203B41FA5}">
                      <a16:colId xmlns:a16="http://schemas.microsoft.com/office/drawing/2014/main" val="638276368"/>
                    </a:ext>
                  </a:extLst>
                </a:gridCol>
                <a:gridCol w="5458808">
                  <a:extLst>
                    <a:ext uri="{9D8B030D-6E8A-4147-A177-3AD203B41FA5}">
                      <a16:colId xmlns:a16="http://schemas.microsoft.com/office/drawing/2014/main" val="2751860320"/>
                    </a:ext>
                  </a:extLst>
                </a:gridCol>
                <a:gridCol w="3689931">
                  <a:extLst>
                    <a:ext uri="{9D8B030D-6E8A-4147-A177-3AD203B41FA5}">
                      <a16:colId xmlns:a16="http://schemas.microsoft.com/office/drawing/2014/main" val="3327627798"/>
                    </a:ext>
                  </a:extLst>
                </a:gridCol>
              </a:tblGrid>
              <a:tr h="13402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152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Algılama, duygular, fizyolojik itkiler</a:t>
                      </a:r>
                    </a:p>
                    <a:p>
                      <a:pPr>
                        <a:spcAft>
                          <a:spcPts val="750"/>
                        </a:spcAft>
                      </a:pPr>
                      <a:r>
                        <a:rPr lang="tr-TR" sz="1600">
                          <a:effectLst/>
                        </a:rPr>
                        <a:t>Duyusal algılama, devinim, duygular, fizyolojik itkilerin psikolojisi ve nörofizyoloji ile ilgili kapsamlı eserleri burada sınıflayın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Algılama; Duygular; Fizyolojik itkiler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643595818"/>
                  </a:ext>
                </a:extLst>
              </a:tr>
              <a:tr h="42691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153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Bilinçli zihinsel süreçler ve zekâ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Zihinsel süreçler; Zekâ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86046036"/>
                  </a:ext>
                </a:extLst>
              </a:tr>
              <a:tr h="42691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154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Bilinçaltı ve başkalaşmış ruh durumları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Bilinçaltı ; Başkalaşmış ruh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124621790"/>
                  </a:ext>
                </a:extLst>
              </a:tr>
              <a:tr h="78975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155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Ayrımsal ve gelişme psikolojisi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Gelişmede oyunun rolünü burada sınıflayın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Psikoloji - Ayrımsal; Psikoloji - Gelişmeye ilişkin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23321281"/>
                  </a:ext>
                </a:extLst>
              </a:tr>
              <a:tr h="140831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156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Karşılaştırmalı psikoloji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İnsan psikolojisiyle diğer organizmaların psikolojisinin karşılaştırılması; insan davranışını açıklamak için diğer organizmaların incelenmesi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Psikoloji - Karşılaştırmalı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510115590"/>
                  </a:ext>
                </a:extLst>
              </a:tr>
              <a:tr h="140831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158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Uygulamalı psikoloji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Genel olarak bireysel psikoloji uygulamalarını; kişisel refah, mutluluk, ile ilgili kapsamlı eserleri burada sınıflayın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Psikoloji - Uygulamalı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1325115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2626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2867025"/>
          </a:xfrm>
        </p:spPr>
        <p:txBody>
          <a:bodyPr>
            <a:normAutofit/>
          </a:bodyPr>
          <a:lstStyle/>
          <a:p>
            <a:r>
              <a:rPr lang="tr-TR" sz="5400" dirty="0"/>
              <a:t/>
            </a:r>
            <a:br>
              <a:rPr lang="tr-TR" sz="5400" dirty="0"/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147782" y="147783"/>
            <a:ext cx="8996218" cy="7063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</a:pPr>
            <a:r>
              <a:rPr lang="tr-TR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160 MANTIK</a:t>
            </a:r>
            <a:endParaRPr lang="tr-T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</a:pPr>
            <a:r>
              <a:rPr lang="tr-TR" i="1" dirty="0">
                <a:solidFill>
                  <a:srgbClr val="606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Akıl yürütme (usa vurma) bilimi</a:t>
            </a:r>
            <a:endParaRPr lang="tr-TR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4501607"/>
              </p:ext>
            </p:extLst>
          </p:nvPr>
        </p:nvGraphicFramePr>
        <p:xfrm>
          <a:off x="369456" y="942108"/>
          <a:ext cx="7849984" cy="55141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23921">
                  <a:extLst>
                    <a:ext uri="{9D8B030D-6E8A-4147-A177-3AD203B41FA5}">
                      <a16:colId xmlns:a16="http://schemas.microsoft.com/office/drawing/2014/main" val="4223552129"/>
                    </a:ext>
                  </a:extLst>
                </a:gridCol>
                <a:gridCol w="4845885">
                  <a:extLst>
                    <a:ext uri="{9D8B030D-6E8A-4147-A177-3AD203B41FA5}">
                      <a16:colId xmlns:a16="http://schemas.microsoft.com/office/drawing/2014/main" val="1727531035"/>
                    </a:ext>
                  </a:extLst>
                </a:gridCol>
                <a:gridCol w="2019675">
                  <a:extLst>
                    <a:ext uri="{9D8B030D-6E8A-4147-A177-3AD203B41FA5}">
                      <a16:colId xmlns:a16="http://schemas.microsoft.com/office/drawing/2014/main" val="2862345657"/>
                    </a:ext>
                  </a:extLst>
                </a:gridCol>
                <a:gridCol w="160503">
                  <a:extLst>
                    <a:ext uri="{9D8B030D-6E8A-4147-A177-3AD203B41FA5}">
                      <a16:colId xmlns:a16="http://schemas.microsoft.com/office/drawing/2014/main" val="273637368"/>
                    </a:ext>
                  </a:extLst>
                </a:gridCol>
              </a:tblGrid>
              <a:tr h="1131735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161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Tümevarım (endüksiyon)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Hipotezler için 167, analoji için 169'a bkz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Tümevarım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175581"/>
                  </a:ext>
                </a:extLst>
              </a:tr>
              <a:tr h="63977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162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Tümdengelim (dedüksiyon)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Tümdengelim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780332"/>
                  </a:ext>
                </a:extLst>
              </a:tr>
              <a:tr h="118352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165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Aldatıcı kavramlar ve yanlış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Örnek: Çelişki, paradoks, kurgu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marL="432435" indent="-434975"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Kavramlar - Aldatıcı; Yanlış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56523707"/>
                  </a:ext>
                </a:extLst>
              </a:tr>
              <a:tr h="63977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166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Kıyas, karşılaştırma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Karşılaştırma; Kıyas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08402670"/>
                  </a:ext>
                </a:extLst>
              </a:tr>
              <a:tr h="63977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167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Hipotez (varsayım)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Varsayım; Hipotez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31492981"/>
                  </a:ext>
                </a:extLst>
              </a:tr>
              <a:tr h="63977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168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Sav ve ikna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Sav; İkna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62590958"/>
                  </a:ext>
                </a:extLst>
              </a:tr>
              <a:tr h="63977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169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Anoloji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 err="1">
                          <a:effectLst/>
                        </a:rPr>
                        <a:t>Anoloji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282138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676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1108364"/>
            <a:ext cx="10515600" cy="5749636"/>
          </a:xfrm>
        </p:spPr>
        <p:txBody>
          <a:bodyPr>
            <a:normAutofit/>
          </a:bodyPr>
          <a:lstStyle/>
          <a:p>
            <a:r>
              <a:rPr lang="tr-TR" sz="5400" dirty="0"/>
              <a:t/>
            </a:r>
            <a:br>
              <a:rPr lang="tr-TR" sz="5400" dirty="0"/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157018" y="138545"/>
            <a:ext cx="898698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170 AHLÂK (ETİK) FELSEFES</a:t>
            </a: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İ</a:t>
            </a:r>
            <a:endParaRPr lang="tr-T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tr-TR" i="1" dirty="0">
                <a:solidFill>
                  <a:srgbClr val="606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Belirli konulara ve disiplinlere ilişkin etiği burada sınıflayın</a:t>
            </a:r>
            <a:endParaRPr lang="tr-TR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6201968"/>
              </p:ext>
            </p:extLst>
          </p:nvPr>
        </p:nvGraphicFramePr>
        <p:xfrm>
          <a:off x="267855" y="969817"/>
          <a:ext cx="10686472" cy="5791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95465">
                  <a:extLst>
                    <a:ext uri="{9D8B030D-6E8A-4147-A177-3AD203B41FA5}">
                      <a16:colId xmlns:a16="http://schemas.microsoft.com/office/drawing/2014/main" val="1841279744"/>
                    </a:ext>
                  </a:extLst>
                </a:gridCol>
                <a:gridCol w="5782647">
                  <a:extLst>
                    <a:ext uri="{9D8B030D-6E8A-4147-A177-3AD203B41FA5}">
                      <a16:colId xmlns:a16="http://schemas.microsoft.com/office/drawing/2014/main" val="24696151"/>
                    </a:ext>
                  </a:extLst>
                </a:gridCol>
                <a:gridCol w="3908360">
                  <a:extLst>
                    <a:ext uri="{9D8B030D-6E8A-4147-A177-3AD203B41FA5}">
                      <a16:colId xmlns:a16="http://schemas.microsoft.com/office/drawing/2014/main" val="2937164742"/>
                    </a:ext>
                  </a:extLst>
                </a:gridCol>
              </a:tblGrid>
              <a:tr h="58814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171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Dizgeler (sistemler) ve öğretiler</a:t>
                      </a:r>
                    </a:p>
                    <a:p>
                      <a:pPr>
                        <a:spcAft>
                          <a:spcPts val="750"/>
                        </a:spcAft>
                      </a:pPr>
                      <a:r>
                        <a:rPr lang="tr-TR" sz="1600">
                          <a:effectLst/>
                        </a:rPr>
                        <a:t>Zaman ve yerden bağımsız olarak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Ahlâk Felsefesi - Dizgeler; Ahlâk felsefesi - Öğretiler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523702419"/>
                  </a:ext>
                </a:extLst>
              </a:tr>
              <a:tr h="31793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172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Siyasal ahlâk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Ahlâk - Siyasal; Etik - Siyasal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357597306"/>
                  </a:ext>
                </a:extLst>
              </a:tr>
              <a:tr h="80560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173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Aile ilişkileri ahlâkı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Örnek: Evlilik, boşanma, ayrılma, ebeveyn-çocuk ilişkilerinin, kardeş ilişkilerinin etiği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Ahlâk - Aile ilişkileri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942236193"/>
                  </a:ext>
                </a:extLst>
              </a:tr>
              <a:tr h="58814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174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Ekonomi ve meslek ahlâkı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Çalışma etiğini burada sınıflayın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Ahlâk - Ekonomik; Ahlâk - Mesleğe ilişkin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56086532"/>
                  </a:ext>
                </a:extLst>
              </a:tr>
              <a:tr h="58814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175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Eğlence ve dinlence ahlâkı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Avcılık etiği dahil.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Ahlâk - Eğlenceye ilişkin; 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Ahlâk - Dinlenceye ilişkin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692626148"/>
                  </a:ext>
                </a:extLst>
              </a:tr>
              <a:tr h="104880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176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Cinsellik ve üreme ahlâkı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Yapay döllenme, bekârlık yemini, hadımlık, doğum kontrolü, eşcinsellik, evlilik öncesi ve evlilik dışı ilişkiler,  taşıyıcı annelik dahil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Ahlâk - Cinsellikle ilgili; 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Ahlâk - Üremeye ilişkin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288293331"/>
                  </a:ext>
                </a:extLst>
              </a:tr>
              <a:tr h="104880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178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Tüketim ahlâkı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Örnek: Oruç, oburluk, harislik, aşın düşkünlük, ölçülülük Doğal kaynakların, varlığın kullanımını burada sınıflayın 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Ahlâk - Tüketimde Ahlâk - Tüketiciye ilişkin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103191650"/>
                  </a:ext>
                </a:extLst>
              </a:tr>
              <a:tr h="80560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179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Başka ahlâk kuralları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Zalimliği burada sınıflayın Standart altbölümleri kullanmayın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Ahlâk - Kurallar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40244225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076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1192</Words>
  <Application>Microsoft Office PowerPoint</Application>
  <PresentationFormat>Geniş ekran</PresentationFormat>
  <Paragraphs>320</Paragraphs>
  <Slides>11</Slides>
  <Notes>11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Teması</vt:lpstr>
      <vt:lpstr> 100 FELSEFE ve PSİKOLOJİ  Belirli bir disiplin ya da konunun felsefesini 01 notasyonunu kullanarak disiplin ya da konuyla birlikte sınıflayın. Örneğin tarih felsefesi 901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Sınıflama: giriş</dc:title>
  <dc:creator>Dogan Atılgan</dc:creator>
  <cp:lastModifiedBy>Doğan ATILGAN</cp:lastModifiedBy>
  <cp:revision>7</cp:revision>
  <dcterms:created xsi:type="dcterms:W3CDTF">2020-02-17T07:52:53Z</dcterms:created>
  <dcterms:modified xsi:type="dcterms:W3CDTF">2020-06-04T14:31:42Z</dcterms:modified>
</cp:coreProperties>
</file>