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77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18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66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1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28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94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53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97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4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60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399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6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593725" algn="l"/>
                <a:tab pos="2493645" algn="l"/>
              </a:tabLst>
            </a:pPr>
            <a:r>
              <a:rPr lang="tr-TR" sz="5400" dirty="0"/>
              <a:t/>
            </a:r>
            <a:br>
              <a:rPr lang="tr-TR" sz="5400" dirty="0"/>
            </a:br>
            <a:r>
              <a:rPr lang="tr-TR" sz="6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100 FELSEFE ve PSİKOLOJİ </a:t>
            </a: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r-TR" sz="3600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Belirli bir disiplin ya da konunun felsefesini 01 </a:t>
            </a:r>
            <a:r>
              <a:rPr lang="tr-TR" sz="3600" dirty="0" err="1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notasyonunu</a:t>
            </a:r>
            <a:r>
              <a:rPr lang="tr-TR" sz="3600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kullanarak disiplin ya da konuyla birlikte sınıflayın. Örneğin tarih felsefesi 901</a:t>
            </a: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</p:spTree>
    <p:extLst>
      <p:ext uri="{BB962C8B-B14F-4D97-AF65-F5344CB8AC3E}">
        <p14:creationId xmlns:p14="http://schemas.microsoft.com/office/powerpoint/2010/main" val="26848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92364" y="129309"/>
            <a:ext cx="8388488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180 ANTİK, ORTAÇAĞ, DOĞU FELSEFESİ 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045827"/>
              </p:ext>
            </p:extLst>
          </p:nvPr>
        </p:nvGraphicFramePr>
        <p:xfrm>
          <a:off x="0" y="512492"/>
          <a:ext cx="10515601" cy="61838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8543">
                  <a:extLst>
                    <a:ext uri="{9D8B030D-6E8A-4147-A177-3AD203B41FA5}">
                      <a16:colId xmlns:a16="http://schemas.microsoft.com/office/drawing/2014/main" val="1829866896"/>
                    </a:ext>
                  </a:extLst>
                </a:gridCol>
                <a:gridCol w="5696474">
                  <a:extLst>
                    <a:ext uri="{9D8B030D-6E8A-4147-A177-3AD203B41FA5}">
                      <a16:colId xmlns:a16="http://schemas.microsoft.com/office/drawing/2014/main" val="2484576507"/>
                    </a:ext>
                  </a:extLst>
                </a:gridCol>
                <a:gridCol w="3850584">
                  <a:extLst>
                    <a:ext uri="{9D8B030D-6E8A-4147-A177-3AD203B41FA5}">
                      <a16:colId xmlns:a16="http://schemas.microsoft.com/office/drawing/2014/main" val="1293960002"/>
                    </a:ext>
                  </a:extLst>
                </a:gridCol>
              </a:tblGrid>
              <a:tr h="6448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Doğu felsefesi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Antik, ortaçağ, modern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Doğu felsefesi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67176111"/>
                  </a:ext>
                </a:extLst>
              </a:tr>
              <a:tr h="6743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Sokrat öncesi Yunan felsefeleri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Yunan felsefesi - Sokrat öncesi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94419628"/>
                  </a:ext>
                </a:extLst>
              </a:tr>
              <a:tr h="6743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Sofist ve Sokratçı felsefeler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Sofist; Felsefe - Sokratçı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88382297"/>
                  </a:ext>
                </a:extLst>
              </a:tr>
              <a:tr h="120245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Platoncu (Eflatuncu) felsefe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Antik ve modern Platonculuk ile ilgili kapsamlı eserleri burada sınıflayın Modern Platonculuk için 141.i kullanın.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Platoncu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97256928"/>
                  </a:ext>
                </a:extLst>
              </a:tr>
              <a:tr h="6448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Aristocu felsefe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Modern Aristoculuk için 149’u  kullanın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Aristocu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366691002"/>
                  </a:ext>
                </a:extLst>
              </a:tr>
              <a:tr h="6743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Septik ve Neoplatonik felsefeler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Septik; Felsefe - Neoplatonik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06037649"/>
                  </a:ext>
                </a:extLst>
              </a:tr>
              <a:tr h="3645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Epikürcü felsefe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Epikürcü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57690506"/>
                  </a:ext>
                </a:extLst>
              </a:tr>
              <a:tr h="3645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Stoacı felsefe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Stoacı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860818624"/>
                  </a:ext>
                </a:extLst>
              </a:tr>
              <a:tr h="93985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189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Ortaçağ Batı felsefesi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Hıristiyan felsefesini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Felsefe - Ortaçağ, Batı felsefesi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656412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48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67855" y="203200"/>
            <a:ext cx="8876145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190 ÇAĞDAŞ BATI FELSEFESİ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Asya tipi felsefeyi 181'de, Avrupa felsefesini 190'da, Kuzey Amerika felsefesi ile ilgili kapsamlı eserleri 191'de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87036"/>
              </p:ext>
            </p:extLst>
          </p:nvPr>
        </p:nvGraphicFramePr>
        <p:xfrm>
          <a:off x="64654" y="1256143"/>
          <a:ext cx="10104583" cy="54217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0686">
                  <a:extLst>
                    <a:ext uri="{9D8B030D-6E8A-4147-A177-3AD203B41FA5}">
                      <a16:colId xmlns:a16="http://schemas.microsoft.com/office/drawing/2014/main" val="1742047612"/>
                    </a:ext>
                  </a:extLst>
                </a:gridCol>
                <a:gridCol w="5473819">
                  <a:extLst>
                    <a:ext uri="{9D8B030D-6E8A-4147-A177-3AD203B41FA5}">
                      <a16:colId xmlns:a16="http://schemas.microsoft.com/office/drawing/2014/main" val="2018521308"/>
                    </a:ext>
                  </a:extLst>
                </a:gridCol>
                <a:gridCol w="3700078">
                  <a:extLst>
                    <a:ext uri="{9D8B030D-6E8A-4147-A177-3AD203B41FA5}">
                      <a16:colId xmlns:a16="http://schemas.microsoft.com/office/drawing/2014/main" val="2608622698"/>
                    </a:ext>
                  </a:extLst>
                </a:gridCol>
              </a:tblGrid>
              <a:tr h="707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ABD ve Kanada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Kuzey Amerika felsefesini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indent="-17780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ABD; Felsefe - Kanada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68870401"/>
                  </a:ext>
                </a:extLst>
              </a:tr>
              <a:tr h="3826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Britanya adaları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Britanya adaları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00948245"/>
                  </a:ext>
                </a:extLst>
              </a:tr>
              <a:tr h="707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Almanya ve Avusturya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Almanya; Felsefe - Avusturya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65005542"/>
                  </a:ext>
                </a:extLst>
              </a:tr>
              <a:tr h="3826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Fransa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02062854"/>
                  </a:ext>
                </a:extLst>
              </a:tr>
              <a:tr h="3826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İtayla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İtalya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79956203"/>
                  </a:ext>
                </a:extLst>
              </a:tr>
              <a:tr h="707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İspanya ve Portekiz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İspanya; Felsefe - Portekiz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377726027"/>
                  </a:ext>
                </a:extLst>
              </a:tr>
              <a:tr h="67691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Rusya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Sovyet Asya felsefesini 181’de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Rusya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08352995"/>
                  </a:ext>
                </a:extLst>
              </a:tr>
              <a:tr h="3826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İskandinavya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İskandinavya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70287635"/>
                  </a:ext>
                </a:extLst>
              </a:tr>
              <a:tr h="3826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bölgeler ve ülkeler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---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8793107"/>
                  </a:ext>
                </a:extLst>
              </a:tr>
              <a:tr h="707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199.56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Türkiye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Felsefe - Türkiye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25454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79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425714"/>
              </p:ext>
            </p:extLst>
          </p:nvPr>
        </p:nvGraphicFramePr>
        <p:xfrm>
          <a:off x="655782" y="147784"/>
          <a:ext cx="7563658" cy="6613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6653">
                  <a:extLst>
                    <a:ext uri="{9D8B030D-6E8A-4147-A177-3AD203B41FA5}">
                      <a16:colId xmlns:a16="http://schemas.microsoft.com/office/drawing/2014/main" val="920857504"/>
                    </a:ext>
                  </a:extLst>
                </a:gridCol>
                <a:gridCol w="4097359">
                  <a:extLst>
                    <a:ext uri="{9D8B030D-6E8A-4147-A177-3AD203B41FA5}">
                      <a16:colId xmlns:a16="http://schemas.microsoft.com/office/drawing/2014/main" val="3802706469"/>
                    </a:ext>
                  </a:extLst>
                </a:gridCol>
                <a:gridCol w="2769646">
                  <a:extLst>
                    <a:ext uri="{9D8B030D-6E8A-4147-A177-3AD203B41FA5}">
                      <a16:colId xmlns:a16="http://schemas.microsoft.com/office/drawing/2014/main" val="4199200515"/>
                    </a:ext>
                  </a:extLst>
                </a:gridCol>
              </a:tblGrid>
              <a:tr h="13841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kuramı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Felsefe kavramı, felsefi işlerin doğası, felsefe yöntemiyle ilgili eserleri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Kuramlar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21412368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Felsefenin çeşitli konuları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Çeşitli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880969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sözlükleri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44618135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konulu süreli yayınlar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Süreli yayınlar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59857854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kuruluşları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Kurumlar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33954278"/>
                  </a:ext>
                </a:extLst>
              </a:tr>
              <a:tr h="102598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eğitimi, araştırmaları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Eğitim; Felsefe - araştırma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934551862"/>
                  </a:ext>
                </a:extLst>
              </a:tr>
              <a:tr h="5546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Felsefede insan türleri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İnsan türleri - Felsefede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8187200"/>
                  </a:ext>
                </a:extLst>
              </a:tr>
              <a:tr h="143001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109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Felsefenin tarihi ele alışı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Zaman ve yerle sınırlı değil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Felsefe - Tarih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01919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38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83127" y="0"/>
            <a:ext cx="9060873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110 METAFİZİK (KURGUSAL) FELSEFE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Epistemoloji, nedensellik, insanlık için 120'yi kullanın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71811"/>
              </p:ext>
            </p:extLst>
          </p:nvPr>
        </p:nvGraphicFramePr>
        <p:xfrm>
          <a:off x="249382" y="886690"/>
          <a:ext cx="7970058" cy="5912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4084">
                  <a:extLst>
                    <a:ext uri="{9D8B030D-6E8A-4147-A177-3AD203B41FA5}">
                      <a16:colId xmlns:a16="http://schemas.microsoft.com/office/drawing/2014/main" val="853520960"/>
                    </a:ext>
                  </a:extLst>
                </a:gridCol>
                <a:gridCol w="4317512">
                  <a:extLst>
                    <a:ext uri="{9D8B030D-6E8A-4147-A177-3AD203B41FA5}">
                      <a16:colId xmlns:a16="http://schemas.microsoft.com/office/drawing/2014/main" val="3964480197"/>
                    </a:ext>
                  </a:extLst>
                </a:gridCol>
                <a:gridCol w="2918462">
                  <a:extLst>
                    <a:ext uri="{9D8B030D-6E8A-4147-A177-3AD203B41FA5}">
                      <a16:colId xmlns:a16="http://schemas.microsoft.com/office/drawing/2014/main" val="1207851399"/>
                    </a:ext>
                  </a:extLst>
                </a:gridCol>
              </a:tblGrid>
              <a:tr h="118350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111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Varlık Bilimi (Ontoloji)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Varlık bilimi; Ontoloji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09546674"/>
                  </a:ext>
                </a:extLst>
              </a:tr>
              <a:tr h="79688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113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Doğa felsefesi (Kozmoloji)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800">
                          <a:effectLst/>
                        </a:rPr>
                        <a:t>Evrenin kökeni (kozmogoni), kozmik uyum dahil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Doğa; Kozmoloji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78461684"/>
                  </a:ext>
                </a:extLst>
              </a:tr>
              <a:tr h="11107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114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Mekân (Uzay)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Mekân ve madde ilişkisini burada sınıflayın Maddeyi 117'de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Mekân (Uzay)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613425753"/>
                  </a:ext>
                </a:extLst>
              </a:tr>
              <a:tr h="109405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116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Değişim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800">
                          <a:effectLst/>
                        </a:rPr>
                        <a:t>Oluş, çevrim, evrim, devinim, süreç dahil Zaman ve devinim ilişkisini 115'de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Değişim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9748123"/>
                  </a:ext>
                </a:extLst>
              </a:tr>
              <a:tr h="7754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117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Yapı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Madde, biçim, düzen dahil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Yapı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56550285"/>
                  </a:ext>
                </a:extLst>
              </a:tr>
              <a:tr h="4383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118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Güç ve enerji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- Güç ve enerji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27828257"/>
                  </a:ext>
                </a:extLst>
              </a:tr>
              <a:tr h="4383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119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Sayı ve nicelik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Felsefe - Sayı ve nicelik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11692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67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67856" y="221673"/>
            <a:ext cx="85205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120 EPİSTEMOLOJİ, NEDENSELLİK, İNSANLIK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018700"/>
              </p:ext>
            </p:extLst>
          </p:nvPr>
        </p:nvGraphicFramePr>
        <p:xfrm>
          <a:off x="535709" y="905163"/>
          <a:ext cx="7767783" cy="4431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5454">
                  <a:extLst>
                    <a:ext uri="{9D8B030D-6E8A-4147-A177-3AD203B41FA5}">
                      <a16:colId xmlns:a16="http://schemas.microsoft.com/office/drawing/2014/main" val="498190281"/>
                    </a:ext>
                  </a:extLst>
                </a:gridCol>
                <a:gridCol w="4207936">
                  <a:extLst>
                    <a:ext uri="{9D8B030D-6E8A-4147-A177-3AD203B41FA5}">
                      <a16:colId xmlns:a16="http://schemas.microsoft.com/office/drawing/2014/main" val="1804748729"/>
                    </a:ext>
                  </a:extLst>
                </a:gridCol>
                <a:gridCol w="2844393">
                  <a:extLst>
                    <a:ext uri="{9D8B030D-6E8A-4147-A177-3AD203B41FA5}">
                      <a16:colId xmlns:a16="http://schemas.microsoft.com/office/drawing/2014/main" val="3842904015"/>
                    </a:ext>
                  </a:extLst>
                </a:gridCol>
              </a:tblGrid>
              <a:tr h="10987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121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Bilgi kuramı (Epistemoloji)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800">
                          <a:effectLst/>
                        </a:rPr>
                        <a:t>Gerçeklik, örneğin tutarlılık, uygunluk kuramları ile ilgili kapsamlı eserleri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Bilgi kuramı; Epistemoloji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910354814"/>
                  </a:ext>
                </a:extLst>
              </a:tr>
              <a:tr h="8753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122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Nedensellik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Nedensellik ile rastlantı karşıtlığını burada sınıflayın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Nedensellik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36369813"/>
                  </a:ext>
                </a:extLst>
              </a:tr>
              <a:tr h="8919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123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Belirlenimcilik (Determinizm) ve indeterminizm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800">
                          <a:effectLst/>
                        </a:rPr>
                        <a:t>Beklenmedik olaylar dahil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Belirlenimcilik, Determinizm İndeterminizm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83148775"/>
                  </a:ext>
                </a:extLst>
              </a:tr>
              <a:tr h="60226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124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Erek bilimi (Teleoloji)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800">
                          <a:effectLst/>
                        </a:rPr>
                        <a:t>Tasarım, amaç, nihai amaç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Erek bilimi; Teleoloji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78417335"/>
                  </a:ext>
                </a:extLst>
              </a:tr>
              <a:tr h="9043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126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Benlik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Bilinçlilik ve kişiliği burada sınıflayın Bilinçdışı ve bilinçaltını 127'de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Benlik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63926471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60735"/>
              </p:ext>
            </p:extLst>
          </p:nvPr>
        </p:nvGraphicFramePr>
        <p:xfrm>
          <a:off x="535709" y="5277771"/>
          <a:ext cx="7767782" cy="1420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5453">
                  <a:extLst>
                    <a:ext uri="{9D8B030D-6E8A-4147-A177-3AD203B41FA5}">
                      <a16:colId xmlns:a16="http://schemas.microsoft.com/office/drawing/2014/main" val="1015490066"/>
                    </a:ext>
                  </a:extLst>
                </a:gridCol>
                <a:gridCol w="4207937">
                  <a:extLst>
                    <a:ext uri="{9D8B030D-6E8A-4147-A177-3AD203B41FA5}">
                      <a16:colId xmlns:a16="http://schemas.microsoft.com/office/drawing/2014/main" val="104654526"/>
                    </a:ext>
                  </a:extLst>
                </a:gridCol>
                <a:gridCol w="2844392">
                  <a:extLst>
                    <a:ext uri="{9D8B030D-6E8A-4147-A177-3AD203B41FA5}">
                      <a16:colId xmlns:a16="http://schemas.microsoft.com/office/drawing/2014/main" val="2187466586"/>
                    </a:ext>
                  </a:extLst>
                </a:gridCol>
              </a:tblGrid>
              <a:tr h="91982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128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İnsanlık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800" dirty="0">
                          <a:effectLst/>
                        </a:rPr>
                        <a:t>Felsefi antropolojiyi; insan yaşamının felsefesi, insan yaşamının felsefesi ve psikolojisi ile ilgili kapsamlı eserleri burada sınıflayın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İnsanlık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49916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0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0" y="73891"/>
            <a:ext cx="8762852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130 NORMALÜSTÜ (PARANORMAL) OLAYLAR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626038"/>
              </p:ext>
            </p:extLst>
          </p:nvPr>
        </p:nvGraphicFramePr>
        <p:xfrm>
          <a:off x="567891" y="567890"/>
          <a:ext cx="10472286" cy="6115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4552">
                  <a:extLst>
                    <a:ext uri="{9D8B030D-6E8A-4147-A177-3AD203B41FA5}">
                      <a16:colId xmlns:a16="http://schemas.microsoft.com/office/drawing/2014/main" val="4292015011"/>
                    </a:ext>
                  </a:extLst>
                </a:gridCol>
                <a:gridCol w="5673010">
                  <a:extLst>
                    <a:ext uri="{9D8B030D-6E8A-4147-A177-3AD203B41FA5}">
                      <a16:colId xmlns:a16="http://schemas.microsoft.com/office/drawing/2014/main" val="2075187587"/>
                    </a:ext>
                  </a:extLst>
                </a:gridCol>
                <a:gridCol w="3834724">
                  <a:extLst>
                    <a:ext uri="{9D8B030D-6E8A-4147-A177-3AD203B41FA5}">
                      <a16:colId xmlns:a16="http://schemas.microsoft.com/office/drawing/2014/main" val="1219217678"/>
                    </a:ext>
                  </a:extLst>
                </a:gridCol>
              </a:tblGrid>
              <a:tr h="135716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131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Esenliğe dönük </a:t>
                      </a:r>
                      <a:r>
                        <a:rPr lang="tr-TR" sz="1400" dirty="0" err="1">
                          <a:effectLst/>
                        </a:rPr>
                        <a:t>okült</a:t>
                      </a:r>
                      <a:r>
                        <a:rPr lang="tr-TR" sz="1400" dirty="0">
                          <a:effectLst/>
                        </a:rPr>
                        <a:t> yöntemleri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400" dirty="0">
                          <a:effectLst/>
                        </a:rPr>
                        <a:t>Başarılı yaşam, kişisel ve aile yaşantısının yönetimiyle ilgili </a:t>
                      </a:r>
                      <a:r>
                        <a:rPr lang="tr-TR" sz="1400" dirty="0" err="1">
                          <a:effectLst/>
                        </a:rPr>
                        <a:t>disiplinlerarası</a:t>
                      </a:r>
                      <a:r>
                        <a:rPr lang="tr-TR" sz="1400" dirty="0">
                          <a:effectLst/>
                        </a:rPr>
                        <a:t> eserleri 646'da; kişisel esenlik, mutluluk, başarı sağlamayı amaçlayan psikolojik ve </a:t>
                      </a:r>
                      <a:r>
                        <a:rPr lang="tr-TR" sz="1400" dirty="0" err="1">
                          <a:effectLst/>
                        </a:rPr>
                        <a:t>parapsikolojik</a:t>
                      </a:r>
                      <a:r>
                        <a:rPr lang="tr-TR" sz="1400" dirty="0">
                          <a:effectLst/>
                        </a:rPr>
                        <a:t> ya da </a:t>
                      </a:r>
                      <a:r>
                        <a:rPr lang="tr-TR" sz="1400" dirty="0" err="1">
                          <a:effectLst/>
                        </a:rPr>
                        <a:t>okült</a:t>
                      </a:r>
                      <a:r>
                        <a:rPr lang="tr-TR" sz="1400" dirty="0">
                          <a:effectLst/>
                        </a:rPr>
                        <a:t> yöntemler ile ilgili kapsamlı eserleri 158'de; Örneğin tılsımlar ve muskalar 133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 err="1">
                          <a:effectLst/>
                        </a:rPr>
                        <a:t>Okült</a:t>
                      </a:r>
                      <a:r>
                        <a:rPr lang="tr-TR" sz="1400" dirty="0">
                          <a:effectLst/>
                        </a:rPr>
                        <a:t> yöntemler - Esenlik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52085862"/>
                  </a:ext>
                </a:extLst>
              </a:tr>
              <a:tr h="61348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133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Parapsikoloji ve okültizm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Okültizm düzmeciliklerini burada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Parapsikoloji; Okültizm; </a:t>
                      </a:r>
                      <a:r>
                        <a:rPr lang="tr-TR" sz="1400" dirty="0" err="1">
                          <a:effectLst/>
                        </a:rPr>
                        <a:t>Gizcilik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41214224"/>
                  </a:ext>
                </a:extLst>
              </a:tr>
              <a:tr h="909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135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Rüyalar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Sihirbazlık ve büyücülüğün esrarını 133'de sınıflayın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Rüyalar; Düşler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56598693"/>
                  </a:ext>
                </a:extLst>
              </a:tr>
              <a:tr h="7773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137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Gaipten haber veren el yazısı bilgisi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Grafoloji ile ilgili </a:t>
                      </a:r>
                      <a:r>
                        <a:rPr lang="tr-TR" sz="1400" dirty="0" err="1">
                          <a:effectLst/>
                        </a:rPr>
                        <a:t>disiplinlerarası</a:t>
                      </a:r>
                      <a:r>
                        <a:rPr lang="tr-TR" sz="1400" dirty="0">
                          <a:effectLst/>
                        </a:rPr>
                        <a:t> eserleri ve grafolojinin kişilik analizinde kullanımını 155'de sınıflayın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Elyazısı bilgisi – Gaipten haber verme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37696454"/>
                  </a:ext>
                </a:extLst>
              </a:tr>
              <a:tr h="117641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138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Fizyonomi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400">
                          <a:effectLst/>
                        </a:rPr>
                        <a:t>Fiziksel özelliklerin analizi yoluyla gaipten haber verme ya da kişiliğin belirlenmesi ile ilgili kapsamlı eserleri burada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Fizyonomi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5729087"/>
                  </a:ext>
                </a:extLst>
              </a:tr>
              <a:tr h="128124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139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Fizyoloji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400">
                          <a:effectLst/>
                        </a:rPr>
                        <a:t>Kafatası yapılarından zihinsel yetilerin belirlenmesi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Fizyoloji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386183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71925" y="20970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35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38545" y="1020907"/>
            <a:ext cx="10515600" cy="5148984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30909" y="203200"/>
            <a:ext cx="891309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140 BELİRLİ FELSEFE OKULLARI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İdeoloji, dünya görüşü, inançlar sistemi kavramları dahil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073545"/>
              </p:ext>
            </p:extLst>
          </p:nvPr>
        </p:nvGraphicFramePr>
        <p:xfrm>
          <a:off x="360217" y="1020907"/>
          <a:ext cx="9882909" cy="5592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0612">
                  <a:extLst>
                    <a:ext uri="{9D8B030D-6E8A-4147-A177-3AD203B41FA5}">
                      <a16:colId xmlns:a16="http://schemas.microsoft.com/office/drawing/2014/main" val="3995692047"/>
                    </a:ext>
                  </a:extLst>
                </a:gridCol>
                <a:gridCol w="5347824">
                  <a:extLst>
                    <a:ext uri="{9D8B030D-6E8A-4147-A177-3AD203B41FA5}">
                      <a16:colId xmlns:a16="http://schemas.microsoft.com/office/drawing/2014/main" val="3074811970"/>
                    </a:ext>
                  </a:extLst>
                </a:gridCol>
                <a:gridCol w="3614473">
                  <a:extLst>
                    <a:ext uri="{9D8B030D-6E8A-4147-A177-3AD203B41FA5}">
                      <a16:colId xmlns:a16="http://schemas.microsoft.com/office/drawing/2014/main" val="3013875248"/>
                    </a:ext>
                  </a:extLst>
                </a:gridCol>
              </a:tblGrid>
              <a:tr h="63084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İdealizm ve ilgili dizgeler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Örnek: Tinselcilik,, öznelcilik, iradecilik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İdealizm;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81259894"/>
                  </a:ext>
                </a:extLst>
              </a:tr>
              <a:tr h="3566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Eleştirel felsefe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Felsefe - Eleştirel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69239997"/>
                  </a:ext>
                </a:extLst>
              </a:tr>
              <a:tr h="3566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Hümanizm ve ilgili dizgeler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Hümanizm; İnsancılık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72334909"/>
                  </a:ext>
                </a:extLst>
              </a:tr>
              <a:tr h="117641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Duyumculuk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Düşüncelerin duyusal öğelere göre analizini temel alan bir sistem olarak ideolojiyi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Duyumculuk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19368852"/>
                  </a:ext>
                </a:extLst>
              </a:tr>
              <a:tr h="63084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Doğalcılık ve ilgili dizgeler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Örnek: Dinamizm, enerjizm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Natüralizm, Doğacılık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91321698"/>
                  </a:ext>
                </a:extLst>
              </a:tr>
              <a:tr h="11504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Kamutanrıcılık ve ilgili dizgeler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Örnek: Animizm, aranedencilik, panenteizm, paralelizm (koşutçuluk), vitalizm (dirimselcilik)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Kamutanrıcılık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61384614"/>
                  </a:ext>
                </a:extLst>
              </a:tr>
              <a:tr h="6597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Liberalizm, seçmecilik, Gelenekselcilik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Liberalizm; Seçmecilik; Gelenekselcilik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302353957"/>
                  </a:ext>
                </a:extLst>
              </a:tr>
              <a:tr h="63084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149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Başka felsefe dizgeleri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Örnek: Yapıcılık, yıkıcılık, nesnellik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---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17160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09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138545" y="184727"/>
            <a:ext cx="7668821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150 PSİKOLOJİ (RUH BİLİMİ)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784340"/>
              </p:ext>
            </p:extLst>
          </p:nvPr>
        </p:nvGraphicFramePr>
        <p:xfrm>
          <a:off x="221673" y="840507"/>
          <a:ext cx="10076871" cy="5800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8132">
                  <a:extLst>
                    <a:ext uri="{9D8B030D-6E8A-4147-A177-3AD203B41FA5}">
                      <a16:colId xmlns:a16="http://schemas.microsoft.com/office/drawing/2014/main" val="638276368"/>
                    </a:ext>
                  </a:extLst>
                </a:gridCol>
                <a:gridCol w="5458808">
                  <a:extLst>
                    <a:ext uri="{9D8B030D-6E8A-4147-A177-3AD203B41FA5}">
                      <a16:colId xmlns:a16="http://schemas.microsoft.com/office/drawing/2014/main" val="2751860320"/>
                    </a:ext>
                  </a:extLst>
                </a:gridCol>
                <a:gridCol w="3689931">
                  <a:extLst>
                    <a:ext uri="{9D8B030D-6E8A-4147-A177-3AD203B41FA5}">
                      <a16:colId xmlns:a16="http://schemas.microsoft.com/office/drawing/2014/main" val="3327627798"/>
                    </a:ext>
                  </a:extLst>
                </a:gridCol>
              </a:tblGrid>
              <a:tr h="13402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152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Algılama, duygular, fizyolojik itkiler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600">
                          <a:effectLst/>
                        </a:rPr>
                        <a:t>Duyusal algılama, devinim, duygular, fizyolojik itkilerin psikolojisi ve nörofizyoloji ile ilgili kapsamlı eserleri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Algılama; Duygular; Fizyolojik itkiler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43595818"/>
                  </a:ext>
                </a:extLst>
              </a:tr>
              <a:tr h="4269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153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Bilinçli zihinsel süreçler ve zekâ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Zihinsel süreçler; Zekâ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6046036"/>
                  </a:ext>
                </a:extLst>
              </a:tr>
              <a:tr h="4269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154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Bilinçaltı ve başkalaşmış ruh durumları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Bilinçaltı ; Başkalaşmış ruh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24621790"/>
                  </a:ext>
                </a:extLst>
              </a:tr>
              <a:tr h="78975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155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Ayrımsal ve gelişme psikolojisi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Gelişmede oyunun rolünü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Psikoloji - Ayrımsal; Psikoloji - Gelişmeye ilişkin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3321281"/>
                  </a:ext>
                </a:extLst>
              </a:tr>
              <a:tr h="14083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156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Karşılaştırmalı psikoloji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İnsan psikolojisiyle diğer organizmaların psikolojisinin karşılaştırılması; insan davranışını açıklamak için diğer organizmaların incelenmesi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Psikoloji - Karşılaştırmalı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10115590"/>
                  </a:ext>
                </a:extLst>
              </a:tr>
              <a:tr h="14083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158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Uygulamalı psikoloji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Genel olarak bireysel psikoloji uygulamalarını; kişisel refah, mutluluk, ile ilgili kapsamlı eserleri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Psikoloji - Uygulamalı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32511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62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2867025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147782" y="147783"/>
            <a:ext cx="8996218" cy="706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160 MANTIK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Akıl yürütme (usa vurma) bilimi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01607"/>
              </p:ext>
            </p:extLst>
          </p:nvPr>
        </p:nvGraphicFramePr>
        <p:xfrm>
          <a:off x="369456" y="942108"/>
          <a:ext cx="7849984" cy="5514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3921">
                  <a:extLst>
                    <a:ext uri="{9D8B030D-6E8A-4147-A177-3AD203B41FA5}">
                      <a16:colId xmlns:a16="http://schemas.microsoft.com/office/drawing/2014/main" val="4223552129"/>
                    </a:ext>
                  </a:extLst>
                </a:gridCol>
                <a:gridCol w="4845885">
                  <a:extLst>
                    <a:ext uri="{9D8B030D-6E8A-4147-A177-3AD203B41FA5}">
                      <a16:colId xmlns:a16="http://schemas.microsoft.com/office/drawing/2014/main" val="1727531035"/>
                    </a:ext>
                  </a:extLst>
                </a:gridCol>
                <a:gridCol w="2019675">
                  <a:extLst>
                    <a:ext uri="{9D8B030D-6E8A-4147-A177-3AD203B41FA5}">
                      <a16:colId xmlns:a16="http://schemas.microsoft.com/office/drawing/2014/main" val="2862345657"/>
                    </a:ext>
                  </a:extLst>
                </a:gridCol>
                <a:gridCol w="160503">
                  <a:extLst>
                    <a:ext uri="{9D8B030D-6E8A-4147-A177-3AD203B41FA5}">
                      <a16:colId xmlns:a16="http://schemas.microsoft.com/office/drawing/2014/main" val="273637368"/>
                    </a:ext>
                  </a:extLst>
                </a:gridCol>
              </a:tblGrid>
              <a:tr h="11317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161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Tümevarım (endüksiyon)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Hipotezler için 167, analoji için 169'a bkz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Tümevarım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75581"/>
                  </a:ext>
                </a:extLst>
              </a:tr>
              <a:tr h="6397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162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Tümdengelim (dedüksiyon)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Tümdengelim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780332"/>
                  </a:ext>
                </a:extLst>
              </a:tr>
              <a:tr h="11835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165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Aldatıcı kavramlar ve yanlış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Örnek: Çelişki, paradoks, kurgu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marL="432435" indent="-434975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Kavramlar - Aldatıcı; Yanlış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56523707"/>
                  </a:ext>
                </a:extLst>
              </a:tr>
              <a:tr h="6397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166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Kıyas, karşılaştırma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Karşılaştırma; Kıyas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8402670"/>
                  </a:ext>
                </a:extLst>
              </a:tr>
              <a:tr h="6397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167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Hipotez (varsayım)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Varsayım; Hipotez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1492981"/>
                  </a:ext>
                </a:extLst>
              </a:tr>
              <a:tr h="6397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168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Sav ve ikna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Sav; İkna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62590958"/>
                  </a:ext>
                </a:extLst>
              </a:tr>
              <a:tr h="6397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169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 err="1">
                          <a:effectLst/>
                        </a:rPr>
                        <a:t>Anoloji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8213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76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08364"/>
            <a:ext cx="10515600" cy="5749636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157018" y="138545"/>
            <a:ext cx="898698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170 AHLÂK (ETİK) FELSEFES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Belirli konulara ve disiplinlere ilişkin etiği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201968"/>
              </p:ext>
            </p:extLst>
          </p:nvPr>
        </p:nvGraphicFramePr>
        <p:xfrm>
          <a:off x="267855" y="969817"/>
          <a:ext cx="10686472" cy="579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5465">
                  <a:extLst>
                    <a:ext uri="{9D8B030D-6E8A-4147-A177-3AD203B41FA5}">
                      <a16:colId xmlns:a16="http://schemas.microsoft.com/office/drawing/2014/main" val="1841279744"/>
                    </a:ext>
                  </a:extLst>
                </a:gridCol>
                <a:gridCol w="5782647">
                  <a:extLst>
                    <a:ext uri="{9D8B030D-6E8A-4147-A177-3AD203B41FA5}">
                      <a16:colId xmlns:a16="http://schemas.microsoft.com/office/drawing/2014/main" val="24696151"/>
                    </a:ext>
                  </a:extLst>
                </a:gridCol>
                <a:gridCol w="3908360">
                  <a:extLst>
                    <a:ext uri="{9D8B030D-6E8A-4147-A177-3AD203B41FA5}">
                      <a16:colId xmlns:a16="http://schemas.microsoft.com/office/drawing/2014/main" val="2937164742"/>
                    </a:ext>
                  </a:extLst>
                </a:gridCol>
              </a:tblGrid>
              <a:tr h="5881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Dizgeler (sistemler) ve öğretiler</a:t>
                      </a: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tr-TR" sz="1600">
                          <a:effectLst/>
                        </a:rPr>
                        <a:t>Zaman ve yerden bağımsız olarak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Felsefesi - Dizgeler; Ahlâk felsefesi - Öğretiler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23702419"/>
                  </a:ext>
                </a:extLst>
              </a:tr>
              <a:tr h="3179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Siyasal ahlâk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Siyasal; Etik - Siyasal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57597306"/>
                  </a:ext>
                </a:extLst>
              </a:tr>
              <a:tr h="8056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Aile ilişkileri ahlâkı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Örnek: Evlilik, boşanma, ayrılma, ebeveyn-çocuk ilişkilerinin, kardeş ilişkilerinin etiği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Aile ilişkileri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42236193"/>
                  </a:ext>
                </a:extLst>
              </a:tr>
              <a:tr h="5881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Ekonomi ve meslek ahlâkı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Çalışma etiğini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Ekonomik; Ahlâk - Mesleğe ilişkin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6086532"/>
                  </a:ext>
                </a:extLst>
              </a:tr>
              <a:tr h="5881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Eğlence ve dinlence ahlâkı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Avcılık etiği dahil.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Eğlenceye ilişkin;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Dinlenceye ilişkin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92626148"/>
                  </a:ext>
                </a:extLst>
              </a:tr>
              <a:tr h="104880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Cinsellik ve üreme ahlâkı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Yapay döllenme, bekârlık yemini, hadımlık, doğum kontrolü, eşcinsellik, evlilik öncesi ve evlilik dışı ilişkiler,  taşıyıcı annelik dahil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Cinsellikle ilgili;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Üremeye ilişkin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88293331"/>
                  </a:ext>
                </a:extLst>
              </a:tr>
              <a:tr h="104880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Tüketim ahlâkı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Örnek: Oruç, oburluk, harislik, aşın düşkünlük, ölçülülük Doğal kaynakların, varlığın kullanımını burada sınıflayın 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Ahlâk - Tüketimde Ahlâk - Tüketiciye ilişkin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103191650"/>
                  </a:ext>
                </a:extLst>
              </a:tr>
              <a:tr h="8056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179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Başka ahlâk kuralları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Zalimliği burada sınıflayın Standart altbölümleri kullanmayın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Ahlâk - Kurallar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24422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76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1192</Words>
  <Application>Microsoft Office PowerPoint</Application>
  <PresentationFormat>Geniş ekran</PresentationFormat>
  <Paragraphs>320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 100 FELSEFE ve PSİKOLOJİ  Belirli bir disiplin ya da konunun felsefesini 01 notasyonunu kullanarak disiplin ya da konuyla birlikte sınıflayın. Örneğin tarih felsefesi 901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7</cp:revision>
  <dcterms:created xsi:type="dcterms:W3CDTF">2020-02-17T07:52:53Z</dcterms:created>
  <dcterms:modified xsi:type="dcterms:W3CDTF">2020-06-04T14:31:42Z</dcterms:modified>
</cp:coreProperties>
</file>