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94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71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23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6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7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52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5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60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53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21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31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7B9F-7881-45CD-AF06-00BAD8DF9E56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66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 txBox="1">
            <a:spLocks/>
          </p:cNvSpPr>
          <p:nvPr/>
        </p:nvSpPr>
        <p:spPr>
          <a:xfrm>
            <a:off x="342900" y="1288072"/>
            <a:ext cx="8321919" cy="369780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tr-TR" altLang="tr-TR" sz="1200" dirty="0"/>
              <a:t>Astronomi Nedir?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Astronominin Dalları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Günlük Hareket ve Gökyüzü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Gökcisimlerinin Görünen Hareketi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Gökküresi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Koordinat Sistemleri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Güneş ve Ay’ın Görünen Hareketleri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Zodyak Kuşağı ve Astroloji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Gezegenlerin Hareketleri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Takımyıldızlar ve Yön Bulma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Güneş Sistemi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Gezegenler ve Uyduları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Kuyrukluyıldızlar </a:t>
            </a:r>
          </a:p>
          <a:p>
            <a:pPr lvl="1">
              <a:lnSpc>
                <a:spcPct val="80000"/>
              </a:lnSpc>
            </a:pPr>
            <a:r>
              <a:rPr lang="tr-TR" altLang="tr-TR" sz="1200" dirty="0"/>
              <a:t>Meteorlar 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Güneş ve Yıldızlar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Ay’ın Evreleri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Ay ve Güneş Tutulmaları 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Başka Yıldızların Etrafındaki Gezegenler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Işık ve Astronomideki Önemi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Işınım Yasaları ve Tayf</a:t>
            </a:r>
          </a:p>
          <a:p>
            <a:pPr>
              <a:lnSpc>
                <a:spcPct val="80000"/>
              </a:lnSpc>
            </a:pPr>
            <a:r>
              <a:rPr lang="tr-TR" altLang="tr-TR" sz="1200" dirty="0"/>
              <a:t>Teleskoplar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42900" y="271920"/>
            <a:ext cx="8486775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3300" dirty="0"/>
              <a:t>İçerik</a:t>
            </a:r>
            <a:endParaRPr lang="tr-TR" altLang="tr-TR" sz="3300" dirty="0"/>
          </a:p>
        </p:txBody>
      </p:sp>
    </p:spTree>
    <p:extLst>
      <p:ext uri="{BB962C8B-B14F-4D97-AF65-F5344CB8AC3E}">
        <p14:creationId xmlns:p14="http://schemas.microsoft.com/office/powerpoint/2010/main" val="296083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342900" y="1063229"/>
            <a:ext cx="8394456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3300" dirty="0"/>
              <a:t>Astronomi Nedir?</a:t>
            </a:r>
            <a:endParaRPr lang="tr-TR" altLang="tr-TR" sz="3300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42900" y="2057401"/>
            <a:ext cx="8394456" cy="3394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2100" i="1" dirty="0"/>
              <a:t>Astronomi</a:t>
            </a:r>
            <a:r>
              <a:rPr lang="tr-TR" sz="2100" dirty="0"/>
              <a:t> kelimesi </a:t>
            </a:r>
            <a:r>
              <a:rPr lang="tr-TR" sz="2100" dirty="0" err="1"/>
              <a:t>Yunanca’daki</a:t>
            </a:r>
            <a:r>
              <a:rPr lang="tr-TR" sz="2100" dirty="0"/>
              <a:t> </a:t>
            </a:r>
            <a:r>
              <a:rPr lang="tr-TR" sz="2100" i="1" dirty="0" err="1"/>
              <a:t>astron</a:t>
            </a:r>
            <a:r>
              <a:rPr lang="tr-TR" sz="2100" dirty="0"/>
              <a:t>  (yıldız) ve </a:t>
            </a:r>
            <a:r>
              <a:rPr lang="tr-TR" sz="2100" i="1" dirty="0" err="1"/>
              <a:t>nomos</a:t>
            </a:r>
            <a:r>
              <a:rPr lang="tr-TR" sz="2100" dirty="0"/>
              <a:t> (kanun veya kültür) kelimelerinin birleşiminden oluşmuştur ve “yıldızların kanunu” veya “yıldız kültürü” anlamına gelir.</a:t>
            </a:r>
          </a:p>
          <a:p>
            <a:pPr>
              <a:defRPr/>
            </a:pPr>
            <a:r>
              <a:rPr lang="tr-TR" sz="2100" dirty="0"/>
              <a:t>Astronomiye dair ilk kayıtlar </a:t>
            </a:r>
            <a:r>
              <a:rPr lang="tr-TR" sz="2100" dirty="0">
                <a:sym typeface="Wingdings" pitchFamily="2" charset="2"/>
              </a:rPr>
              <a:t></a:t>
            </a:r>
            <a:r>
              <a:rPr lang="tr-TR" sz="2100" dirty="0"/>
              <a:t> M.Ö. 2500</a:t>
            </a:r>
          </a:p>
          <a:p>
            <a:pPr>
              <a:defRPr/>
            </a:pPr>
            <a:r>
              <a:rPr lang="tr-TR" sz="2100" dirty="0"/>
              <a:t>Bulunduğu Yerler </a:t>
            </a:r>
            <a:r>
              <a:rPr lang="tr-TR" sz="2100" dirty="0">
                <a:sym typeface="Wingdings" pitchFamily="2" charset="2"/>
              </a:rPr>
              <a:t> </a:t>
            </a:r>
            <a:r>
              <a:rPr lang="tr-TR" sz="2100" dirty="0"/>
              <a:t>Mezopotamya, Çin, Mısır, Yunanistan, Hindistan ve Orta Amerika bölgeleri</a:t>
            </a:r>
          </a:p>
          <a:p>
            <a:pPr>
              <a:defRPr/>
            </a:pPr>
            <a:r>
              <a:rPr lang="tr-TR" sz="2100" dirty="0"/>
              <a:t>İklim ve zamanı hesaplamak için astronomi bilgilerini kullandılar (Piramitler, </a:t>
            </a:r>
            <a:r>
              <a:rPr lang="tr-TR" sz="2100" dirty="0" err="1"/>
              <a:t>Stonehenge</a:t>
            </a:r>
            <a:r>
              <a:rPr lang="tr-TR" sz="2100" dirty="0"/>
              <a:t>).</a:t>
            </a:r>
            <a:endParaRPr lang="tr-TR" sz="21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284" y="4512487"/>
            <a:ext cx="3013564" cy="128076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5548493" y="5816085"/>
            <a:ext cx="260039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750" dirty="0"/>
              <a:t>http://www.english-heritage.org.uk/visit/places/stonehenge/</a:t>
            </a:r>
            <a:endParaRPr lang="tr-TR" sz="75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885" y="4518693"/>
            <a:ext cx="1951891" cy="1297391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3485188" y="5799846"/>
            <a:ext cx="2121093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750" dirty="0"/>
              <a:t>https://en.wikipedia.org/wiki/Egyptian_pyramids</a:t>
            </a:r>
            <a:endParaRPr lang="tr-TR" sz="750" dirty="0"/>
          </a:p>
        </p:txBody>
      </p:sp>
    </p:spTree>
    <p:extLst>
      <p:ext uri="{BB962C8B-B14F-4D97-AF65-F5344CB8AC3E}">
        <p14:creationId xmlns:p14="http://schemas.microsoft.com/office/powerpoint/2010/main" val="129515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342900" y="1063229"/>
            <a:ext cx="8506558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3300" dirty="0"/>
              <a:t>Astronomi Nedir?</a:t>
            </a:r>
            <a:endParaRPr lang="tr-TR" altLang="tr-TR" sz="3300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42900" y="2057401"/>
            <a:ext cx="4226902" cy="339447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sz="2100" dirty="0"/>
              <a:t>Gök cisimlerini (Yıldızlar, yıldız-altı cisimler,  gezegenler, kuyruklu yıldızlar, bulutsular (</a:t>
            </a:r>
            <a:r>
              <a:rPr lang="tr-TR" sz="2100" dirty="0" err="1"/>
              <a:t>nebula</a:t>
            </a:r>
            <a:r>
              <a:rPr lang="tr-TR" sz="2100" dirty="0"/>
              <a:t>), yıldız kümeleri ve galaksiler gibi) inceleyen ve yerin atmosferi dışında kalan çeşitli olayların (kozmik </a:t>
            </a:r>
            <a:r>
              <a:rPr lang="tr-TR" sz="2100" dirty="0" err="1"/>
              <a:t>arkafon</a:t>
            </a:r>
            <a:r>
              <a:rPr lang="tr-TR" sz="2100" dirty="0"/>
              <a:t> ışınımı gibi) kaynağını belirleyen doğa bilimidir.</a:t>
            </a:r>
          </a:p>
          <a:p>
            <a:pPr>
              <a:defRPr/>
            </a:pPr>
            <a:r>
              <a:rPr lang="tr-TR" sz="2100" dirty="0"/>
              <a:t>Evrenin ve gök cisimlerinin oluşumunu ve evrimini matematik, istatistik, fizik ve kimya bilim dallarının yardımıyla açıklamaya çalışır.</a:t>
            </a:r>
          </a:p>
          <a:p>
            <a:pPr>
              <a:defRPr/>
            </a:pPr>
            <a:endParaRPr lang="tr-TR" sz="21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95" y="2057401"/>
            <a:ext cx="3244361" cy="1824953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4729535" y="3882354"/>
            <a:ext cx="1888659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750" dirty="0"/>
              <a:t>https://www.inverse.com/topic/astronomy</a:t>
            </a:r>
            <a:endParaRPr lang="tr-TR" sz="75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94" y="4081420"/>
            <a:ext cx="3239232" cy="1732613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4729535" y="5828435"/>
            <a:ext cx="2247731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750" dirty="0"/>
              <a:t>https://www.sciencenews.org/article/art-astronomy</a:t>
            </a:r>
            <a:endParaRPr lang="tr-TR" sz="750" dirty="0"/>
          </a:p>
        </p:txBody>
      </p:sp>
    </p:spTree>
    <p:extLst>
      <p:ext uri="{BB962C8B-B14F-4D97-AF65-F5344CB8AC3E}">
        <p14:creationId xmlns:p14="http://schemas.microsoft.com/office/powerpoint/2010/main" val="123810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42900" y="1063229"/>
            <a:ext cx="8453804" cy="85725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Astronomi Dalları</a:t>
            </a: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342900" y="1864244"/>
            <a:ext cx="8104310" cy="3394472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altLang="tr-TR" sz="1125" dirty="0"/>
          </a:p>
          <a:p>
            <a:pPr eaLnBrk="1" hangingPunct="1"/>
            <a:r>
              <a:rPr lang="en-US" altLang="tr-TR" sz="1125" dirty="0"/>
              <a:t>Astro</a:t>
            </a:r>
            <a:r>
              <a:rPr lang="tr-TR" altLang="tr-TR" sz="1125" dirty="0"/>
              <a:t>fizik</a:t>
            </a:r>
            <a:r>
              <a:rPr lang="en-US" altLang="tr-TR" sz="1125" dirty="0"/>
              <a:t> – </a:t>
            </a:r>
            <a:r>
              <a:rPr lang="tr-TR" altLang="tr-TR" sz="1125" dirty="0"/>
              <a:t>gökcisimlerinin fiziksel doğalarını ve birbirleriyle olan etkileşimlerini, dolayısıyla evrenin fiziğini inceleyen astronomi dalıdır.</a:t>
            </a:r>
            <a:r>
              <a:rPr lang="en-US" altLang="tr-TR" sz="1125" dirty="0"/>
              <a:t> </a:t>
            </a:r>
            <a:r>
              <a:rPr lang="tr-TR" altLang="tr-TR" sz="1125" dirty="0"/>
              <a:t>İncelediği gök cisimleri;</a:t>
            </a:r>
            <a:r>
              <a:rPr lang="en-US" altLang="tr-TR" sz="1125" dirty="0"/>
              <a:t> gala</a:t>
            </a:r>
            <a:r>
              <a:rPr lang="tr-TR" altLang="tr-TR" sz="1125" dirty="0"/>
              <a:t>k</a:t>
            </a:r>
            <a:r>
              <a:rPr lang="en-US" altLang="tr-TR" sz="1125" dirty="0"/>
              <a:t>s</a:t>
            </a:r>
            <a:r>
              <a:rPr lang="tr-TR" altLang="tr-TR" sz="1125" dirty="0"/>
              <a:t>iler</a:t>
            </a:r>
            <a:r>
              <a:rPr lang="en-US" altLang="tr-TR" sz="1125" dirty="0"/>
              <a:t>, </a:t>
            </a:r>
            <a:r>
              <a:rPr lang="tr-TR" altLang="tr-TR" sz="1125" dirty="0"/>
              <a:t>yıldızlar</a:t>
            </a:r>
            <a:r>
              <a:rPr lang="en-US" altLang="tr-TR" sz="1125" dirty="0"/>
              <a:t>, </a:t>
            </a:r>
            <a:r>
              <a:rPr lang="tr-TR" altLang="tr-TR" sz="1125" dirty="0"/>
              <a:t>gezegenler</a:t>
            </a:r>
            <a:r>
              <a:rPr lang="en-US" altLang="tr-TR" sz="1125" dirty="0"/>
              <a:t>, </a:t>
            </a:r>
            <a:r>
              <a:rPr lang="tr-TR" altLang="tr-TR" sz="1125" dirty="0"/>
              <a:t>öte-gezegenler</a:t>
            </a:r>
            <a:r>
              <a:rPr lang="en-US" altLang="tr-TR" sz="1125" dirty="0"/>
              <a:t>, </a:t>
            </a:r>
            <a:r>
              <a:rPr lang="tr-TR" altLang="tr-TR" sz="1125" dirty="0"/>
              <a:t>yıldızlar arası ortam</a:t>
            </a:r>
            <a:r>
              <a:rPr lang="en-US" altLang="tr-TR" sz="1125" dirty="0"/>
              <a:t> </a:t>
            </a:r>
            <a:r>
              <a:rPr lang="tr-TR" altLang="tr-TR" sz="1125" dirty="0"/>
              <a:t>ve kozmik</a:t>
            </a:r>
            <a:r>
              <a:rPr lang="en-US" altLang="tr-TR" sz="1125" dirty="0"/>
              <a:t> </a:t>
            </a:r>
            <a:r>
              <a:rPr lang="tr-TR" altLang="tr-TR" sz="1125" dirty="0"/>
              <a:t>arka alan ışınımıdır</a:t>
            </a:r>
            <a:r>
              <a:rPr lang="en-US" altLang="tr-TR" sz="1125" dirty="0"/>
              <a:t>; </a:t>
            </a:r>
            <a:r>
              <a:rPr lang="tr-TR" altLang="tr-TR" sz="1125" dirty="0"/>
              <a:t>fiziksel özellikler açısından ışınım</a:t>
            </a:r>
            <a:r>
              <a:rPr lang="en-US" altLang="tr-TR" sz="1125" dirty="0"/>
              <a:t>, </a:t>
            </a:r>
            <a:r>
              <a:rPr lang="tr-TR" altLang="tr-TR" sz="1125" dirty="0"/>
              <a:t>yoğunluk</a:t>
            </a:r>
            <a:r>
              <a:rPr lang="en-US" altLang="tr-TR" sz="1125" dirty="0"/>
              <a:t>, </a:t>
            </a:r>
            <a:r>
              <a:rPr lang="tr-TR" altLang="tr-TR" sz="1125" dirty="0"/>
              <a:t>sıcaklık</a:t>
            </a:r>
            <a:r>
              <a:rPr lang="en-US" altLang="tr-TR" sz="1125" dirty="0"/>
              <a:t>, </a:t>
            </a:r>
            <a:r>
              <a:rPr lang="tr-TR" altLang="tr-TR" sz="1125" dirty="0"/>
              <a:t>ve</a:t>
            </a:r>
            <a:r>
              <a:rPr lang="en-US" altLang="tr-TR" sz="1125" dirty="0"/>
              <a:t> </a:t>
            </a:r>
            <a:r>
              <a:rPr lang="tr-TR" altLang="tr-TR" sz="1125" dirty="0"/>
              <a:t>kimyasal kompozisyon örneklerdendir</a:t>
            </a:r>
            <a:r>
              <a:rPr lang="en-US" altLang="tr-TR" sz="1125" dirty="0"/>
              <a:t>. </a:t>
            </a:r>
            <a:r>
              <a:rPr lang="tr-TR" altLang="tr-TR" sz="1125" dirty="0"/>
              <a:t>Astrofiziğin alt disiplinleri</a:t>
            </a:r>
            <a:r>
              <a:rPr lang="en-US" altLang="tr-TR" sz="1125" dirty="0"/>
              <a:t>: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125" dirty="0" err="1"/>
              <a:t>Astrobi</a:t>
            </a:r>
            <a:r>
              <a:rPr lang="tr-TR" altLang="tr-TR" sz="1125" dirty="0"/>
              <a:t>y</a:t>
            </a:r>
            <a:r>
              <a:rPr lang="en-US" altLang="tr-TR" sz="1125" dirty="0" err="1"/>
              <a:t>olo</a:t>
            </a:r>
            <a:r>
              <a:rPr lang="tr-TR" altLang="tr-TR" sz="1125" dirty="0" err="1"/>
              <a:t>ji</a:t>
            </a:r>
            <a:r>
              <a:rPr lang="en-US" altLang="tr-TR" sz="1125" dirty="0"/>
              <a:t> – </a:t>
            </a:r>
            <a:r>
              <a:rPr lang="tr-TR" altLang="tr-TR" sz="1125" dirty="0"/>
              <a:t>Biyolojik sistemlerin evrende ortaya çıkışı ve evrimini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Kompakt (Sıkışık) Cisimler</a:t>
            </a:r>
            <a:r>
              <a:rPr lang="en-US" altLang="tr-TR" sz="1125" dirty="0"/>
              <a:t> – </a:t>
            </a:r>
            <a:r>
              <a:rPr lang="tr-TR" altLang="tr-TR" sz="1125" dirty="0"/>
              <a:t>beyaz cüceler ve nötron yıldızları gibi cisimlerdeki yoğun maddeyi ve etkilerini inceler.</a:t>
            </a:r>
            <a:endParaRPr lang="en-US" altLang="tr-TR" sz="1125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Öte-gezegen Çalışmaları</a:t>
            </a:r>
            <a:r>
              <a:rPr lang="en-US" altLang="tr-TR" sz="1125" dirty="0"/>
              <a:t> – </a:t>
            </a:r>
            <a:r>
              <a:rPr lang="tr-TR" altLang="tr-TR" sz="1125" dirty="0"/>
              <a:t>Güneş Sistemi dışındaki gezegenleri inceler.</a:t>
            </a:r>
            <a:endParaRPr lang="en-US" altLang="tr-TR" sz="1125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K</a:t>
            </a:r>
            <a:r>
              <a:rPr lang="en-US" altLang="tr-TR" sz="1125" dirty="0"/>
              <a:t>o</a:t>
            </a:r>
            <a:r>
              <a:rPr lang="tr-TR" altLang="tr-TR" sz="1125" dirty="0"/>
              <a:t>z</a:t>
            </a:r>
            <a:r>
              <a:rPr lang="en-US" altLang="tr-TR" sz="1125" dirty="0" err="1"/>
              <a:t>molo</a:t>
            </a:r>
            <a:r>
              <a:rPr lang="tr-TR" altLang="tr-TR" sz="1125" dirty="0" err="1"/>
              <a:t>ji</a:t>
            </a:r>
            <a:r>
              <a:rPr lang="en-US" altLang="tr-TR" sz="1125" dirty="0"/>
              <a:t> – </a:t>
            </a:r>
            <a:r>
              <a:rPr lang="tr-TR" altLang="tr-TR" sz="1125" dirty="0"/>
              <a:t>Evrenin oluşumu ve evrimini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125" dirty="0"/>
              <a:t>Gala</a:t>
            </a:r>
            <a:r>
              <a:rPr lang="tr-TR" altLang="tr-TR" sz="1125" dirty="0"/>
              <a:t>k</a:t>
            </a:r>
            <a:r>
              <a:rPr lang="en-US" altLang="tr-TR" sz="1125" dirty="0" err="1"/>
              <a:t>ti</a:t>
            </a:r>
            <a:r>
              <a:rPr lang="tr-TR" altLang="tr-TR" sz="1125" dirty="0"/>
              <a:t>k</a:t>
            </a:r>
            <a:r>
              <a:rPr lang="en-US" altLang="tr-TR" sz="1125" dirty="0"/>
              <a:t> </a:t>
            </a:r>
            <a:r>
              <a:rPr lang="tr-TR" altLang="tr-TR" sz="1125" dirty="0"/>
              <a:t>A</a:t>
            </a:r>
            <a:r>
              <a:rPr lang="en-US" altLang="tr-TR" sz="1125" dirty="0" err="1"/>
              <a:t>stronom</a:t>
            </a:r>
            <a:r>
              <a:rPr lang="tr-TR" altLang="tr-TR" sz="1125" dirty="0"/>
              <a:t>i</a:t>
            </a:r>
            <a:r>
              <a:rPr lang="en-US" altLang="tr-TR" sz="1125" dirty="0"/>
              <a:t> – </a:t>
            </a:r>
            <a:r>
              <a:rPr lang="tr-TR" altLang="tr-TR" sz="1125" dirty="0"/>
              <a:t>Galaksimiz ve diğer galaksilerin yapısı ve özelliklerini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Yüksek enerji</a:t>
            </a:r>
            <a:r>
              <a:rPr lang="en-US" altLang="tr-TR" sz="1125" dirty="0"/>
              <a:t> </a:t>
            </a:r>
            <a:r>
              <a:rPr lang="en-US" altLang="tr-TR" sz="1125" dirty="0" err="1"/>
              <a:t>astro</a:t>
            </a:r>
            <a:r>
              <a:rPr lang="tr-TR" altLang="tr-TR" sz="1125" dirty="0"/>
              <a:t>fiziği</a:t>
            </a:r>
            <a:r>
              <a:rPr lang="en-US" altLang="tr-TR" sz="1125" dirty="0"/>
              <a:t> – </a:t>
            </a:r>
            <a:r>
              <a:rPr lang="tr-TR" altLang="tr-TR" sz="1125" dirty="0"/>
              <a:t>Aktif </a:t>
            </a:r>
            <a:r>
              <a:rPr lang="tr-TR" altLang="tr-TR" sz="1125" dirty="0" err="1"/>
              <a:t>galaktik</a:t>
            </a:r>
            <a:r>
              <a:rPr lang="tr-TR" altLang="tr-TR" sz="1125" dirty="0"/>
              <a:t> çekirdek, süpernova, gama ışın patlamaları, </a:t>
            </a:r>
            <a:r>
              <a:rPr lang="tr-TR" altLang="tr-TR" sz="1125" dirty="0" err="1"/>
              <a:t>kuazarlar</a:t>
            </a:r>
            <a:r>
              <a:rPr lang="tr-TR" altLang="tr-TR" sz="1125" dirty="0"/>
              <a:t> ve şok dalgaları gibi yüksek enerji seviyelerinde anlaşılabilen olguları inceler.</a:t>
            </a:r>
            <a:endParaRPr lang="en-US" altLang="tr-TR" sz="1125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Yıldızlararası astrofiziği</a:t>
            </a:r>
            <a:r>
              <a:rPr lang="en-US" altLang="tr-TR" sz="1125" dirty="0"/>
              <a:t> – </a:t>
            </a:r>
            <a:r>
              <a:rPr lang="tr-TR" altLang="tr-TR" sz="1125" dirty="0"/>
              <a:t>Yıldızlar arası ortam, galaksiler arası ortam ile gaz ve tozun yapısını ve özelliklerini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125" dirty="0"/>
              <a:t>E</a:t>
            </a:r>
            <a:r>
              <a:rPr lang="tr-TR" altLang="tr-TR" sz="1125" dirty="0" err="1"/>
              <a:t>ks</a:t>
            </a:r>
            <a:r>
              <a:rPr lang="en-US" altLang="tr-TR" sz="1125" dirty="0" err="1"/>
              <a:t>tragala</a:t>
            </a:r>
            <a:r>
              <a:rPr lang="tr-TR" altLang="tr-TR" sz="1125" dirty="0"/>
              <a:t>k</a:t>
            </a:r>
            <a:r>
              <a:rPr lang="en-US" altLang="tr-TR" sz="1125" dirty="0" err="1"/>
              <a:t>ti</a:t>
            </a:r>
            <a:r>
              <a:rPr lang="tr-TR" altLang="tr-TR" sz="1125" dirty="0"/>
              <a:t>k</a:t>
            </a:r>
            <a:r>
              <a:rPr lang="en-US" altLang="tr-TR" sz="1125" dirty="0"/>
              <a:t> </a:t>
            </a:r>
            <a:r>
              <a:rPr lang="en-US" altLang="tr-TR" sz="1125" dirty="0" err="1"/>
              <a:t>astronom</a:t>
            </a:r>
            <a:r>
              <a:rPr lang="tr-TR" altLang="tr-TR" sz="1125" dirty="0"/>
              <a:t>i</a:t>
            </a:r>
            <a:r>
              <a:rPr lang="en-US" altLang="tr-TR" sz="1125" dirty="0"/>
              <a:t> – </a:t>
            </a:r>
            <a:r>
              <a:rPr lang="tr-TR" altLang="tr-TR" sz="1125" dirty="0"/>
              <a:t>Galaksimiz dışındaki diğer galaksilerin oluşumu ve evrimini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125" dirty="0"/>
              <a:t>Yıldız</a:t>
            </a:r>
            <a:r>
              <a:rPr lang="en-US" altLang="tr-TR" sz="1125" dirty="0"/>
              <a:t> </a:t>
            </a:r>
            <a:r>
              <a:rPr lang="en-US" altLang="tr-TR" sz="1125" dirty="0" err="1"/>
              <a:t>astro</a:t>
            </a:r>
            <a:r>
              <a:rPr lang="tr-TR" altLang="tr-TR" sz="1125" dirty="0"/>
              <a:t>fiziği</a:t>
            </a:r>
            <a:r>
              <a:rPr lang="en-US" altLang="tr-TR" sz="1125" dirty="0"/>
              <a:t> – </a:t>
            </a:r>
            <a:r>
              <a:rPr lang="tr-TR" altLang="tr-TR" sz="1125" dirty="0"/>
              <a:t>Yıldız oluşumu</a:t>
            </a:r>
            <a:r>
              <a:rPr lang="en-US" altLang="tr-TR" sz="1125" dirty="0"/>
              <a:t>, </a:t>
            </a:r>
            <a:r>
              <a:rPr lang="tr-TR" altLang="tr-TR" sz="1125" dirty="0"/>
              <a:t>fiziksel özellikleri</a:t>
            </a:r>
            <a:r>
              <a:rPr lang="en-US" altLang="tr-TR" sz="1125" dirty="0"/>
              <a:t>, </a:t>
            </a:r>
            <a:r>
              <a:rPr lang="tr-TR" altLang="tr-TR" sz="1125" dirty="0"/>
              <a:t>değişkenlik ve</a:t>
            </a:r>
            <a:r>
              <a:rPr lang="en-US" altLang="tr-TR" sz="1125" dirty="0"/>
              <a:t> </a:t>
            </a:r>
            <a:r>
              <a:rPr lang="tr-TR" altLang="tr-TR" sz="1125" dirty="0"/>
              <a:t>yıldız evrimini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125" dirty="0" err="1"/>
              <a:t>Pla</a:t>
            </a:r>
            <a:r>
              <a:rPr lang="tr-TR" altLang="tr-TR" sz="1125" dirty="0"/>
              <a:t>z</a:t>
            </a:r>
            <a:r>
              <a:rPr lang="en-US" altLang="tr-TR" sz="1125" dirty="0"/>
              <a:t>ma </a:t>
            </a:r>
            <a:r>
              <a:rPr lang="en-US" altLang="tr-TR" sz="1125" dirty="0" err="1"/>
              <a:t>astro</a:t>
            </a:r>
            <a:r>
              <a:rPr lang="tr-TR" altLang="tr-TR" sz="1125" dirty="0"/>
              <a:t>fiziği</a:t>
            </a:r>
            <a:r>
              <a:rPr lang="en-US" altLang="tr-TR" sz="1125" dirty="0"/>
              <a:t> – </a:t>
            </a:r>
            <a:r>
              <a:rPr lang="tr-TR" altLang="tr-TR" sz="1125" dirty="0"/>
              <a:t>Gökcisimlerindeki plazmanın özelliklerini inceler</a:t>
            </a:r>
            <a:r>
              <a:rPr lang="en-US" altLang="tr-TR" sz="1125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125" dirty="0" err="1"/>
              <a:t>Relativisti</a:t>
            </a:r>
            <a:r>
              <a:rPr lang="tr-TR" altLang="tr-TR" sz="1125" dirty="0"/>
              <a:t>k</a:t>
            </a:r>
            <a:r>
              <a:rPr lang="en-US" altLang="tr-TR" sz="1125" dirty="0"/>
              <a:t> </a:t>
            </a:r>
            <a:r>
              <a:rPr lang="en-US" altLang="tr-TR" sz="1125" dirty="0" err="1"/>
              <a:t>astro</a:t>
            </a:r>
            <a:r>
              <a:rPr lang="tr-TR" altLang="tr-TR" sz="1125" dirty="0"/>
              <a:t>fizik</a:t>
            </a:r>
            <a:r>
              <a:rPr lang="en-US" altLang="tr-TR" sz="1125" dirty="0"/>
              <a:t> – </a:t>
            </a:r>
            <a:r>
              <a:rPr lang="tr-TR" altLang="tr-TR" sz="1125" dirty="0" err="1"/>
              <a:t>Çekimsel</a:t>
            </a:r>
            <a:r>
              <a:rPr lang="tr-TR" altLang="tr-TR" sz="1125" dirty="0"/>
              <a:t> dalgalar, </a:t>
            </a:r>
            <a:r>
              <a:rPr lang="tr-TR" altLang="tr-TR" sz="1125" dirty="0" err="1"/>
              <a:t>çekimsel</a:t>
            </a:r>
            <a:r>
              <a:rPr lang="tr-TR" altLang="tr-TR" sz="1125" dirty="0"/>
              <a:t> </a:t>
            </a:r>
            <a:r>
              <a:rPr lang="tr-TR" altLang="tr-TR" sz="1125" dirty="0" err="1"/>
              <a:t>mercekleme</a:t>
            </a:r>
            <a:r>
              <a:rPr lang="tr-TR" altLang="tr-TR" sz="1125" dirty="0"/>
              <a:t> ve karadeliklerdeki gerçekleşen özel ve genel </a:t>
            </a:r>
            <a:r>
              <a:rPr lang="tr-TR" altLang="tr-TR" sz="1125" dirty="0" err="1"/>
              <a:t>relativite</a:t>
            </a:r>
            <a:r>
              <a:rPr lang="tr-TR" altLang="tr-TR" sz="1125" dirty="0"/>
              <a:t> olgularını </a:t>
            </a:r>
            <a:r>
              <a:rPr lang="tr-TR" altLang="tr-TR" sz="1125" dirty="0" err="1"/>
              <a:t>astrofiziksel</a:t>
            </a:r>
            <a:r>
              <a:rPr lang="tr-TR" altLang="tr-TR" sz="1125" dirty="0"/>
              <a:t> anlamda inceler.</a:t>
            </a:r>
            <a:endParaRPr lang="en-US" altLang="tr-TR" sz="1125" dirty="0"/>
          </a:p>
        </p:txBody>
      </p:sp>
    </p:spTree>
    <p:extLst>
      <p:ext uri="{BB962C8B-B14F-4D97-AF65-F5344CB8AC3E}">
        <p14:creationId xmlns:p14="http://schemas.microsoft.com/office/powerpoint/2010/main" val="838186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42900" y="1063229"/>
            <a:ext cx="8348297" cy="85725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Astronomi Dalları</a:t>
            </a: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351235" y="1863328"/>
            <a:ext cx="8348297" cy="3394472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900" dirty="0"/>
              <a:t>Gezegen Bilimi</a:t>
            </a:r>
            <a:r>
              <a:rPr lang="en-US" altLang="tr-TR" sz="900" dirty="0"/>
              <a:t> – </a:t>
            </a:r>
            <a:r>
              <a:rPr lang="tr-TR" altLang="tr-TR" sz="900" dirty="0"/>
              <a:t>Güneş sistemimizdeki gezegenleri inceler</a:t>
            </a:r>
            <a:r>
              <a:rPr lang="en-US" altLang="tr-TR" sz="900" dirty="0"/>
              <a:t>.</a:t>
            </a:r>
            <a:endParaRPr lang="tr-TR" altLang="tr-TR" sz="900" dirty="0"/>
          </a:p>
          <a:p>
            <a:pPr marL="0" indent="0">
              <a:buNone/>
            </a:pP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 err="1"/>
              <a:t>Atmos</a:t>
            </a:r>
            <a:r>
              <a:rPr lang="tr-TR" altLang="tr-TR" sz="900" dirty="0"/>
              <a:t>f</a:t>
            </a:r>
            <a:r>
              <a:rPr lang="en-US" altLang="tr-TR" sz="900" dirty="0" err="1"/>
              <a:t>eri</a:t>
            </a:r>
            <a:r>
              <a:rPr lang="tr-TR" altLang="tr-TR" sz="900" dirty="0"/>
              <a:t>k</a:t>
            </a:r>
            <a:r>
              <a:rPr lang="en-US" altLang="tr-TR" sz="900" dirty="0"/>
              <a:t> </a:t>
            </a:r>
            <a:r>
              <a:rPr lang="tr-TR" altLang="tr-TR" sz="900" dirty="0"/>
              <a:t>bilim</a:t>
            </a:r>
            <a:r>
              <a:rPr lang="en-US" altLang="tr-TR" sz="900" dirty="0"/>
              <a:t> – </a:t>
            </a:r>
            <a:r>
              <a:rPr lang="tr-TR" altLang="tr-TR" sz="900" dirty="0"/>
              <a:t>atmosfer ve hava değişimlerini inceler</a:t>
            </a:r>
            <a:r>
              <a:rPr lang="en-US" altLang="tr-TR" sz="900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Gezegen oluşumu</a:t>
            </a:r>
            <a:r>
              <a:rPr lang="en-US" altLang="tr-TR" sz="900" dirty="0"/>
              <a:t> – </a:t>
            </a:r>
            <a:r>
              <a:rPr lang="tr-TR" altLang="tr-TR" sz="900" dirty="0"/>
              <a:t>Güneş sisteminin oluşumu ve evrimi bakımından gezegenlerin  ve uyduların oluşumu ile evrimini inceler</a:t>
            </a:r>
            <a:r>
              <a:rPr lang="en-US" altLang="tr-TR" sz="900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Gezegen halkaları</a:t>
            </a:r>
            <a:r>
              <a:rPr lang="en-US" altLang="tr-TR" sz="900" dirty="0"/>
              <a:t> – </a:t>
            </a:r>
            <a:r>
              <a:rPr lang="tr-TR" altLang="tr-TR" sz="900" dirty="0"/>
              <a:t>Halkaların dinamiği, durağanlığı ve kimyasal kompozisyonunun inceler.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Güneş fiziği</a:t>
            </a:r>
            <a:r>
              <a:rPr lang="en-US" altLang="tr-TR" sz="900" dirty="0"/>
              <a:t> – </a:t>
            </a:r>
            <a:r>
              <a:rPr lang="tr-TR" altLang="tr-TR" sz="900" dirty="0"/>
              <a:t>Güneş’in içyapısı evrimi ve diğer yakın cisimlerle etkileşimini inceler</a:t>
            </a:r>
            <a:r>
              <a:rPr lang="en-US" altLang="tr-TR" sz="900" dirty="0"/>
              <a:t>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Magnetos</a:t>
            </a:r>
            <a:r>
              <a:rPr lang="tr-TR" altLang="tr-TR" sz="900" dirty="0"/>
              <a:t>ferler</a:t>
            </a:r>
            <a:r>
              <a:rPr lang="en-US" altLang="tr-TR" sz="900" dirty="0"/>
              <a:t> – </a:t>
            </a:r>
            <a:r>
              <a:rPr lang="tr-TR" altLang="tr-TR" sz="900" dirty="0"/>
              <a:t>gezegenlerin ve uydularının manyetik alanlarını inceler.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b="1" dirty="0"/>
              <a:t>Gezegen yüzeyleri</a:t>
            </a:r>
            <a:r>
              <a:rPr lang="en-US" altLang="tr-TR" sz="900" b="1" dirty="0"/>
              <a:t> </a:t>
            </a:r>
            <a:r>
              <a:rPr lang="en-US" altLang="tr-TR" sz="900" dirty="0"/>
              <a:t>– </a:t>
            </a:r>
            <a:r>
              <a:rPr lang="tr-TR" altLang="tr-TR" sz="900" dirty="0"/>
              <a:t>Gezegen ve uydularının yüzey jeolojisini inceler.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b="1" dirty="0"/>
              <a:t>Gezegen içyapısı</a:t>
            </a:r>
            <a:r>
              <a:rPr lang="en-US" altLang="tr-TR" sz="900" b="1" dirty="0"/>
              <a:t> </a:t>
            </a:r>
            <a:r>
              <a:rPr lang="en-US" altLang="tr-TR" sz="900" dirty="0"/>
              <a:t>– </a:t>
            </a:r>
            <a:r>
              <a:rPr lang="tr-TR" altLang="tr-TR" sz="900" dirty="0"/>
              <a:t>Gezegen ve uyduların içyapısını ve özelliklerini inceler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Küçük </a:t>
            </a:r>
            <a:r>
              <a:rPr lang="tr-TR" altLang="tr-TR" sz="900" dirty="0" err="1"/>
              <a:t>Günseş</a:t>
            </a:r>
            <a:r>
              <a:rPr lang="tr-TR" altLang="tr-TR" sz="900" dirty="0"/>
              <a:t> sistemi üyeleri</a:t>
            </a:r>
            <a:r>
              <a:rPr lang="en-US" altLang="tr-TR" sz="900" dirty="0"/>
              <a:t> –</a:t>
            </a:r>
            <a:r>
              <a:rPr lang="tr-TR" altLang="tr-TR" sz="900" dirty="0"/>
              <a:t> A</a:t>
            </a:r>
            <a:r>
              <a:rPr lang="en-US" altLang="tr-TR" sz="900" dirty="0"/>
              <a:t>steroid</a:t>
            </a:r>
            <a:r>
              <a:rPr lang="tr-TR" altLang="tr-TR" sz="900" dirty="0" err="1"/>
              <a:t>ler</a:t>
            </a:r>
            <a:r>
              <a:rPr lang="en-US" altLang="tr-TR" sz="900" dirty="0"/>
              <a:t>, </a:t>
            </a:r>
            <a:r>
              <a:rPr lang="tr-TR" altLang="tr-TR" sz="900" dirty="0"/>
              <a:t>kuyruklu yıldızlar</a:t>
            </a:r>
            <a:r>
              <a:rPr lang="en-US" altLang="tr-TR" sz="900" dirty="0"/>
              <a:t>, </a:t>
            </a:r>
            <a:r>
              <a:rPr lang="tr-TR" altLang="tr-TR" sz="900" dirty="0"/>
              <a:t>ve</a:t>
            </a:r>
            <a:r>
              <a:rPr lang="en-US" altLang="tr-TR" sz="900" dirty="0"/>
              <a:t> Kuiper </a:t>
            </a:r>
            <a:r>
              <a:rPr lang="tr-TR" altLang="tr-TR" sz="900" dirty="0"/>
              <a:t>kuşağı</a:t>
            </a:r>
            <a:r>
              <a:rPr lang="en-US" altLang="tr-TR" sz="900" dirty="0"/>
              <a:t> </a:t>
            </a:r>
            <a:r>
              <a:rPr lang="tr-TR" altLang="tr-TR" sz="900" dirty="0"/>
              <a:t>cisimleri gibi Güneş Sistemi’nin küçük üyelerinin özelliklerini inceler</a:t>
            </a:r>
            <a:r>
              <a:rPr lang="en-US" altLang="tr-TR" sz="900" dirty="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tr-TR" sz="900" dirty="0"/>
          </a:p>
          <a:p>
            <a:pPr eaLnBrk="1" hangingPunct="1"/>
            <a:r>
              <a:rPr lang="tr-TR" altLang="tr-TR" sz="900" dirty="0"/>
              <a:t>Gözlemsel astronominin alt disiplinleri genel olarak </a:t>
            </a:r>
            <a:r>
              <a:rPr lang="tr-TR" altLang="tr-TR" sz="900" dirty="0" err="1"/>
              <a:t>dedektörün</a:t>
            </a:r>
            <a:r>
              <a:rPr lang="tr-TR" altLang="tr-TR" sz="900" dirty="0"/>
              <a:t> (algılayıcı) özelliklerine göre sınıflandırılır</a:t>
            </a:r>
            <a:r>
              <a:rPr lang="en-US" altLang="tr-TR" sz="900" dirty="0"/>
              <a:t>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Rad</a:t>
            </a:r>
            <a:r>
              <a:rPr lang="tr-TR" altLang="tr-TR" sz="900" dirty="0"/>
              <a:t>y</a:t>
            </a:r>
            <a:r>
              <a:rPr lang="en-US" altLang="tr-TR" sz="900" dirty="0"/>
              <a:t>o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</a:t>
            </a:r>
            <a:r>
              <a:rPr lang="tr-TR" altLang="tr-TR" sz="900" dirty="0"/>
              <a:t> </a:t>
            </a:r>
            <a:r>
              <a:rPr lang="en-US" altLang="tr-TR" sz="900" dirty="0"/>
              <a:t>300 µm</a:t>
            </a:r>
            <a:r>
              <a:rPr lang="tr-TR" altLang="tr-TR" sz="900" dirty="0"/>
              <a:t>’</a:t>
            </a:r>
            <a:r>
              <a:rPr lang="tr-TR" altLang="tr-TR" sz="900" dirty="0" err="1"/>
              <a:t>nin</a:t>
            </a:r>
            <a:r>
              <a:rPr lang="tr-TR" altLang="tr-TR" sz="900" dirty="0"/>
              <a:t> üzerinde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M</a:t>
            </a:r>
            <a:r>
              <a:rPr lang="en-US" altLang="tr-TR" sz="900" dirty="0" err="1"/>
              <a:t>ilimetre</a:t>
            </a:r>
            <a:r>
              <a:rPr lang="tr-TR" altLang="tr-TR" sz="900" dirty="0"/>
              <a:t>-altı</a:t>
            </a:r>
            <a:r>
              <a:rPr lang="en-US" altLang="tr-TR" sz="900" dirty="0"/>
              <a:t>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200 µm </a:t>
            </a:r>
            <a:r>
              <a:rPr lang="tr-TR" altLang="tr-TR" sz="900" dirty="0"/>
              <a:t>ile</a:t>
            </a:r>
            <a:r>
              <a:rPr lang="en-US" altLang="tr-TR" sz="900" dirty="0"/>
              <a:t> 1 mm</a:t>
            </a:r>
            <a:r>
              <a:rPr lang="tr-TR" altLang="tr-TR" sz="900" dirty="0"/>
              <a:t> arası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Infrared </a:t>
            </a:r>
            <a:r>
              <a:rPr lang="tr-TR" altLang="tr-TR" sz="900" dirty="0"/>
              <a:t> (</a:t>
            </a:r>
            <a:r>
              <a:rPr lang="tr-TR" altLang="tr-TR" sz="900" dirty="0" err="1"/>
              <a:t>Kırmızıöte</a:t>
            </a:r>
            <a:r>
              <a:rPr lang="tr-TR" altLang="tr-TR" sz="900" dirty="0"/>
              <a:t>)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0.7–350 µm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 err="1"/>
              <a:t>Opti</a:t>
            </a:r>
            <a:r>
              <a:rPr lang="tr-TR" altLang="tr-TR" sz="900" dirty="0"/>
              <a:t>k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380–750 nm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Ultraviolet</a:t>
            </a:r>
            <a:r>
              <a:rPr lang="tr-TR" altLang="tr-TR" sz="900" dirty="0"/>
              <a:t> (</a:t>
            </a:r>
            <a:r>
              <a:rPr lang="tr-TR" altLang="tr-TR" sz="900" dirty="0" err="1"/>
              <a:t>Moröyr</a:t>
            </a:r>
            <a:r>
              <a:rPr lang="tr-TR" altLang="tr-TR" sz="900" dirty="0"/>
              <a:t>)</a:t>
            </a:r>
            <a:r>
              <a:rPr lang="en-US" altLang="tr-TR" sz="900" dirty="0"/>
              <a:t>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10–320 nm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X-</a:t>
            </a:r>
            <a:r>
              <a:rPr lang="tr-TR" altLang="tr-TR" sz="900" dirty="0"/>
              <a:t>ışın</a:t>
            </a:r>
            <a:r>
              <a:rPr lang="en-US" altLang="tr-TR" sz="900" dirty="0"/>
              <a:t>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0.01–10 nm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Gamma-</a:t>
            </a:r>
            <a:r>
              <a:rPr lang="tr-TR" altLang="tr-TR" sz="900" dirty="0"/>
              <a:t>ışın</a:t>
            </a:r>
            <a:r>
              <a:rPr lang="en-US" altLang="tr-TR" sz="900" dirty="0"/>
              <a:t>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</a:t>
            </a:r>
            <a:r>
              <a:rPr lang="tr-TR" altLang="tr-TR" sz="900" dirty="0"/>
              <a:t> </a:t>
            </a:r>
            <a:r>
              <a:rPr lang="en-US" altLang="tr-TR" sz="900" dirty="0"/>
              <a:t>0.01 nm</a:t>
            </a:r>
            <a:r>
              <a:rPr lang="tr-TR" altLang="tr-TR" sz="900" dirty="0"/>
              <a:t>’</a:t>
            </a:r>
            <a:r>
              <a:rPr lang="tr-TR" altLang="tr-TR" sz="900" dirty="0" err="1"/>
              <a:t>nin</a:t>
            </a:r>
            <a:r>
              <a:rPr lang="tr-TR" altLang="tr-TR" sz="900" dirty="0"/>
              <a:t> altında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900" dirty="0"/>
              <a:t>K</a:t>
            </a:r>
            <a:r>
              <a:rPr lang="en-US" altLang="tr-TR" sz="900" dirty="0"/>
              <a:t>o</a:t>
            </a:r>
            <a:r>
              <a:rPr lang="tr-TR" altLang="tr-TR" sz="900" dirty="0"/>
              <a:t>z</a:t>
            </a:r>
            <a:r>
              <a:rPr lang="en-US" altLang="tr-TR" sz="900" dirty="0"/>
              <a:t>mi</a:t>
            </a:r>
            <a:r>
              <a:rPr lang="tr-TR" altLang="tr-TR" sz="900" dirty="0"/>
              <a:t>k-ışın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 – </a:t>
            </a:r>
            <a:r>
              <a:rPr lang="tr-TR" altLang="tr-TR" sz="900" dirty="0"/>
              <a:t>Plazma ile birlikte kozmik ışın bölgesi</a:t>
            </a:r>
            <a:endParaRPr lang="en-US" altLang="tr-TR" sz="9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900" dirty="0"/>
              <a:t>N</a:t>
            </a:r>
            <a:r>
              <a:rPr lang="tr-TR" altLang="tr-TR" sz="900" dirty="0"/>
              <a:t>öt</a:t>
            </a:r>
            <a:r>
              <a:rPr lang="en-US" altLang="tr-TR" sz="900" dirty="0" err="1"/>
              <a:t>rino</a:t>
            </a:r>
            <a:r>
              <a:rPr lang="en-US" altLang="tr-TR" sz="900" dirty="0"/>
              <a:t> </a:t>
            </a:r>
            <a:r>
              <a:rPr lang="en-US" altLang="tr-TR" sz="900" dirty="0" err="1"/>
              <a:t>astronom</a:t>
            </a:r>
            <a:r>
              <a:rPr lang="tr-TR" altLang="tr-TR" sz="900" dirty="0"/>
              <a:t>i</a:t>
            </a:r>
            <a:r>
              <a:rPr lang="en-US" altLang="tr-TR" sz="900" dirty="0"/>
              <a:t>– N</a:t>
            </a:r>
            <a:r>
              <a:rPr lang="tr-TR" altLang="tr-TR" sz="900" dirty="0" err="1"/>
              <a:t>ötrinolar</a:t>
            </a:r>
            <a:endParaRPr lang="en-US" altLang="tr-TR" sz="900" dirty="0"/>
          </a:p>
        </p:txBody>
      </p:sp>
    </p:spTree>
    <p:extLst>
      <p:ext uri="{BB962C8B-B14F-4D97-AF65-F5344CB8AC3E}">
        <p14:creationId xmlns:p14="http://schemas.microsoft.com/office/powerpoint/2010/main" val="278695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42900" y="1063229"/>
            <a:ext cx="8546123" cy="85725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Astronomi Dalları</a:t>
            </a: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342900" y="2057401"/>
            <a:ext cx="8546123" cy="3394472"/>
          </a:xfrm>
        </p:spPr>
        <p:txBody>
          <a:bodyPr/>
          <a:lstStyle/>
          <a:p>
            <a:pPr eaLnBrk="1" hangingPunct="1"/>
            <a:endParaRPr lang="en-US" altLang="tr-TR" sz="1500" dirty="0"/>
          </a:p>
          <a:p>
            <a:pPr eaLnBrk="1" hangingPunct="1"/>
            <a:r>
              <a:rPr lang="tr-TR" altLang="tr-TR" sz="1500" dirty="0"/>
              <a:t>Astronomik tekniklere göre alt disiplinler</a:t>
            </a:r>
            <a:r>
              <a:rPr lang="en-US" altLang="tr-TR" sz="1500" dirty="0"/>
              <a:t>: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tr-TR" altLang="tr-TR" sz="1500" dirty="0" err="1"/>
              <a:t>Fo</a:t>
            </a:r>
            <a:r>
              <a:rPr lang="en-US" altLang="tr-TR" sz="1500" dirty="0" err="1"/>
              <a:t>tometr</a:t>
            </a:r>
            <a:r>
              <a:rPr lang="tr-TR" altLang="tr-TR" sz="1500" dirty="0"/>
              <a:t>i</a:t>
            </a:r>
            <a:r>
              <a:rPr lang="en-US" altLang="tr-TR" sz="1500" dirty="0"/>
              <a:t> – </a:t>
            </a:r>
            <a:r>
              <a:rPr lang="tr-TR" altLang="tr-TR" sz="1500" dirty="0"/>
              <a:t>Gök cisimlerinin farklı </a:t>
            </a:r>
            <a:r>
              <a:rPr lang="tr-TR" altLang="tr-TR" sz="1500" dirty="0" err="1"/>
              <a:t>dalgaboylarındaki</a:t>
            </a:r>
            <a:r>
              <a:rPr lang="tr-TR" altLang="tr-TR" sz="1500" dirty="0"/>
              <a:t> ışık ölçümü ve buna bağlı özelliklerini inceler.</a:t>
            </a:r>
            <a:endParaRPr lang="en-US" altLang="tr-TR" sz="15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500" dirty="0" err="1"/>
              <a:t>Spe</a:t>
            </a:r>
            <a:r>
              <a:rPr lang="tr-TR" altLang="tr-TR" sz="1500" dirty="0"/>
              <a:t>k</a:t>
            </a:r>
            <a:r>
              <a:rPr lang="en-US" altLang="tr-TR" sz="1500" dirty="0" err="1"/>
              <a:t>tros</a:t>
            </a:r>
            <a:r>
              <a:rPr lang="tr-TR" altLang="tr-TR" sz="1500" dirty="0"/>
              <a:t>k</a:t>
            </a:r>
            <a:r>
              <a:rPr lang="en-US" altLang="tr-TR" sz="1500" dirty="0"/>
              <a:t>op</a:t>
            </a:r>
            <a:r>
              <a:rPr lang="tr-TR" altLang="tr-TR" sz="1500" dirty="0"/>
              <a:t>i (Tayf </a:t>
            </a:r>
            <a:r>
              <a:rPr lang="tr-TR" altLang="tr-TR" sz="1500" dirty="0" err="1"/>
              <a:t>Bilmi</a:t>
            </a:r>
            <a:r>
              <a:rPr lang="tr-TR" altLang="tr-TR" sz="1500" dirty="0"/>
              <a:t>)</a:t>
            </a:r>
            <a:r>
              <a:rPr lang="en-US" altLang="tr-TR" sz="1500" dirty="0"/>
              <a:t> – </a:t>
            </a:r>
            <a:r>
              <a:rPr lang="tr-TR" altLang="tr-TR" sz="1500" dirty="0"/>
              <a:t>Gökcisimlerinin tayflarını (gök kuşağı) inceler.</a:t>
            </a:r>
            <a:endParaRPr lang="en-US" altLang="tr-TR" sz="1500" dirty="0"/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tr-TR" sz="1500" dirty="0"/>
              <a:t> </a:t>
            </a:r>
            <a:r>
              <a:rPr lang="en-US" altLang="tr-TR" sz="1500" dirty="0" err="1"/>
              <a:t>Astrometr</a:t>
            </a:r>
            <a:r>
              <a:rPr lang="tr-TR" altLang="tr-TR" sz="1500" dirty="0"/>
              <a:t>i</a:t>
            </a:r>
            <a:r>
              <a:rPr lang="en-US" altLang="tr-TR" sz="1500" dirty="0"/>
              <a:t> – </a:t>
            </a:r>
            <a:r>
              <a:rPr lang="tr-TR" altLang="tr-TR" sz="1500" dirty="0"/>
              <a:t>Gökcisimlerinin konumlarını ve değişimlerini inceler</a:t>
            </a:r>
            <a:r>
              <a:rPr lang="en-US" altLang="tr-TR" sz="1500" dirty="0"/>
              <a:t>. </a:t>
            </a:r>
            <a:r>
              <a:rPr lang="tr-TR" altLang="tr-TR" sz="1500" dirty="0"/>
              <a:t>Koordinat sistemlerinin</a:t>
            </a:r>
            <a:r>
              <a:rPr lang="en-US" altLang="tr-TR" sz="1500" dirty="0"/>
              <a:t> </a:t>
            </a:r>
            <a:r>
              <a:rPr lang="tr-TR" altLang="tr-TR" sz="1500" dirty="0"/>
              <a:t>ve galaksimizdeki yıldız kinematiğinin belirlenmesinde önemli rol oynar</a:t>
            </a:r>
            <a:r>
              <a:rPr lang="en-US" altLang="tr-TR" sz="1500" dirty="0"/>
              <a:t>.</a:t>
            </a:r>
          </a:p>
          <a:p>
            <a:pPr eaLnBrk="1" hangingPunct="1"/>
            <a:r>
              <a:rPr lang="tr-TR" altLang="tr-TR" sz="1500" dirty="0"/>
              <a:t>Astronomideki diğer disiplinler</a:t>
            </a:r>
            <a:r>
              <a:rPr lang="en-US" altLang="tr-TR" sz="1500" dirty="0"/>
              <a:t>:</a:t>
            </a:r>
          </a:p>
          <a:p>
            <a:pPr eaLnBrk="1" hangingPunct="1"/>
            <a:r>
              <a:rPr lang="en-US" altLang="tr-TR" sz="1500" dirty="0"/>
              <a:t>Astro</a:t>
            </a:r>
            <a:r>
              <a:rPr lang="tr-TR" altLang="tr-TR" sz="1500" dirty="0"/>
              <a:t>kimya</a:t>
            </a:r>
            <a:r>
              <a:rPr lang="en-US" altLang="tr-TR" sz="1500" dirty="0"/>
              <a:t> </a:t>
            </a:r>
            <a:endParaRPr lang="tr-TR" altLang="tr-TR" sz="1500" dirty="0"/>
          </a:p>
          <a:p>
            <a:pPr eaLnBrk="1" hangingPunct="1"/>
            <a:r>
              <a:rPr lang="tr-TR" altLang="tr-TR" sz="1500" b="1" dirty="0" err="1"/>
              <a:t>Asterosismoloji</a:t>
            </a:r>
            <a:r>
              <a:rPr lang="tr-TR" altLang="tr-TR" sz="1500" b="1" dirty="0"/>
              <a:t>: </a:t>
            </a:r>
            <a:r>
              <a:rPr lang="tr-TR" altLang="tr-TR" sz="1500" dirty="0"/>
              <a:t>Gök cisimlerinin iç yapılarını inceler.</a:t>
            </a:r>
            <a:endParaRPr lang="en-US" altLang="tr-TR" sz="1500" b="1" dirty="0"/>
          </a:p>
        </p:txBody>
      </p:sp>
    </p:spTree>
    <p:extLst>
      <p:ext uri="{BB962C8B-B14F-4D97-AF65-F5344CB8AC3E}">
        <p14:creationId xmlns:p14="http://schemas.microsoft.com/office/powerpoint/2010/main" val="754085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749</Words>
  <Application>Microsoft Office PowerPoint</Application>
  <PresentationFormat>Ekran Gösterisi (4:3)</PresentationFormat>
  <Paragraphs>80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Astronomi Dalları</vt:lpstr>
      <vt:lpstr>Astronomi Dalları</vt:lpstr>
      <vt:lpstr>Astronomi Dalları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user2</dc:creator>
  <cp:lastModifiedBy>user2</cp:lastModifiedBy>
  <cp:revision>18</cp:revision>
  <dcterms:created xsi:type="dcterms:W3CDTF">2018-01-23T13:28:06Z</dcterms:created>
  <dcterms:modified xsi:type="dcterms:W3CDTF">2018-01-23T14:22:37Z</dcterms:modified>
</cp:coreProperties>
</file>