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1091" r:id="rId5"/>
    <p:sldId id="1092" r:id="rId6"/>
    <p:sldId id="1093" r:id="rId7"/>
    <p:sldId id="1094" r:id="rId8"/>
    <p:sldId id="1095" r:id="rId9"/>
    <p:sldId id="1096" r:id="rId10"/>
    <p:sldId id="1097" r:id="rId11"/>
    <p:sldId id="1098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3/11/2020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3/11/2020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3/11/2020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3/11/2020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3/11/2020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3/11/2020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3/11/2020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3/11/2020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3/11/2020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3/11/2020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3/11/2020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3/11/2020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3/11/2020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3/11/2020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3/11/2020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44501" y="51739"/>
            <a:ext cx="7654996" cy="513080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9320" y="1357782"/>
            <a:ext cx="4191000" cy="36830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600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3/11/2020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 303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İmar Hukuku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868100" y="4393802"/>
            <a:ext cx="755826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Ruşen KELEŞ</a:t>
            </a: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12515" y="1551008"/>
            <a:ext cx="8472669" cy="3489773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 smtClean="0"/>
              <a:t>GECEKONDU OLGUSU VE GECEKONDU POLİTİKASI</a:t>
            </a:r>
          </a:p>
          <a:p>
            <a:pPr marL="0" indent="0" algn="ctr">
              <a:buNone/>
            </a:pPr>
            <a:endParaRPr lang="tr-TR" b="1" dirty="0" smtClean="0"/>
          </a:p>
          <a:p>
            <a:pPr algn="just"/>
            <a:r>
              <a:rPr lang="tr-TR" dirty="0" smtClean="0"/>
              <a:t>Gelişmekte olan ülkelerin birçoğunun büyük kentlerinde gecekondu olgusu vardır ve benzer koşullar içinde benzer nedenlerle yer almaktadır.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Gecekondu, köylerden kentlere nüfus akınlarının ve ilgili ülkelerin toplumsal, ekonomik gelişme düzeyinin dolaysız bir ürünüdür.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Gelişmekte olan ülkelerde konut sunusunda görülen açık da kentlere göçmüş bulunanları gecekondu yapmaya zorlamaktadır.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6939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69320" y="1551008"/>
            <a:ext cx="8523267" cy="3865944"/>
          </a:xfrm>
        </p:spPr>
        <p:txBody>
          <a:bodyPr/>
          <a:lstStyle/>
          <a:p>
            <a:r>
              <a:rPr lang="tr-TR" dirty="0" smtClean="0"/>
              <a:t>Gecekonduda yaşayanların, toplumların dar gelirli ve yoksul sınıfları olduğu gerçeği genellikle kabul edilmektedir.</a:t>
            </a:r>
          </a:p>
          <a:p>
            <a:endParaRPr lang="tr-TR" dirty="0"/>
          </a:p>
          <a:p>
            <a:r>
              <a:rPr lang="tr-TR" dirty="0" smtClean="0"/>
              <a:t>Birçok ülkenin büyük kentlerindeki gecekondu bölgelerinde yapılan araştırmalar, buralarda yaşayanların, okuması yazması olmayan, niteliksiz, hemen hemen istihdam edilemeyecek ölçüde yeteneksiz kişiler olduklarını ortaya koymuştur.</a:t>
            </a:r>
          </a:p>
          <a:p>
            <a:endParaRPr lang="tr-TR" dirty="0"/>
          </a:p>
          <a:p>
            <a:r>
              <a:rPr lang="tr-TR" dirty="0" smtClean="0"/>
              <a:t>Gelişmekte olan ülkelerde kent topraklarının mülkiyet yapısı da dar gelirli kitlelerin toplumsal konut yapmasına yetecek kadar ucuz ve bol arsanın piyasaya sunulmasına elverişli değildir.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263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69320" y="1319514"/>
            <a:ext cx="8604290" cy="4271058"/>
          </a:xfrm>
        </p:spPr>
        <p:txBody>
          <a:bodyPr/>
          <a:lstStyle/>
          <a:p>
            <a:r>
              <a:rPr lang="tr-TR" dirty="0" smtClean="0"/>
              <a:t>Gecekondu konusuna önem kazandıran bütün nedenler Pakistan, Venezuela, Filipinler, Jamaika, Kolombiya, Fas, Nijerya, Tayland gibi bütün ülkelerde vardır.</a:t>
            </a:r>
          </a:p>
          <a:p>
            <a:endParaRPr lang="tr-TR" dirty="0"/>
          </a:p>
          <a:p>
            <a:r>
              <a:rPr lang="tr-TR" dirty="0" smtClean="0"/>
              <a:t>Sayılan ülkelerde kentlere göçen kitleler, kamu kuruluşlarına ya da özel kişilere ait arsalara el koyarak, buldukları geleneksel yapı gereçlerinden, yakınlarından ve tanıdıklarından yararlanarak yüzbinlerce gecekondu yapmışlardır.</a:t>
            </a:r>
          </a:p>
          <a:p>
            <a:endParaRPr lang="tr-TR" dirty="0"/>
          </a:p>
          <a:p>
            <a:r>
              <a:rPr lang="tr-TR" dirty="0" smtClean="0"/>
              <a:t>Gelişmiş ve sanayileşmiş Batı ülkelerinin büyük kentlerindeki yoksulluk yuvalarıyla gelişmekte olan ülkelerin gecekondu yerleşmeleri genellikle karıştırılır. Her iki tip yerleşme de toplumun yoksul ve dar gelirli sınıflarını barındırır.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9214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70390" y="1400537"/>
            <a:ext cx="8542116" cy="4444678"/>
          </a:xfrm>
        </p:spPr>
        <p:txBody>
          <a:bodyPr/>
          <a:lstStyle/>
          <a:p>
            <a:r>
              <a:rPr lang="tr-TR" dirty="0" smtClean="0"/>
              <a:t>Gecekondular, kentlerin eski ve yeni kesimleri arasında hem tinsel (manev</a:t>
            </a:r>
            <a:r>
              <a:rPr lang="tr-TR" dirty="0" smtClean="0"/>
              <a:t>i) hem özdeksel (maddi) anlamda, geçiş halindeki alanları oluştururlar.</a:t>
            </a:r>
          </a:p>
          <a:p>
            <a:endParaRPr lang="tr-TR" dirty="0"/>
          </a:p>
          <a:p>
            <a:r>
              <a:rPr lang="tr-TR" dirty="0" smtClean="0"/>
              <a:t>Çoğu, türdeş görünüşlü, tek katlı, tek odalı, bahçeli, ağaçları, kümesi, ahşap eklentileri olan barınaklardır.</a:t>
            </a:r>
            <a:r>
              <a:rPr lang="tr-TR" dirty="0" smtClean="0"/>
              <a:t> Bir kesimi sağlık ve sağlamlık yönünden çok iyi, öteki bir kesimi de içinde oturulamayacak niteliklerdedir.</a:t>
            </a:r>
          </a:p>
          <a:p>
            <a:endParaRPr lang="tr-TR" dirty="0"/>
          </a:p>
          <a:p>
            <a:r>
              <a:rPr lang="tr-TR" dirty="0" smtClean="0"/>
              <a:t>Batının yoksulluk yuvaları genellikle çok katlı, birden çok ailenin yaşadığı, ağaçsız, eski, genellikle düşük ölçünlü yapılardır.</a:t>
            </a:r>
          </a:p>
          <a:p>
            <a:endParaRPr lang="tr-TR" dirty="0"/>
          </a:p>
          <a:p>
            <a:r>
              <a:rPr lang="tr-TR" dirty="0" smtClean="0"/>
              <a:t>Gecekondularda yaşayanların köy asıllı olmalarına karşılık, yoksulluk yuvalarında oturanlar kentlilerdir.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3922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69319" y="1342663"/>
            <a:ext cx="8627439" cy="4340507"/>
          </a:xfrm>
        </p:spPr>
        <p:txBody>
          <a:bodyPr/>
          <a:lstStyle/>
          <a:p>
            <a:r>
              <a:rPr lang="tr-TR" sz="2200" dirty="0" smtClean="0"/>
              <a:t>Nüfus ve barınma yoğunluğu gecekondularda yüksek olmakla birlikte, hektar başına nüfus yoğunluk yuvalarında, gecekondulardan çok yüksektir.</a:t>
            </a:r>
          </a:p>
          <a:p>
            <a:endParaRPr lang="tr-TR" sz="2200" dirty="0"/>
          </a:p>
          <a:p>
            <a:r>
              <a:rPr lang="tr-TR" sz="2200" dirty="0" smtClean="0"/>
              <a:t>Gecekondular, genellikle barınma gereksinmesinin sürekli olarak karşılanmasını sağlayan, yerleşme niyeti ile kurulmuş yapılardır.</a:t>
            </a:r>
          </a:p>
          <a:p>
            <a:endParaRPr lang="tr-TR" sz="2200" dirty="0"/>
          </a:p>
          <a:p>
            <a:r>
              <a:rPr lang="tr-TR" sz="2200" dirty="0" smtClean="0"/>
              <a:t>Gecekondu önlemenin yıkmakla ve nüfusu bir yerden başka bir yere taşımakla değil, fakat sorunun toplumsal-ekonomik kökenlerine inmekle göçlere akılcı bir yön vererek, toprak mülkiyetini toplum yararına denetlemekle gerçekleştirilebileceği görüşü giderek güç kazanmaktadır.</a:t>
            </a:r>
          </a:p>
          <a:p>
            <a:endParaRPr lang="tr-TR" sz="2200" dirty="0"/>
          </a:p>
          <a:p>
            <a:endParaRPr lang="tr-TR" sz="22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2520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31494" y="1551008"/>
            <a:ext cx="8576840" cy="3634450"/>
          </a:xfrm>
        </p:spPr>
        <p:txBody>
          <a:bodyPr/>
          <a:lstStyle/>
          <a:p>
            <a:r>
              <a:rPr lang="tr-TR" dirty="0" smtClean="0"/>
              <a:t>Gecekondu Türkiye’de II. Dünya Savaşı yılları içinde ortaya çıkmış bir olgudur. 1948 yılında büyük kentlerde 25-30 bin gecekondu bulunuyordu. 1953 yılında gecekonduları ilgilendiren 6188 sayılı yasa çıktığında gecekondu sayısı 80 bini bulmuştu. Bu sayı 1960 yılında 240 binden 1983 yılında 1.5 milyona yükselmiştir.</a:t>
            </a:r>
          </a:p>
          <a:p>
            <a:endParaRPr lang="tr-TR" dirty="0"/>
          </a:p>
          <a:p>
            <a:r>
              <a:rPr lang="tr-TR" dirty="0" smtClean="0"/>
              <a:t>2002 yılında gecekondu sayısı Türkiye’de 2.2 milyon, yaşayan nüfus ise 11 milyon idi.</a:t>
            </a:r>
          </a:p>
          <a:p>
            <a:endParaRPr lang="tr-TR" dirty="0"/>
          </a:p>
          <a:p>
            <a:r>
              <a:rPr lang="tr-TR" dirty="0" smtClean="0"/>
              <a:t>Gecekondu bölgelerinde yapı, barınma ve hizmet ölçünleri kentlerde normal yapı izinlerine dayanan semtlerdeki ölçünlere oranla düşüktür.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6778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69319" y="1354238"/>
            <a:ext cx="8720037" cy="3889094"/>
          </a:xfrm>
        </p:spPr>
        <p:txBody>
          <a:bodyPr/>
          <a:lstStyle/>
          <a:p>
            <a:r>
              <a:rPr lang="tr-TR" sz="2100" dirty="0" smtClean="0"/>
              <a:t>Yapılan araştırmalar, ortalama konut büyüklüklerinin Bursa gecekondularında 35 metrekare, Erzurum gecekondularında 48 metrekare, Samsun gecekondularında ise 30 metrekare olduğunu göstermiştir.</a:t>
            </a:r>
          </a:p>
          <a:p>
            <a:endParaRPr lang="tr-TR" sz="2100" dirty="0"/>
          </a:p>
          <a:p>
            <a:r>
              <a:rPr lang="tr-TR" sz="2100" dirty="0" smtClean="0"/>
              <a:t>İstanbul’un gecekondu bölgelerinde hektar başına 320 kişi düştüğü halde kentin varlıklı semtlerinde bu sayı 250’yi geçmez.</a:t>
            </a:r>
          </a:p>
          <a:p>
            <a:endParaRPr lang="tr-TR" sz="2100" dirty="0" smtClean="0"/>
          </a:p>
          <a:p>
            <a:r>
              <a:rPr lang="tr-TR" sz="2100" dirty="0" smtClean="0"/>
              <a:t>Kentlerin sağladığı olanaklar sayesinde gecekondulu ailelerin beslenme, giyinme, sağlık ve temizlik gibi özdeksel değer ve alışkanlıklarıyla tinsel yaşantılarında ve değer sistemlerinde önemli değişmeler olmuştur.</a:t>
            </a:r>
          </a:p>
          <a:p>
            <a:endParaRPr lang="tr-TR" sz="2100" dirty="0"/>
          </a:p>
          <a:p>
            <a:endParaRPr lang="tr-TR" sz="21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110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69319" y="1435260"/>
            <a:ext cx="8789485" cy="3900669"/>
          </a:xfrm>
        </p:spPr>
        <p:txBody>
          <a:bodyPr/>
          <a:lstStyle/>
          <a:p>
            <a:r>
              <a:rPr lang="tr-TR" dirty="0" smtClean="0"/>
              <a:t>Gecekondularda kiracılık oranları türlü araştırmaların sonuçlarına göre değişiktir. Bu oranın İstanbul ve Ankara gibi kentlerde %40 ile %50 arasında değiştiği söylenebilir.</a:t>
            </a:r>
          </a:p>
          <a:p>
            <a:endParaRPr lang="tr-TR" dirty="0"/>
          </a:p>
          <a:p>
            <a:r>
              <a:rPr lang="tr-TR" dirty="0" smtClean="0"/>
              <a:t>Kiralanmış gecekonduların oranını her ne kadar gecekondu ticaretinin tek göstergesi saymak geçerli sayılamasa da gecekondularda kiraya vermenin yaygınlığı gecekondu yapısının yoksul ailelerin masum barınma gereksinmelerinin bir çözümü olduğu varsayımını zayıflatmaktadır.</a:t>
            </a:r>
          </a:p>
          <a:p>
            <a:endParaRPr lang="tr-TR" dirty="0"/>
          </a:p>
          <a:p>
            <a:r>
              <a:rPr lang="tr-TR" dirty="0" smtClean="0"/>
              <a:t>Büyük kentlerimizde kendileri apartman kapıcılığı, devlet dairelerinde odacılık, memurluk yapan pek çok kimse borçlanarak gecekondu yaptırmakta ya da satın almaktadır.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09921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12784</TotalTime>
  <Words>616</Words>
  <Application>Microsoft Office PowerPoint</Application>
  <PresentationFormat>Ekran Gösterisi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UBF</cp:lastModifiedBy>
  <cp:revision>827</cp:revision>
  <cp:lastPrinted>2016-10-24T07:53:35Z</cp:lastPrinted>
  <dcterms:created xsi:type="dcterms:W3CDTF">2016-09-18T09:35:24Z</dcterms:created>
  <dcterms:modified xsi:type="dcterms:W3CDTF">2020-03-11T13:42:59Z</dcterms:modified>
</cp:coreProperties>
</file>