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  <a:srgbClr val="FF66FF"/>
    <a:srgbClr val="FF3300"/>
    <a:srgbClr val="FF3399"/>
    <a:srgbClr val="00CC00"/>
    <a:srgbClr val="99FF33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>
                  <a:latin typeface="Arial" panose="020B0604020202020204" pitchFamily="34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89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tr-TR" altLang="tr-TR" noProof="0" smtClean="0"/>
              <a:t>Click to edit Master title style</a:t>
            </a:r>
          </a:p>
        </p:txBody>
      </p:sp>
      <p:sp>
        <p:nvSpPr>
          <p:cNvPr id="389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tr-TR" altLang="tr-TR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28C3E6BD-CBDD-4654-B3B6-C7B929862D0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F3FE12-1DDD-47BF-BDEE-F814E96AD83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D20AC-29E5-48AE-9245-DB44747115F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FAE6B1-5DF8-43E7-A040-3C15BC40AFC9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6F174-B584-4CA7-BC9A-43B5CC18ACFF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858DB-D013-4346-8C1A-86BBF7DD9E8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722EF-FBE1-48D9-89E2-6575D606CC6A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5951D-F807-4A5B-A5F1-1A8162C30F4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EB64B-D452-4883-8A02-FDBD170F53B1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C0B92-9032-4901-93ED-1D357638A5B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AA85D3-6697-46CA-A272-299F425E5214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60C5AB-807D-4876-ABA7-BBABA4560C8E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78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8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8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79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sp>
          <p:nvSpPr>
            <p:cNvPr id="379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tr-TR">
                <a:latin typeface="Arial" panose="020B0604020202020204" pitchFamily="34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379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>
                  <a:latin typeface="Arial" panose="020B0604020202020204" pitchFamily="34" charset="0"/>
                </a:endParaRPr>
              </a:p>
            </p:txBody>
          </p:sp>
          <p:sp>
            <p:nvSpPr>
              <p:cNvPr id="379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tr-TR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379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379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379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79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79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01DD9C3-A41E-4872-85E4-E7E95A4A65F3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>
                <a:solidFill>
                  <a:srgbClr val="99FF33"/>
                </a:solidFill>
              </a:rPr>
              <a:t>TEREYAĞ </a:t>
            </a:r>
            <a:r>
              <a:rPr lang="tr-TR" altLang="tr-TR" dirty="0" smtClean="0">
                <a:solidFill>
                  <a:srgbClr val="99FF33"/>
                </a:solidFill>
              </a:rPr>
              <a:t>TEKNOLOJİSİ-1</a:t>
            </a:r>
            <a:endParaRPr lang="tr-TR" altLang="tr-TR" dirty="0" smtClean="0">
              <a:solidFill>
                <a:srgbClr val="99FF33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tr-TR" altLang="tr-TR" dirty="0" smtClean="0">
              <a:solidFill>
                <a:srgbClr val="99FF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250825" y="739805"/>
            <a:ext cx="8640763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1" hangingPunct="1"/>
            <a:r>
              <a:rPr lang="tr-TR" altLang="tr-TR" sz="2400" b="1" dirty="0" err="1">
                <a:solidFill>
                  <a:srgbClr val="FF66FF"/>
                </a:solidFill>
              </a:rPr>
              <a:t>Nötürleyicilerin</a:t>
            </a:r>
            <a:r>
              <a:rPr lang="tr-TR" altLang="tr-TR" sz="2400" b="1" dirty="0">
                <a:solidFill>
                  <a:srgbClr val="FF66FF"/>
                </a:solidFill>
              </a:rPr>
              <a:t> kullanımında dikkat edilecek hususlar:</a:t>
            </a:r>
          </a:p>
          <a:p>
            <a:pPr algn="just" eaLnBrk="1" hangingPunct="1"/>
            <a:endParaRPr lang="tr-TR" altLang="tr-TR" sz="2400" b="1" dirty="0">
              <a:solidFill>
                <a:srgbClr val="FF66FF"/>
              </a:solidFill>
            </a:endParaRPr>
          </a:p>
          <a:p>
            <a:pPr algn="just" eaLnBrk="1" hangingPunct="1"/>
            <a:endParaRPr lang="tr-TR" altLang="tr-TR" sz="2400" dirty="0">
              <a:solidFill>
                <a:srgbClr val="FF66FF"/>
              </a:solidFill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2400" dirty="0"/>
              <a:t>Katım anında kremanın sıcaklığı 23-32ºC civarında </a:t>
            </a:r>
            <a:r>
              <a:rPr lang="tr-TR" altLang="tr-TR" sz="2400" dirty="0" smtClean="0"/>
              <a:t>olması </a:t>
            </a:r>
            <a:r>
              <a:rPr lang="tr-TR" altLang="tr-TR" sz="2400" dirty="0"/>
              <a:t>gerekmektedir.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z="2400" dirty="0"/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2400" dirty="0"/>
              <a:t>Katılacak </a:t>
            </a:r>
            <a:r>
              <a:rPr lang="tr-TR" altLang="tr-TR" sz="2400" dirty="0" err="1"/>
              <a:t>nötralizan</a:t>
            </a:r>
            <a:r>
              <a:rPr lang="tr-TR" altLang="tr-TR" sz="2400" dirty="0"/>
              <a:t> madde miktarı konsantrasyonu %10 olacak şekilde solüsyon haline katılır.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altLang="tr-TR" sz="2400" dirty="0"/>
          </a:p>
          <a:p>
            <a:pPr algn="just" eaLnBrk="1" hangingPunct="1">
              <a:buFont typeface="Wingdings" pitchFamily="2" charset="2"/>
              <a:buChar char="Ø"/>
            </a:pPr>
            <a:r>
              <a:rPr lang="tr-TR" altLang="tr-TR" sz="2400" dirty="0" err="1" smtClean="0"/>
              <a:t>Nötrleyici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solüsyonu krema karıştırılarak yavaş yavaş ilave edilmelidir.</a:t>
            </a:r>
          </a:p>
          <a:p>
            <a:pPr algn="just"/>
            <a:endParaRPr lang="tr-TR" alt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539750" y="908050"/>
            <a:ext cx="7993063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altLang="tr-TR" sz="3200" b="1">
                <a:solidFill>
                  <a:srgbClr val="99FF33"/>
                </a:solidFill>
              </a:rPr>
              <a:t>Çifte Nötürleme</a:t>
            </a:r>
          </a:p>
          <a:p>
            <a:pPr eaLnBrk="1" hangingPunct="1">
              <a:spcBef>
                <a:spcPct val="50000"/>
              </a:spcBef>
            </a:pPr>
            <a:endParaRPr lang="tr-TR" altLang="tr-TR" sz="3200" b="1">
              <a:solidFill>
                <a:srgbClr val="99FF33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3200"/>
              <a:t>Titrasyon asitliği 27 ºSH ve daha fazla olan kremalarda sodyumlu ve kalsiyumlu nötürleyicilerin tek olarak kullanılmaları ile karşılaşılan sorunları gidermek amacıyla bunların birlikte kullanımına “çifte nötürleme” denir. </a:t>
            </a:r>
          </a:p>
          <a:p>
            <a:pPr eaLnBrk="1" hangingPunct="1">
              <a:spcBef>
                <a:spcPct val="50000"/>
              </a:spcBef>
            </a:pPr>
            <a:endParaRPr lang="tr-TR" altLang="tr-TR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Kremanın Pastörizasyonu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8229600" cy="22320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mtClean="0"/>
              <a:t>HTST (High Temperature Short Time) pastörizasyonu uygulanır.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altLang="tr-TR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mtClean="0"/>
              <a:t>&gt;85 </a:t>
            </a:r>
            <a:r>
              <a:rPr lang="en-US" altLang="tr-TR" smtClean="0">
                <a:cs typeface="Arial" panose="020B0604020202020204" pitchFamily="34" charset="0"/>
              </a:rPr>
              <a:t>º</a:t>
            </a:r>
            <a:r>
              <a:rPr lang="tr-TR" altLang="tr-TR" smtClean="0">
                <a:cs typeface="Arial" panose="020B0604020202020204" pitchFamily="34" charset="0"/>
              </a:rPr>
              <a:t>C</a:t>
            </a:r>
            <a:r>
              <a:rPr lang="tr-TR" altLang="tr-TR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107504" y="549275"/>
            <a:ext cx="892899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tr-TR" altLang="tr-TR" sz="3200" dirty="0">
                <a:solidFill>
                  <a:srgbClr val="FFFF99"/>
                </a:solidFill>
              </a:rPr>
              <a:t>Kremaya ısı uygulamasının temel amaçları;</a:t>
            </a:r>
          </a:p>
          <a:p>
            <a:pPr eaLnBrk="1" hangingPunct="1"/>
            <a:endParaRPr lang="tr-TR" altLang="tr-TR" sz="3200" dirty="0" smtClean="0">
              <a:solidFill>
                <a:srgbClr val="FFFF99"/>
              </a:solidFill>
            </a:endParaRPr>
          </a:p>
          <a:p>
            <a:pPr eaLnBrk="1" hangingPunct="1"/>
            <a:endParaRPr lang="tr-TR" altLang="tr-TR" sz="3200" dirty="0">
              <a:solidFill>
                <a:srgbClr val="FFFF99"/>
              </a:solidFill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 dirty="0"/>
              <a:t> </a:t>
            </a:r>
            <a:r>
              <a:rPr lang="tr-TR" altLang="tr-TR" sz="2000" dirty="0" err="1"/>
              <a:t>Mikrobiyel</a:t>
            </a:r>
            <a:r>
              <a:rPr lang="tr-TR" altLang="tr-TR" sz="2000" dirty="0"/>
              <a:t> bozuklukları önlemek </a:t>
            </a:r>
            <a:r>
              <a:rPr lang="tr-TR" altLang="tr-TR" sz="2000" dirty="0" smtClean="0"/>
              <a:t>amacıyla    </a:t>
            </a:r>
            <a:r>
              <a:rPr lang="tr-TR" altLang="tr-TR" sz="2000" dirty="0"/>
              <a:t>mikroorganizmaların % 99-100’nün imhası </a:t>
            </a:r>
            <a:endParaRPr lang="tr-TR" altLang="tr-TR" sz="2000" dirty="0" smtClean="0"/>
          </a:p>
          <a:p>
            <a:pPr eaLnBrk="1" hangingPunct="1">
              <a:buFontTx/>
              <a:buBlip>
                <a:blip r:embed="rId2"/>
              </a:buBlip>
            </a:pPr>
            <a:endParaRPr lang="tr-TR" altLang="tr-TR" sz="2000" dirty="0" smtClean="0"/>
          </a:p>
          <a:p>
            <a:pPr eaLnBrk="1" hangingPunct="1"/>
            <a:endParaRPr lang="tr-TR" altLang="tr-TR" sz="2000" dirty="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2000" dirty="0"/>
              <a:t> </a:t>
            </a:r>
            <a:r>
              <a:rPr lang="tr-TR" altLang="tr-TR" sz="2000" dirty="0" err="1"/>
              <a:t>Oksidatif</a:t>
            </a:r>
            <a:r>
              <a:rPr lang="tr-TR" altLang="tr-TR" sz="2000" dirty="0"/>
              <a:t> bozulmalarda antioksidan etkiye </a:t>
            </a:r>
            <a:r>
              <a:rPr lang="tr-TR" altLang="tr-TR" sz="2000" dirty="0" smtClean="0"/>
              <a:t>sahip </a:t>
            </a:r>
            <a:r>
              <a:rPr lang="tr-TR" altLang="tr-TR" sz="2000" dirty="0" err="1"/>
              <a:t>sülfidril</a:t>
            </a:r>
            <a:r>
              <a:rPr lang="tr-TR" altLang="tr-TR" sz="2000" dirty="0"/>
              <a:t> gruplarının açığa çıkmasını </a:t>
            </a:r>
            <a:r>
              <a:rPr lang="tr-TR" altLang="tr-TR" sz="2000" dirty="0" smtClean="0"/>
              <a:t>sağlayarak</a:t>
            </a:r>
            <a:r>
              <a:rPr lang="tr-TR" altLang="tr-TR" sz="2000" dirty="0"/>
              <a:t>, </a:t>
            </a:r>
            <a:r>
              <a:rPr lang="tr-TR" altLang="tr-TR" sz="2000" dirty="0" err="1"/>
              <a:t>oksidasyonu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yavaşlatması</a:t>
            </a:r>
          </a:p>
          <a:p>
            <a:pPr eaLnBrk="1" hangingPunct="1"/>
            <a:endParaRPr lang="tr-TR" altLang="tr-TR" sz="2000" dirty="0" smtClean="0"/>
          </a:p>
          <a:p>
            <a:pPr eaLnBrk="1" hangingPunct="1"/>
            <a:endParaRPr lang="tr-TR" altLang="tr-TR" sz="2000" dirty="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2000" dirty="0"/>
              <a:t> Isıya dayanıklı </a:t>
            </a:r>
            <a:r>
              <a:rPr lang="tr-TR" altLang="tr-TR" sz="2000" dirty="0" err="1"/>
              <a:t>mikrobiyel</a:t>
            </a:r>
            <a:r>
              <a:rPr lang="tr-TR" altLang="tr-TR" sz="2000" dirty="0"/>
              <a:t> orjinli </a:t>
            </a:r>
            <a:r>
              <a:rPr lang="tr-TR" altLang="tr-TR" sz="2000" dirty="0" err="1"/>
              <a:t>lipaz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enzimini </a:t>
            </a:r>
            <a:r>
              <a:rPr lang="tr-TR" altLang="tr-TR" sz="2000" dirty="0" err="1"/>
              <a:t>inaktif</a:t>
            </a:r>
            <a:r>
              <a:rPr lang="tr-TR" altLang="tr-TR" sz="2000" dirty="0"/>
              <a:t> duruma getirerek </a:t>
            </a:r>
          </a:p>
          <a:p>
            <a:pPr eaLnBrk="1" hangingPunct="1"/>
            <a:r>
              <a:rPr lang="tr-TR" altLang="tr-TR" sz="2000" dirty="0"/>
              <a:t>   tereyağlarında </a:t>
            </a:r>
            <a:r>
              <a:rPr lang="tr-TR" altLang="tr-TR" sz="2000" dirty="0" err="1"/>
              <a:t>ransit</a:t>
            </a:r>
            <a:r>
              <a:rPr lang="tr-TR" altLang="tr-TR" sz="2000" dirty="0"/>
              <a:t> tat gelişimin önlenmesi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467544" y="1628800"/>
            <a:ext cx="82804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FontTx/>
              <a:buBlip>
                <a:blip r:embed="rId2"/>
              </a:buBlip>
            </a:pPr>
            <a:r>
              <a:rPr lang="tr-TR" altLang="tr-TR" sz="3200" dirty="0"/>
              <a:t> </a:t>
            </a:r>
            <a:r>
              <a:rPr lang="tr-TR" altLang="tr-TR" sz="2400" dirty="0" err="1"/>
              <a:t>Yemimsi</a:t>
            </a:r>
            <a:r>
              <a:rPr lang="tr-TR" altLang="tr-TR" sz="2400" dirty="0"/>
              <a:t> diye nitelendirilen </a:t>
            </a:r>
            <a:r>
              <a:rPr lang="tr-TR" altLang="tr-TR" sz="2400" dirty="0" smtClean="0"/>
              <a:t>tat bozukluğunun </a:t>
            </a:r>
            <a:r>
              <a:rPr lang="tr-TR" altLang="tr-TR" sz="2400" dirty="0"/>
              <a:t>kısmen </a:t>
            </a:r>
            <a:r>
              <a:rPr lang="tr-TR" altLang="tr-TR" sz="2400" dirty="0" smtClean="0"/>
              <a:t>önlenmesi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>
              <a:buFontTx/>
              <a:buBlip>
                <a:blip r:embed="rId2"/>
              </a:buBlip>
            </a:pPr>
            <a:r>
              <a:rPr lang="tr-TR" altLang="tr-TR" sz="2400" dirty="0"/>
              <a:t> </a:t>
            </a:r>
            <a:r>
              <a:rPr lang="tr-TR" altLang="tr-TR" sz="2400" dirty="0" err="1"/>
              <a:t>Aglutinin</a:t>
            </a:r>
            <a:r>
              <a:rPr lang="tr-TR" altLang="tr-TR" sz="2400" dirty="0"/>
              <a:t> ve </a:t>
            </a:r>
            <a:r>
              <a:rPr lang="tr-TR" altLang="tr-TR" sz="2400" dirty="0" err="1"/>
              <a:t>peroksidaz</a:t>
            </a:r>
            <a:r>
              <a:rPr lang="tr-TR" altLang="tr-TR" sz="2400" dirty="0"/>
              <a:t> enzimi </a:t>
            </a:r>
            <a:r>
              <a:rPr lang="tr-TR" altLang="tr-TR" sz="2400" dirty="0" smtClean="0"/>
              <a:t>gibi </a:t>
            </a:r>
            <a:r>
              <a:rPr lang="tr-TR" altLang="tr-TR" sz="2400" dirty="0" err="1"/>
              <a:t>bakterisidler</a:t>
            </a:r>
            <a:r>
              <a:rPr lang="tr-TR" altLang="tr-TR" sz="2400" dirty="0"/>
              <a:t> ile </a:t>
            </a:r>
            <a:r>
              <a:rPr lang="tr-TR" altLang="tr-TR" sz="2400" dirty="0" err="1"/>
              <a:t>bakteriofajların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tahrip edilmesi</a:t>
            </a:r>
          </a:p>
          <a:p>
            <a:pPr algn="just" eaLnBrk="1" hangingPunct="1">
              <a:buFontTx/>
              <a:buBlip>
                <a:blip r:embed="rId2"/>
              </a:buBlip>
            </a:pPr>
            <a:endParaRPr lang="tr-TR" altLang="tr-TR" sz="2400" dirty="0"/>
          </a:p>
          <a:p>
            <a:pPr algn="just" eaLnBrk="1" hangingPunct="1">
              <a:buFontTx/>
              <a:buBlip>
                <a:blip r:embed="rId2"/>
              </a:buBlip>
            </a:pPr>
            <a:r>
              <a:rPr lang="tr-TR" altLang="tr-TR" sz="2400" dirty="0"/>
              <a:t> </a:t>
            </a:r>
            <a:r>
              <a:rPr lang="tr-TR" altLang="tr-TR" sz="2400" dirty="0" err="1"/>
              <a:t>Kremanının</a:t>
            </a:r>
            <a:r>
              <a:rPr lang="tr-TR" altLang="tr-TR" sz="2400" dirty="0"/>
              <a:t> olgunlaştırma </a:t>
            </a:r>
            <a:r>
              <a:rPr lang="tr-TR" altLang="tr-TR" sz="2400" dirty="0" smtClean="0"/>
              <a:t>koşullarının iyileştirilmesi</a:t>
            </a:r>
            <a:r>
              <a:rPr lang="tr-TR" altLang="tr-TR" sz="2400" dirty="0"/>
              <a:t>, kültür kullanımına </a:t>
            </a:r>
            <a:r>
              <a:rPr lang="tr-TR" altLang="tr-TR" sz="2400" dirty="0" smtClean="0"/>
              <a:t>olanaklı </a:t>
            </a:r>
            <a:r>
              <a:rPr lang="tr-TR" altLang="tr-TR" sz="2400" dirty="0"/>
              <a:t>kılması</a:t>
            </a:r>
          </a:p>
          <a:p>
            <a:pPr algn="just" eaLnBrk="1" hangingPunct="1"/>
            <a:endParaRPr lang="tr-TR" alt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Kremanın  Olgunlaştırılması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896"/>
            <a:ext cx="8229600" cy="3124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dirty="0" smtClean="0"/>
              <a:t>   </a:t>
            </a:r>
            <a:r>
              <a:rPr lang="tr-TR" altLang="tr-TR" sz="2800" dirty="0" smtClean="0"/>
              <a:t>Olgunlaşma, kremanın elde edilmesinden </a:t>
            </a:r>
            <a:r>
              <a:rPr lang="tr-TR" altLang="tr-TR" sz="2800" dirty="0" err="1" smtClean="0"/>
              <a:t>yayıklanmasına</a:t>
            </a:r>
            <a:r>
              <a:rPr lang="tr-TR" altLang="tr-TR" sz="2800" dirty="0" smtClean="0"/>
              <a:t> kadar süre içinde tadında, kokusunda, yapısında ve asitliğinde meydana gelen değişimlerin tümünü kapsamaktadır.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95536" y="765175"/>
            <a:ext cx="8353177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tr-TR" altLang="tr-TR" sz="3200" b="1" dirty="0">
                <a:solidFill>
                  <a:srgbClr val="FFFF00"/>
                </a:solidFill>
              </a:rPr>
              <a:t>Kremanın olgunlaştırılmasının sağladıkları;</a:t>
            </a:r>
          </a:p>
          <a:p>
            <a:pPr eaLnBrk="1" hangingPunct="1"/>
            <a:endParaRPr lang="tr-TR" altLang="tr-TR" sz="3200" dirty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tr-TR" altLang="tr-TR" sz="2800" dirty="0"/>
              <a:t>Kremanın olgunlaştırılması </a:t>
            </a:r>
            <a:r>
              <a:rPr lang="tr-TR" altLang="tr-TR" sz="2800" dirty="0" err="1"/>
              <a:t>yayıklama</a:t>
            </a:r>
            <a:r>
              <a:rPr lang="tr-TR" altLang="tr-TR" sz="2800" dirty="0"/>
              <a:t> aşamasında </a:t>
            </a:r>
            <a:r>
              <a:rPr lang="tr-TR" altLang="tr-TR" sz="2800" dirty="0" err="1"/>
              <a:t>yayıkaltına</a:t>
            </a:r>
            <a:r>
              <a:rPr lang="tr-TR" altLang="tr-TR" sz="2800" dirty="0"/>
              <a:t> geçen yağ kaybını azaltmaktadır.  Dolayısıyla randımanı artırmaktadır. 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800" dirty="0"/>
          </a:p>
          <a:p>
            <a:pPr eaLnBrk="1" hangingPunct="1">
              <a:buFont typeface="Wingdings" pitchFamily="2" charset="2"/>
              <a:buChar char="q"/>
            </a:pPr>
            <a:r>
              <a:rPr lang="tr-TR" altLang="tr-TR" sz="2800" dirty="0"/>
              <a:t>Olgunlaştırma sırasındaki asitlik artışı,  bazı </a:t>
            </a:r>
            <a:r>
              <a:rPr lang="tr-TR" altLang="tr-TR" sz="2800" dirty="0" err="1"/>
              <a:t>kontaminatların</a:t>
            </a:r>
            <a:r>
              <a:rPr lang="tr-TR" altLang="tr-TR" sz="2800" dirty="0"/>
              <a:t> gelişimini engellediği için dayanımı olumlu yönde etkilemektedir</a:t>
            </a:r>
            <a:r>
              <a:rPr lang="tr-TR" altLang="tr-TR" sz="3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79513" y="2060575"/>
            <a:ext cx="864063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 dirty="0"/>
              <a:t>Asit üreticiler </a:t>
            </a:r>
            <a:r>
              <a:rPr lang="tr-TR" altLang="tr-TR" sz="3200" dirty="0" smtClean="0"/>
              <a:t>(</a:t>
            </a:r>
            <a:r>
              <a:rPr lang="tr-TR" altLang="tr-TR" sz="3200" i="1" dirty="0" err="1" smtClean="0"/>
              <a:t>Lactococcus</a:t>
            </a:r>
            <a:r>
              <a:rPr lang="tr-TR" altLang="tr-TR" sz="3200" i="1" dirty="0" smtClean="0"/>
              <a:t> </a:t>
            </a:r>
            <a:r>
              <a:rPr lang="tr-TR" altLang="tr-TR" sz="3200" i="1" dirty="0" err="1"/>
              <a:t>lactis</a:t>
            </a:r>
            <a:r>
              <a:rPr lang="tr-TR" altLang="tr-TR" sz="3200" i="1" dirty="0"/>
              <a:t> </a:t>
            </a:r>
            <a:r>
              <a:rPr lang="tr-TR" altLang="tr-TR" sz="3200" dirty="0" err="1" smtClean="0"/>
              <a:t>subsp</a:t>
            </a:r>
            <a:r>
              <a:rPr lang="tr-TR" altLang="tr-TR" sz="3200" i="1" dirty="0"/>
              <a:t>. </a:t>
            </a:r>
            <a:r>
              <a:rPr lang="tr-TR" altLang="tr-TR" sz="3200" i="1" dirty="0" err="1" smtClean="0"/>
              <a:t>lactis</a:t>
            </a:r>
            <a:r>
              <a:rPr lang="tr-TR" altLang="tr-TR" sz="3200" i="1" dirty="0" smtClean="0"/>
              <a:t> </a:t>
            </a:r>
            <a:r>
              <a:rPr lang="tr-TR" altLang="tr-TR" sz="3200" dirty="0" smtClean="0"/>
              <a:t>ve</a:t>
            </a:r>
            <a:r>
              <a:rPr lang="tr-TR" altLang="tr-TR" sz="3200" i="1" dirty="0" smtClean="0"/>
              <a:t> </a:t>
            </a:r>
            <a:r>
              <a:rPr lang="tr-TR" altLang="tr-TR" sz="3200" i="1" dirty="0" err="1" smtClean="0"/>
              <a:t>Lactococcus</a:t>
            </a:r>
            <a:r>
              <a:rPr lang="tr-TR" altLang="tr-TR" sz="3200" i="1" dirty="0" smtClean="0"/>
              <a:t> </a:t>
            </a:r>
            <a:r>
              <a:rPr lang="tr-TR" altLang="tr-TR" sz="3200" i="1" dirty="0" err="1" smtClean="0"/>
              <a:t>lactis</a:t>
            </a:r>
            <a:r>
              <a:rPr lang="tr-TR" altLang="tr-TR" sz="3200" i="1" dirty="0" smtClean="0"/>
              <a:t> </a:t>
            </a:r>
            <a:r>
              <a:rPr lang="tr-TR" altLang="tr-TR" sz="3200" dirty="0" err="1" smtClean="0"/>
              <a:t>subsp</a:t>
            </a:r>
            <a:r>
              <a:rPr lang="tr-TR" altLang="tr-TR" sz="3200" i="1" dirty="0" smtClean="0"/>
              <a:t>. </a:t>
            </a:r>
            <a:r>
              <a:rPr lang="tr-TR" altLang="tr-TR" sz="3200" i="1" dirty="0" err="1"/>
              <a:t>cremoris</a:t>
            </a:r>
            <a:r>
              <a:rPr lang="tr-TR" altLang="tr-TR" sz="3200" i="1" dirty="0"/>
              <a:t>)</a:t>
            </a:r>
            <a:r>
              <a:rPr lang="tr-TR" altLang="tr-TR" sz="3200" dirty="0"/>
              <a:t> </a:t>
            </a:r>
          </a:p>
          <a:p>
            <a:pPr eaLnBrk="1" hangingPunct="1"/>
            <a:endParaRPr lang="tr-TR" altLang="tr-TR" sz="3200" dirty="0"/>
          </a:p>
          <a:p>
            <a:pPr eaLnBrk="1" hangingPunct="1">
              <a:buFontTx/>
              <a:buBlip>
                <a:blip r:embed="rId2"/>
              </a:buBlip>
            </a:pPr>
            <a:r>
              <a:rPr lang="tr-TR" altLang="tr-TR" sz="3200" dirty="0"/>
              <a:t>Aroma üreticiler ( </a:t>
            </a:r>
            <a:r>
              <a:rPr lang="tr-TR" altLang="tr-TR" sz="3200" i="1" dirty="0" err="1" smtClean="0"/>
              <a:t>Lactococcus</a:t>
            </a:r>
            <a:r>
              <a:rPr lang="tr-TR" altLang="tr-TR" sz="3200" i="1" dirty="0" smtClean="0"/>
              <a:t> </a:t>
            </a:r>
            <a:r>
              <a:rPr lang="tr-TR" altLang="tr-TR" sz="3200" i="1" dirty="0" err="1" smtClean="0"/>
              <a:t>lactis</a:t>
            </a:r>
            <a:r>
              <a:rPr lang="tr-TR" altLang="tr-TR" sz="3200" i="1" dirty="0" smtClean="0"/>
              <a:t> </a:t>
            </a:r>
            <a:r>
              <a:rPr lang="tr-TR" altLang="tr-TR" sz="3200" dirty="0" err="1" smtClean="0"/>
              <a:t>subsp</a:t>
            </a:r>
            <a:r>
              <a:rPr lang="tr-TR" altLang="tr-TR" sz="3200" i="1" dirty="0" smtClean="0"/>
              <a:t> </a:t>
            </a:r>
            <a:r>
              <a:rPr lang="tr-TR" altLang="tr-TR" sz="3200" i="1" dirty="0" err="1" smtClean="0"/>
              <a:t>lactis</a:t>
            </a:r>
            <a:r>
              <a:rPr lang="tr-TR" altLang="tr-TR" sz="3200" i="1" dirty="0" smtClean="0"/>
              <a:t> </a:t>
            </a:r>
            <a:r>
              <a:rPr lang="tr-TR" altLang="tr-TR" sz="3200" dirty="0" smtClean="0"/>
              <a:t>var</a:t>
            </a:r>
            <a:r>
              <a:rPr lang="tr-TR" altLang="tr-TR" sz="3200" i="1" dirty="0" smtClean="0"/>
              <a:t>. </a:t>
            </a:r>
            <a:r>
              <a:rPr lang="tr-TR" altLang="tr-TR" sz="3200" i="1" dirty="0" err="1" smtClean="0"/>
              <a:t>diacetylactis</a:t>
            </a:r>
            <a:r>
              <a:rPr lang="tr-TR" altLang="tr-TR" sz="3200" i="1" dirty="0" smtClean="0"/>
              <a:t>)</a:t>
            </a:r>
            <a:endParaRPr lang="tr-TR" altLang="tr-TR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FF3300"/>
                </a:solidFill>
              </a:rPr>
              <a:t>Isı Programı (Kristalizasyon)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302418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altLang="tr-TR" smtClean="0"/>
              <a:t>  Yaz ve kış optimum kıvamda, sürülebilme yeteneğine sahip tereyağ eldesi için kontrollü koşullar altında yürütülen işlemlere “ısı programı” veya “kristalizasyon” denir.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4"/>
          <p:cNvGrpSpPr>
            <a:grpSpLocks noChangeAspect="1"/>
          </p:cNvGrpSpPr>
          <p:nvPr/>
        </p:nvGrpSpPr>
        <p:grpSpPr bwMode="auto">
          <a:xfrm>
            <a:off x="684213" y="1268413"/>
            <a:ext cx="7632700" cy="4752975"/>
            <a:chOff x="1890" y="2978"/>
            <a:chExt cx="7200" cy="4320"/>
          </a:xfrm>
        </p:grpSpPr>
        <p:sp>
          <p:nvSpPr>
            <p:cNvPr id="22533" name="AutoShape 5"/>
            <p:cNvSpPr>
              <a:spLocks noChangeAspect="1" noChangeArrowheads="1"/>
            </p:cNvSpPr>
            <p:nvPr/>
          </p:nvSpPr>
          <p:spPr bwMode="auto">
            <a:xfrm>
              <a:off x="1890" y="2978"/>
              <a:ext cx="720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4338" y="3842"/>
              <a:ext cx="86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35" name="Oval 7"/>
            <p:cNvSpPr>
              <a:spLocks noChangeArrowheads="1"/>
            </p:cNvSpPr>
            <p:nvPr/>
          </p:nvSpPr>
          <p:spPr bwMode="auto">
            <a:xfrm>
              <a:off x="2754" y="4562"/>
              <a:ext cx="1152" cy="11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 altLang="tr-TR"/>
            </a:p>
          </p:txBody>
        </p:sp>
        <p:sp>
          <p:nvSpPr>
            <p:cNvPr id="22536" name="Oval 8"/>
            <p:cNvSpPr>
              <a:spLocks noChangeArrowheads="1"/>
            </p:cNvSpPr>
            <p:nvPr/>
          </p:nvSpPr>
          <p:spPr bwMode="auto">
            <a:xfrm>
              <a:off x="5922" y="3842"/>
              <a:ext cx="864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37" name="Oval 9" descr="Büyük konfeti"/>
            <p:cNvSpPr>
              <a:spLocks noChangeArrowheads="1"/>
            </p:cNvSpPr>
            <p:nvPr/>
          </p:nvSpPr>
          <p:spPr bwMode="auto">
            <a:xfrm>
              <a:off x="7506" y="3842"/>
              <a:ext cx="864" cy="864"/>
            </a:xfrm>
            <a:prstGeom prst="ellipse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38" name="Oval 10" descr="Büyük konfeti"/>
            <p:cNvSpPr>
              <a:spLocks noChangeArrowheads="1"/>
            </p:cNvSpPr>
            <p:nvPr/>
          </p:nvSpPr>
          <p:spPr bwMode="auto">
            <a:xfrm>
              <a:off x="4338" y="5570"/>
              <a:ext cx="864" cy="864"/>
            </a:xfrm>
            <a:prstGeom prst="ellipse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39" name="Oval 11" descr="Kesik çizgili yatay"/>
            <p:cNvSpPr>
              <a:spLocks noChangeArrowheads="1"/>
            </p:cNvSpPr>
            <p:nvPr/>
          </p:nvSpPr>
          <p:spPr bwMode="auto">
            <a:xfrm>
              <a:off x="5922" y="5570"/>
              <a:ext cx="864" cy="864"/>
            </a:xfrm>
            <a:prstGeom prst="ellipse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40" name="Oval 12" descr="Küre"/>
            <p:cNvSpPr>
              <a:spLocks noChangeArrowheads="1"/>
            </p:cNvSpPr>
            <p:nvPr/>
          </p:nvSpPr>
          <p:spPr bwMode="auto">
            <a:xfrm>
              <a:off x="7506" y="5570"/>
              <a:ext cx="864" cy="864"/>
            </a:xfrm>
            <a:prstGeom prst="ellipse">
              <a:avLst/>
            </a:prstGeom>
            <a:pattFill prst="sphere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/>
              <a:endParaRPr lang="tr-TR"/>
            </a:p>
          </p:txBody>
        </p:sp>
        <p:sp>
          <p:nvSpPr>
            <p:cNvPr id="22541" name="Line 13"/>
            <p:cNvSpPr>
              <a:spLocks noChangeShapeType="1"/>
            </p:cNvSpPr>
            <p:nvPr/>
          </p:nvSpPr>
          <p:spPr bwMode="auto">
            <a:xfrm flipV="1">
              <a:off x="3906" y="4562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>
              <a:off x="3906" y="5570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3" name="Line 15"/>
            <p:cNvSpPr>
              <a:spLocks noChangeShapeType="1"/>
            </p:cNvSpPr>
            <p:nvPr/>
          </p:nvSpPr>
          <p:spPr bwMode="auto">
            <a:xfrm>
              <a:off x="5346" y="427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>
              <a:off x="6930" y="427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5346" y="600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6930" y="600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2531" name="Text Box 19"/>
          <p:cNvSpPr txBox="1">
            <a:spLocks noChangeArrowheads="1"/>
          </p:cNvSpPr>
          <p:nvPr/>
        </p:nvSpPr>
        <p:spPr bwMode="auto">
          <a:xfrm>
            <a:off x="827088" y="6237288"/>
            <a:ext cx="80660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altLang="tr-TR" b="1">
                <a:solidFill>
                  <a:srgbClr val="FF66FF"/>
                </a:solidFill>
              </a:rPr>
              <a:t>Kış Metodu                       8°C                      19°C                    16°C </a:t>
            </a:r>
          </a:p>
        </p:txBody>
      </p:sp>
      <p:sp>
        <p:nvSpPr>
          <p:cNvPr id="22532" name="Text Box 20"/>
          <p:cNvSpPr txBox="1">
            <a:spLocks noChangeArrowheads="1"/>
          </p:cNvSpPr>
          <p:nvPr/>
        </p:nvSpPr>
        <p:spPr bwMode="auto">
          <a:xfrm>
            <a:off x="755650" y="908050"/>
            <a:ext cx="7777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altLang="tr-TR" b="1">
                <a:solidFill>
                  <a:srgbClr val="99FF33"/>
                </a:solidFill>
              </a:rPr>
              <a:t>Yaz Metodu                     19°C                       16°C                  8°C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99"/>
                </a:solidFill>
              </a:rPr>
              <a:t>Tereyağ Bileşimi</a:t>
            </a:r>
          </a:p>
        </p:txBody>
      </p:sp>
      <p:graphicFrame>
        <p:nvGraphicFramePr>
          <p:cNvPr id="39977" name="Group 41"/>
          <p:cNvGraphicFramePr>
            <a:graphicFrameLocks noGrp="1"/>
          </p:cNvGraphicFramePr>
          <p:nvPr>
            <p:ph sz="half" idx="2"/>
          </p:nvPr>
        </p:nvGraphicFramePr>
        <p:xfrm>
          <a:off x="611188" y="1844675"/>
          <a:ext cx="7993062" cy="3384550"/>
        </p:xfrm>
        <a:graphic>
          <a:graphicData uri="http://schemas.openxmlformats.org/drawingml/2006/table">
            <a:tbl>
              <a:tblPr/>
              <a:tblGrid>
                <a:gridCol w="3783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0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70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Süt</a:t>
                      </a:r>
                      <a:endParaRPr kumimoji="0" lang="tr-TR" alt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Tereyağ</a:t>
                      </a:r>
                      <a:endParaRPr kumimoji="0" lang="tr-TR" alt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7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Yağ                             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4.2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Protein                       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Laktoz                        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4.6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Mineral Madde         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0.8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                             </a:t>
                      </a:r>
                      <a:r>
                        <a:rPr kumimoji="0" lang="tr-TR" alt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86.8</a:t>
                      </a:r>
                      <a:endParaRPr kumimoji="0" lang="tr-TR" alt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Yağ   </a:t>
                      </a:r>
                      <a:r>
                        <a:rPr kumimoji="0" lang="tr-TR" alt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                              82.1</a:t>
                      </a:r>
                      <a:endParaRPr kumimoji="0" lang="tr-TR" alt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Yağsız </a:t>
                      </a:r>
                      <a:r>
                        <a:rPr kumimoji="0" lang="tr-TR" altLang="tr-TR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kurumadde</a:t>
                      </a:r>
                      <a:r>
                        <a:rPr kumimoji="0" lang="tr-TR" alt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tr-TR" alt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        1.4</a:t>
                      </a:r>
                      <a:endParaRPr kumimoji="0" lang="tr-TR" alt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Mineral madde</a:t>
                      </a:r>
                      <a:r>
                        <a:rPr kumimoji="0" lang="tr-TR" alt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               0.9</a:t>
                      </a:r>
                      <a:endParaRPr kumimoji="0" lang="tr-TR" alt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  </a:t>
                      </a:r>
                      <a:r>
                        <a:rPr kumimoji="0" lang="tr-TR" alt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                                 15.6</a:t>
                      </a:r>
                      <a:endParaRPr kumimoji="0" lang="tr-TR" alt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110" name="Text Box 43"/>
          <p:cNvSpPr txBox="1">
            <a:spLocks noChangeArrowheads="1"/>
          </p:cNvSpPr>
          <p:nvPr/>
        </p:nvSpPr>
        <p:spPr bwMode="auto">
          <a:xfrm>
            <a:off x="755650" y="1341438"/>
            <a:ext cx="266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altLang="tr-T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b="1" smtClean="0">
                <a:solidFill>
                  <a:srgbClr val="FF3300"/>
                </a:solidFill>
              </a:rPr>
              <a:t>1. aşama:</a:t>
            </a:r>
            <a:r>
              <a:rPr lang="tr-TR" altLang="tr-TR" b="1" smtClean="0"/>
              <a:t> </a:t>
            </a:r>
            <a:r>
              <a:rPr lang="tr-TR" altLang="tr-TR" smtClean="0"/>
              <a:t>Separatörden geçirilen sütün, yağsız süt ve krema olarak ayrılması</a:t>
            </a:r>
            <a:endParaRPr lang="tr-TR" altLang="tr-TR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b="1" smtClean="0">
                <a:solidFill>
                  <a:srgbClr val="FF3300"/>
                </a:solidFill>
              </a:rPr>
              <a:t>2. aşama:</a:t>
            </a:r>
            <a:r>
              <a:rPr lang="tr-TR" altLang="tr-TR" smtClean="0"/>
              <a:t> Kremanın yayıklanması ve yayıkaltının ortamdan uzaklaştırılması</a:t>
            </a:r>
            <a:endParaRPr lang="tr-TR" altLang="tr-TR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altLang="tr-TR" b="1" smtClean="0">
                <a:solidFill>
                  <a:srgbClr val="FF3300"/>
                </a:solidFill>
              </a:rPr>
              <a:t>3. aşama:</a:t>
            </a:r>
            <a:r>
              <a:rPr lang="tr-TR" altLang="tr-TR" b="1" smtClean="0"/>
              <a:t> </a:t>
            </a:r>
            <a:r>
              <a:rPr lang="tr-TR" altLang="tr-TR" smtClean="0"/>
              <a:t>Tereyağı granülleri içinde ve arasında kalan suyun belirli miktarının uzaklaştırılması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Tereyağının Sınıflandırılması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468438"/>
          </a:xfrm>
        </p:spPr>
        <p:txBody>
          <a:bodyPr/>
          <a:lstStyle/>
          <a:p>
            <a:pPr eaLnBrk="1" hangingPunct="1">
              <a:buClr>
                <a:srgbClr val="99FF33"/>
              </a:buClr>
              <a:buFont typeface="Wingdings" pitchFamily="2" charset="2"/>
              <a:buChar char="v"/>
              <a:defRPr/>
            </a:pPr>
            <a:r>
              <a:rPr lang="tr-TR" altLang="tr-TR" sz="2400" smtClean="0">
                <a:solidFill>
                  <a:srgbClr val="99FF33"/>
                </a:solidFill>
              </a:rPr>
              <a:t>Kahvaltılık</a:t>
            </a:r>
          </a:p>
          <a:p>
            <a:pPr eaLnBrk="1" hangingPunct="1">
              <a:buClr>
                <a:srgbClr val="99FF33"/>
              </a:buClr>
              <a:buFont typeface="Wingdings" pitchFamily="2" charset="2"/>
              <a:buChar char="v"/>
              <a:defRPr/>
            </a:pPr>
            <a:r>
              <a:rPr lang="tr-TR" altLang="tr-TR" sz="2400" smtClean="0">
                <a:solidFill>
                  <a:srgbClr val="99FF33"/>
                </a:solidFill>
              </a:rPr>
              <a:t>Mutfaklık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altLang="tr-TR" sz="2400" smtClean="0">
              <a:solidFill>
                <a:srgbClr val="99FF33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35013" y="3160713"/>
            <a:ext cx="4052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tr-TR" altLang="tr-TR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95288" y="3213100"/>
            <a:ext cx="84248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tr-TR" altLang="tr-TR">
                <a:solidFill>
                  <a:srgbClr val="FF66FF"/>
                </a:solidFill>
              </a:rPr>
              <a:t> </a:t>
            </a:r>
            <a:r>
              <a:rPr lang="tr-TR" altLang="tr-TR" sz="2400">
                <a:solidFill>
                  <a:srgbClr val="FF66FF"/>
                </a:solidFill>
              </a:rPr>
              <a:t>Tatlı Krema Tereyağları</a:t>
            </a:r>
          </a:p>
          <a:p>
            <a:pPr eaLnBrk="1" hangingPunct="1"/>
            <a:r>
              <a:rPr lang="tr-TR" altLang="tr-TR" sz="2400">
                <a:solidFill>
                  <a:srgbClr val="FF66FF"/>
                </a:solidFill>
              </a:rPr>
              <a:t>(Olgunlaştırılmamış krema tereyağları)           &gt;6.0 pH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400">
                <a:solidFill>
                  <a:srgbClr val="FF66FF"/>
                </a:solidFill>
              </a:rPr>
              <a:t>Ekşi Krema Tereyağları</a:t>
            </a:r>
          </a:p>
          <a:p>
            <a:pPr eaLnBrk="1" hangingPunct="1"/>
            <a:r>
              <a:rPr lang="tr-TR" altLang="tr-TR" sz="2400">
                <a:solidFill>
                  <a:srgbClr val="FF66FF"/>
                </a:solidFill>
              </a:rPr>
              <a:t>  (Olgunlaştırılmış krema tereyağları)          a) 5.0 -5.4 pH</a:t>
            </a:r>
          </a:p>
          <a:p>
            <a:pPr eaLnBrk="1" hangingPunct="1"/>
            <a:r>
              <a:rPr lang="tr-TR" altLang="tr-TR" sz="2400">
                <a:solidFill>
                  <a:srgbClr val="FF66FF"/>
                </a:solidFill>
              </a:rPr>
              <a:t>					              b) 4.5 -4.7 pH	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68313" y="5373688"/>
            <a:ext cx="48958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tr-TR" altLang="tr-TR" sz="2400" dirty="0">
                <a:solidFill>
                  <a:srgbClr val="FFFF00"/>
                </a:solidFill>
              </a:rPr>
              <a:t> Az tuzlu               % 0.5- 0.6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altLang="tr-TR" sz="2400" dirty="0">
                <a:solidFill>
                  <a:srgbClr val="FFFF00"/>
                </a:solidFill>
              </a:rPr>
              <a:t> Standart tuzlu     % 0.8-1.0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tr-TR" altLang="tr-TR" sz="2400" dirty="0">
                <a:solidFill>
                  <a:srgbClr val="FFFF00"/>
                </a:solidFill>
              </a:rPr>
              <a:t> Ekstra tuzlu         </a:t>
            </a:r>
            <a:r>
              <a:rPr lang="tr-TR" altLang="tr-TR" sz="2400" dirty="0" err="1" smtClean="0">
                <a:solidFill>
                  <a:srgbClr val="FFFF00"/>
                </a:solidFill>
              </a:rPr>
              <a:t>maks</a:t>
            </a:r>
            <a:r>
              <a:rPr lang="tr-TR" altLang="tr-TR" sz="2400" dirty="0" smtClean="0">
                <a:solidFill>
                  <a:srgbClr val="FFFF00"/>
                </a:solidFill>
              </a:rPr>
              <a:t>. % </a:t>
            </a:r>
            <a:r>
              <a:rPr lang="tr-TR" altLang="tr-TR" sz="2400" dirty="0">
                <a:solidFill>
                  <a:srgbClr val="FFFF00"/>
                </a:solidFill>
              </a:rPr>
              <a:t>2.0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Tereyağının Üretim Aşamaları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18488" cy="504031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Kremanın hazırlanması  veya hazır kremanın kabülü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smtClean="0"/>
              <a:t>       Sütün kabulü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smtClean="0"/>
              <a:t>       Ön ısıtma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altLang="tr-TR" sz="2400" smtClean="0"/>
              <a:t>       Yağ separasyonu ve standardizasyonu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Nötralizasyon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Kremanın pastörizasyonu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Olgunlaştırma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Kristalizasyon (Isı Programı)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Yayıklama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Malakse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Paketleme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tr-TR" altLang="tr-TR" sz="2400" smtClean="0"/>
              <a:t>Depolama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Tereyağının hammadde kaynakları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22606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/>
              <a:t>Süt</a:t>
            </a:r>
          </a:p>
          <a:p>
            <a:pPr eaLnBrk="1" hangingPunct="1">
              <a:defRPr/>
            </a:pPr>
            <a:r>
              <a:rPr lang="tr-TR" altLang="tr-TR" smtClean="0"/>
              <a:t>Krema</a:t>
            </a:r>
          </a:p>
          <a:p>
            <a:pPr eaLnBrk="1" hangingPunct="1">
              <a:defRPr/>
            </a:pPr>
            <a:r>
              <a:rPr lang="tr-TR" altLang="tr-TR" smtClean="0"/>
              <a:t>Yoğurt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rgbClr val="FF3300"/>
                </a:solidFill>
              </a:rPr>
              <a:t>Nötralizasyon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276475"/>
            <a:ext cx="7777163" cy="2592388"/>
          </a:xfrm>
        </p:spPr>
        <p:txBody>
          <a:bodyPr/>
          <a:lstStyle/>
          <a:p>
            <a:pPr marL="766763" lvl="4" indent="0" eaLnBrk="1" hangingPunct="1">
              <a:buFont typeface="Wingdings" pitchFamily="2" charset="2"/>
              <a:buNone/>
              <a:tabLst>
                <a:tab pos="0" algn="l"/>
              </a:tabLst>
              <a:defRPr/>
            </a:pPr>
            <a:r>
              <a:rPr lang="tr-TR" altLang="tr-TR" sz="3200" smtClean="0"/>
              <a:t>Kremanın asitliğinin giderilmesi işlemidir</a:t>
            </a:r>
            <a:r>
              <a:rPr lang="tr-TR" altLang="tr-T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smtClean="0">
                <a:solidFill>
                  <a:srgbClr val="FF3300"/>
                </a:solidFill>
              </a:rPr>
              <a:t>Nötralizasyonun amaçları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mtClean="0"/>
              <a:t>Randıman artar.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mtClean="0"/>
              <a:t>Tereyağlarının dayanım süresini artırır.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mtClean="0"/>
              <a:t>Tat-aroma gelişimini olanaklı kılar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mtClean="0"/>
              <a:t>Her zaman aynı kalitede tereyağ üretimini sağlar.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600" smtClean="0">
                <a:solidFill>
                  <a:srgbClr val="99FF33"/>
                </a:solidFill>
              </a:rPr>
              <a:t>En çok kullanılan nötürleyici maddeler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30725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Char char="v"/>
              <a:tabLst>
                <a:tab pos="450850" algn="l"/>
              </a:tabLst>
              <a:defRPr/>
            </a:pPr>
            <a:r>
              <a:rPr lang="tr-TR" altLang="tr-TR" smtClean="0"/>
              <a:t> </a:t>
            </a:r>
            <a:r>
              <a:rPr lang="tr-TR" altLang="tr-TR" sz="3200" smtClean="0"/>
              <a:t>NaOH</a:t>
            </a:r>
          </a:p>
          <a:p>
            <a:pPr lvl="1" eaLnBrk="1" hangingPunct="1">
              <a:buFont typeface="Wingdings" panose="05000000000000000000" pitchFamily="2" charset="2"/>
              <a:buChar char="v"/>
              <a:tabLst>
                <a:tab pos="450850" algn="l"/>
              </a:tabLst>
              <a:defRPr/>
            </a:pPr>
            <a:r>
              <a:rPr lang="tr-TR" altLang="tr-TR" sz="3200" smtClean="0"/>
              <a:t> Na</a:t>
            </a:r>
            <a:r>
              <a:rPr lang="tr-TR" altLang="tr-TR" sz="3200" baseline="-25000" smtClean="0"/>
              <a:t>2</a:t>
            </a:r>
            <a:r>
              <a:rPr lang="tr-TR" altLang="tr-TR" sz="3200" smtClean="0"/>
              <a:t>CO</a:t>
            </a:r>
            <a:r>
              <a:rPr lang="tr-TR" altLang="tr-TR" sz="3200" baseline="-25000" smtClean="0"/>
              <a:t>3 </a:t>
            </a:r>
          </a:p>
          <a:p>
            <a:pPr lvl="1" eaLnBrk="1" hangingPunct="1">
              <a:buFont typeface="Wingdings" panose="05000000000000000000" pitchFamily="2" charset="2"/>
              <a:buChar char="v"/>
              <a:tabLst>
                <a:tab pos="450850" algn="l"/>
              </a:tabLst>
              <a:defRPr/>
            </a:pPr>
            <a:r>
              <a:rPr lang="tr-TR" altLang="tr-TR" sz="3200" smtClean="0"/>
              <a:t> NaHCO</a:t>
            </a:r>
            <a:r>
              <a:rPr lang="tr-TR" altLang="tr-TR" sz="3200" baseline="-25000" smtClean="0"/>
              <a:t>3</a:t>
            </a:r>
            <a:endParaRPr lang="tr-TR" altLang="tr-TR" baseline="-25000" smtClean="0"/>
          </a:p>
          <a:p>
            <a:pPr lvl="1" eaLnBrk="1" hangingPunct="1">
              <a:buFont typeface="Wingdings" panose="05000000000000000000" pitchFamily="2" charset="2"/>
              <a:buChar char="v"/>
              <a:tabLst>
                <a:tab pos="450850" algn="l"/>
              </a:tabLst>
              <a:defRPr/>
            </a:pPr>
            <a:r>
              <a:rPr lang="tr-TR" altLang="tr-TR" sz="3200" smtClean="0"/>
              <a:t> Ca(OH)</a:t>
            </a:r>
            <a:r>
              <a:rPr lang="tr-TR" altLang="tr-TR" sz="3200" baseline="-25000" smtClean="0"/>
              <a:t>2</a:t>
            </a:r>
            <a:endParaRPr lang="tr-TR" altLang="tr-TR" sz="3200" smtClean="0"/>
          </a:p>
          <a:p>
            <a:pPr lvl="1" eaLnBrk="1" hangingPunct="1">
              <a:buFont typeface="Wingdings" panose="05000000000000000000" pitchFamily="2" charset="2"/>
              <a:buChar char="v"/>
              <a:tabLst>
                <a:tab pos="450850" algn="l"/>
              </a:tabLst>
              <a:defRPr/>
            </a:pPr>
            <a:r>
              <a:rPr lang="tr-TR" altLang="tr-TR" sz="3600" smtClean="0"/>
              <a:t>Mg(OH)</a:t>
            </a:r>
            <a:r>
              <a:rPr lang="tr-TR" altLang="tr-TR" sz="3600" baseline="-25000" smtClean="0"/>
              <a:t>2</a:t>
            </a:r>
            <a:r>
              <a:rPr lang="tr-TR" altLang="tr-TR" sz="3600" baseline="-25000" smtClean="0">
                <a:solidFill>
                  <a:srgbClr val="99FF33"/>
                </a:solidFill>
              </a:rPr>
              <a:t> </a:t>
            </a:r>
            <a:r>
              <a:rPr lang="tr-TR" altLang="tr-TR" sz="3600" smtClean="0">
                <a:solidFill>
                  <a:srgbClr val="99FF33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170</TotalTime>
  <Words>481</Words>
  <Application>Microsoft Office PowerPoint</Application>
  <PresentationFormat>Ekran Gösterisi (4:3)</PresentationFormat>
  <Paragraphs>102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Wingdings</vt:lpstr>
      <vt:lpstr>Beam</vt:lpstr>
      <vt:lpstr>TEREYAĞ TEKNOLOJİSİ-1</vt:lpstr>
      <vt:lpstr>Tereyağ Bileşimi</vt:lpstr>
      <vt:lpstr>PowerPoint Sunusu</vt:lpstr>
      <vt:lpstr>Tereyağının Sınıflandırılması</vt:lpstr>
      <vt:lpstr>Tereyağının Üretim Aşamaları</vt:lpstr>
      <vt:lpstr>Tereyağının hammadde kaynakları</vt:lpstr>
      <vt:lpstr>Nötralizasyon</vt:lpstr>
      <vt:lpstr>Nötralizasyonun amaçları</vt:lpstr>
      <vt:lpstr>En çok kullanılan nötürleyici maddeler</vt:lpstr>
      <vt:lpstr>PowerPoint Sunusu</vt:lpstr>
      <vt:lpstr>PowerPoint Sunusu</vt:lpstr>
      <vt:lpstr>Kremanın Pastörizasyonu</vt:lpstr>
      <vt:lpstr>PowerPoint Sunusu</vt:lpstr>
      <vt:lpstr>PowerPoint Sunusu</vt:lpstr>
      <vt:lpstr>Kremanın  Olgunlaştırılması</vt:lpstr>
      <vt:lpstr>PowerPoint Sunusu</vt:lpstr>
      <vt:lpstr>PowerPoint Sunusu</vt:lpstr>
      <vt:lpstr>Isı Programı (Kristalizasyon)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TEREYAĞ TEKNOLOJİSİ</dc:title>
  <dc:creator>Esra</dc:creator>
  <cp:lastModifiedBy>Barbaros</cp:lastModifiedBy>
  <cp:revision>9</cp:revision>
  <dcterms:created xsi:type="dcterms:W3CDTF">2006-04-23T15:57:53Z</dcterms:created>
  <dcterms:modified xsi:type="dcterms:W3CDTF">2019-05-27T12:07:53Z</dcterms:modified>
</cp:coreProperties>
</file>