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19"/>
  </p:notesMasterIdLst>
  <p:sldIdLst>
    <p:sldId id="268" r:id="rId2"/>
    <p:sldId id="269" r:id="rId3"/>
    <p:sldId id="270" r:id="rId4"/>
    <p:sldId id="271" r:id="rId5"/>
    <p:sldId id="272" r:id="rId6"/>
    <p:sldId id="273" r:id="rId7"/>
    <p:sldId id="299" r:id="rId8"/>
    <p:sldId id="301" r:id="rId9"/>
    <p:sldId id="274" r:id="rId10"/>
    <p:sldId id="352" r:id="rId11"/>
    <p:sldId id="275" r:id="rId12"/>
    <p:sldId id="302" r:id="rId13"/>
    <p:sldId id="303" r:id="rId14"/>
    <p:sldId id="304" r:id="rId15"/>
    <p:sldId id="276" r:id="rId16"/>
    <p:sldId id="300" r:id="rId17"/>
    <p:sldId id="277" r:id="rId1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420" autoAdjust="0"/>
    <p:restoredTop sz="94662"/>
  </p:normalViewPr>
  <p:slideViewPr>
    <p:cSldViewPr>
      <p:cViewPr varScale="1">
        <p:scale>
          <a:sx n="102" d="100"/>
          <a:sy n="102" d="100"/>
        </p:scale>
        <p:origin x="184" y="3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AA7A75-A7AE-48EA-983C-9B134B7A29DF}" type="datetimeFigureOut">
              <a:rPr lang="tr-TR" smtClean="0"/>
              <a:pPr/>
              <a:t>14.08.2017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CF399A-C240-4445-AA29-524B41AE398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49751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DEFBF-D7B1-4C97-8869-3487967CB56D}" type="datetimeFigureOut">
              <a:rPr lang="tr-TR" smtClean="0"/>
              <a:pPr/>
              <a:t>14.08.2017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9178F-C018-4B19-AD17-DDC52C40E67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DEFBF-D7B1-4C97-8869-3487967CB56D}" type="datetimeFigureOut">
              <a:rPr lang="tr-TR" smtClean="0"/>
              <a:pPr/>
              <a:t>14.08.2017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9178F-C018-4B19-AD17-DDC52C40E67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DEFBF-D7B1-4C97-8869-3487967CB56D}" type="datetimeFigureOut">
              <a:rPr lang="tr-TR" smtClean="0"/>
              <a:pPr/>
              <a:t>14.08.2017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9178F-C018-4B19-AD17-DDC52C40E67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DEFBF-D7B1-4C97-8869-3487967CB56D}" type="datetimeFigureOut">
              <a:rPr lang="tr-TR" smtClean="0"/>
              <a:pPr/>
              <a:t>14.08.2017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9178F-C018-4B19-AD17-DDC52C40E67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DEFBF-D7B1-4C97-8869-3487967CB56D}" type="datetimeFigureOut">
              <a:rPr lang="tr-TR" smtClean="0"/>
              <a:pPr/>
              <a:t>14.08.2017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9178F-C018-4B19-AD17-DDC52C40E67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DEFBF-D7B1-4C97-8869-3487967CB56D}" type="datetimeFigureOut">
              <a:rPr lang="tr-TR" smtClean="0"/>
              <a:pPr/>
              <a:t>14.08.2017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9178F-C018-4B19-AD17-DDC52C40E67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DEFBF-D7B1-4C97-8869-3487967CB56D}" type="datetimeFigureOut">
              <a:rPr lang="tr-TR" smtClean="0"/>
              <a:pPr/>
              <a:t>14.08.2017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9178F-C018-4B19-AD17-DDC52C40E67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DEFBF-D7B1-4C97-8869-3487967CB56D}" type="datetimeFigureOut">
              <a:rPr lang="tr-TR" smtClean="0"/>
              <a:pPr/>
              <a:t>14.08.2017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9178F-C018-4B19-AD17-DDC52C40E67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DEFBF-D7B1-4C97-8869-3487967CB56D}" type="datetimeFigureOut">
              <a:rPr lang="tr-TR" smtClean="0"/>
              <a:pPr/>
              <a:t>14.08.2017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9178F-C018-4B19-AD17-DDC52C40E67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DEFBF-D7B1-4C97-8869-3487967CB56D}" type="datetimeFigureOut">
              <a:rPr lang="tr-TR" smtClean="0"/>
              <a:pPr/>
              <a:t>14.08.2017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9178F-C018-4B19-AD17-DDC52C40E67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DEFBF-D7B1-4C97-8869-3487967CB56D}" type="datetimeFigureOut">
              <a:rPr lang="tr-TR" smtClean="0"/>
              <a:pPr/>
              <a:t>14.08.2017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9178F-C018-4B19-AD17-DDC52C40E67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3DEFBF-D7B1-4C97-8869-3487967CB56D}" type="datetimeFigureOut">
              <a:rPr lang="tr-TR" smtClean="0"/>
              <a:pPr/>
              <a:t>14.08.2017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C9178F-C018-4B19-AD17-DDC52C40E67A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4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jpeg"/><Relationship Id="rId3" Type="http://schemas.openxmlformats.org/officeDocument/2006/relationships/image" Target="../media/image12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6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Relationship Id="rId3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94918"/>
            <a:ext cx="7931224" cy="922114"/>
          </a:xfrm>
        </p:spPr>
        <p:txBody>
          <a:bodyPr>
            <a:normAutofit fontScale="90000"/>
          </a:bodyPr>
          <a:lstStyle/>
          <a:p>
            <a:r>
              <a:rPr lang="tr-TR" dirty="0" err="1"/>
              <a:t>Biyogenetik</a:t>
            </a:r>
            <a:r>
              <a:rPr lang="tr-TR" dirty="0"/>
              <a:t> sınıflandırma ve büyük </a:t>
            </a:r>
            <a:r>
              <a:rPr lang="tr-TR" dirty="0" err="1"/>
              <a:t>alkaloid</a:t>
            </a:r>
            <a:r>
              <a:rPr lang="tr-TR" dirty="0"/>
              <a:t> gruplarının başlıca üretim merkezleri</a:t>
            </a:r>
          </a:p>
        </p:txBody>
      </p:sp>
    </p:spTree>
    <p:extLst>
      <p:ext uri="{BB962C8B-B14F-4D97-AF65-F5344CB8AC3E}">
        <p14:creationId xmlns:p14="http://schemas.microsoft.com/office/powerpoint/2010/main" val="34485918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100354" name="Picture 2" descr="http://upload.wikimedia.org/wikipedia/commons/0/05/Caryophyllales_philogenetic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1700808"/>
            <a:ext cx="3528392" cy="489381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2232248"/>
          </a:xfrm>
        </p:spPr>
        <p:txBody>
          <a:bodyPr>
            <a:normAutofit/>
          </a:bodyPr>
          <a:lstStyle/>
          <a:p>
            <a:r>
              <a:rPr lang="tr-TR" dirty="0" err="1"/>
              <a:t>Monoterpen</a:t>
            </a:r>
            <a:r>
              <a:rPr lang="tr-TR" dirty="0"/>
              <a:t> </a:t>
            </a:r>
            <a:r>
              <a:rPr lang="tr-TR" dirty="0" err="1"/>
              <a:t>sekologanin</a:t>
            </a:r>
            <a:r>
              <a:rPr lang="tr-TR" dirty="0"/>
              <a:t> ve </a:t>
            </a:r>
            <a:r>
              <a:rPr lang="tr-TR" dirty="0" err="1"/>
              <a:t>triptamin</a:t>
            </a:r>
            <a:r>
              <a:rPr lang="tr-TR" dirty="0"/>
              <a:t> kombinasyonuna dayanan </a:t>
            </a:r>
            <a:r>
              <a:rPr lang="tr-TR" dirty="0" err="1"/>
              <a:t>indol</a:t>
            </a:r>
            <a:r>
              <a:rPr lang="tr-TR" dirty="0"/>
              <a:t> </a:t>
            </a:r>
            <a:r>
              <a:rPr lang="tr-TR" dirty="0" err="1"/>
              <a:t>alkaloidleri</a:t>
            </a:r>
            <a:r>
              <a:rPr lang="tr-TR" dirty="0"/>
              <a:t> </a:t>
            </a:r>
            <a:r>
              <a:rPr lang="tr-TR" dirty="0" smtClean="0"/>
              <a:t>de </a:t>
            </a:r>
            <a:r>
              <a:rPr lang="tr-TR" dirty="0" err="1"/>
              <a:t>kemotaksonomistler</a:t>
            </a:r>
            <a:r>
              <a:rPr lang="tr-TR" dirty="0"/>
              <a:t> için önemli fırsatlar sunmuştur. </a:t>
            </a:r>
            <a:endParaRPr lang="tr-TR" dirty="0" smtClean="0"/>
          </a:p>
          <a:p>
            <a:pPr>
              <a:buNone/>
            </a:pPr>
            <a:endParaRPr lang="tr-TR" dirty="0"/>
          </a:p>
        </p:txBody>
      </p:sp>
      <p:pic>
        <p:nvPicPr>
          <p:cNvPr id="60418" name="Picture 2" descr="http://upload.wikimedia.org/wikipedia/commons/thumb/d/db/Indole_numbered.svg/220px-Indole_numbered.sv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71800" y="3501008"/>
            <a:ext cx="3168352" cy="264989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7120848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9512" y="260649"/>
            <a:ext cx="8640960" cy="2664295"/>
          </a:xfrm>
        </p:spPr>
        <p:txBody>
          <a:bodyPr/>
          <a:lstStyle/>
          <a:p>
            <a:r>
              <a:rPr lang="tr-TR" dirty="0" err="1"/>
              <a:t>Sekologanin</a:t>
            </a:r>
            <a:r>
              <a:rPr lang="tr-TR" dirty="0"/>
              <a:t> bir </a:t>
            </a:r>
            <a:r>
              <a:rPr lang="tr-TR" dirty="0" err="1"/>
              <a:t>iridoiddir</a:t>
            </a:r>
            <a:r>
              <a:rPr lang="tr-TR" dirty="0"/>
              <a:t> ve </a:t>
            </a:r>
            <a:r>
              <a:rPr lang="tr-TR" dirty="0" err="1"/>
              <a:t>iridoid</a:t>
            </a:r>
            <a:r>
              <a:rPr lang="tr-TR" dirty="0"/>
              <a:t> üreten familyaların bir alt kümesi arasındadır ki </a:t>
            </a:r>
            <a:r>
              <a:rPr lang="tr-TR" dirty="0" err="1"/>
              <a:t>alkaloidlerin</a:t>
            </a:r>
            <a:r>
              <a:rPr lang="tr-TR" dirty="0"/>
              <a:t> bu grubu, en geniş biçimde, özellikle </a:t>
            </a:r>
            <a:r>
              <a:rPr lang="tr-TR" dirty="0" err="1"/>
              <a:t>Apocynaceae</a:t>
            </a:r>
            <a:r>
              <a:rPr lang="tr-TR" dirty="0"/>
              <a:t>, </a:t>
            </a:r>
            <a:r>
              <a:rPr lang="tr-TR" dirty="0" err="1"/>
              <a:t>Loganiaceae</a:t>
            </a:r>
            <a:r>
              <a:rPr lang="tr-TR" dirty="0"/>
              <a:t> ve </a:t>
            </a:r>
            <a:r>
              <a:rPr lang="tr-TR" dirty="0" err="1"/>
              <a:t>Rubiaceae’de</a:t>
            </a:r>
            <a:r>
              <a:rPr lang="tr-TR" dirty="0"/>
              <a:t> bulunur. </a:t>
            </a: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4365104"/>
            <a:ext cx="3139916" cy="2351906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776" y="2780928"/>
            <a:ext cx="3139915" cy="2351906"/>
          </a:xfrm>
          <a:prstGeom prst="rect">
            <a:avLst/>
          </a:prstGeom>
        </p:spPr>
      </p:pic>
      <p:pic>
        <p:nvPicPr>
          <p:cNvPr id="59394" name="Picture 2" descr="http://upload.wikimedia.org/wikipedia/commons/b/b1/Rubia_tinctorum_00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24128" y="2394596"/>
            <a:ext cx="3350729" cy="446340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3824973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1612776"/>
          </a:xfrm>
        </p:spPr>
        <p:txBody>
          <a:bodyPr/>
          <a:lstStyle/>
          <a:p>
            <a:r>
              <a:rPr lang="tr-TR" dirty="0" err="1"/>
              <a:t>Alkaloid</a:t>
            </a:r>
            <a:r>
              <a:rPr lang="tr-TR" dirty="0"/>
              <a:t> dağılımının temeline dayalı olarak hareket tarzı sorgulanan, </a:t>
            </a:r>
            <a:r>
              <a:rPr lang="tr-TR" dirty="0" err="1"/>
              <a:t>Rubiaceae</a:t>
            </a:r>
            <a:r>
              <a:rPr lang="tr-TR" dirty="0"/>
              <a:t>, çoğu kez, diğer iki familyadan ayrı biçimde sınıflandırılır. </a:t>
            </a:r>
          </a:p>
          <a:p>
            <a:endParaRPr lang="tr-TR" dirty="0"/>
          </a:p>
          <a:p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8103" y="2996951"/>
            <a:ext cx="2815581" cy="2815581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7" y="2996952"/>
            <a:ext cx="3658827" cy="2815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7466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/>
          <a:lstStyle/>
          <a:p>
            <a:r>
              <a:rPr lang="tr-TR" dirty="0" err="1"/>
              <a:t>E</a:t>
            </a:r>
            <a:r>
              <a:rPr lang="tr-TR" dirty="0" err="1" smtClean="0"/>
              <a:t>rgot</a:t>
            </a:r>
            <a:r>
              <a:rPr lang="tr-TR" dirty="0" smtClean="0"/>
              <a:t> </a:t>
            </a:r>
            <a:r>
              <a:rPr lang="tr-TR" dirty="0" err="1" smtClean="0"/>
              <a:t>Alkaloidleri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2764904"/>
          </a:xfrm>
        </p:spPr>
        <p:txBody>
          <a:bodyPr>
            <a:normAutofit fontScale="92500" lnSpcReduction="20000"/>
          </a:bodyPr>
          <a:lstStyle/>
          <a:p>
            <a:r>
              <a:rPr lang="tr-TR" dirty="0" err="1"/>
              <a:t>İndol</a:t>
            </a:r>
            <a:r>
              <a:rPr lang="tr-TR" dirty="0"/>
              <a:t> </a:t>
            </a:r>
            <a:r>
              <a:rPr lang="tr-TR" dirty="0" err="1"/>
              <a:t>alkaloidlerinin</a:t>
            </a:r>
            <a:r>
              <a:rPr lang="tr-TR" dirty="0"/>
              <a:t> ilginç bir grubu </a:t>
            </a:r>
            <a:r>
              <a:rPr lang="tr-TR" dirty="0" err="1"/>
              <a:t>ergot</a:t>
            </a:r>
            <a:r>
              <a:rPr lang="tr-TR" dirty="0"/>
              <a:t> </a:t>
            </a:r>
            <a:r>
              <a:rPr lang="tr-TR" dirty="0" err="1"/>
              <a:t>alkaloidleridir</a:t>
            </a:r>
            <a:r>
              <a:rPr lang="tr-TR" dirty="0"/>
              <a:t>. </a:t>
            </a:r>
          </a:p>
          <a:p>
            <a:r>
              <a:rPr lang="tr-TR" dirty="0"/>
              <a:t>Genelde mantarlar tarafından üretilir: </a:t>
            </a:r>
            <a:r>
              <a:rPr lang="tr-TR" i="1" dirty="0" err="1"/>
              <a:t>Claviceps</a:t>
            </a:r>
            <a:r>
              <a:rPr lang="tr-TR" i="1" dirty="0"/>
              <a:t> </a:t>
            </a:r>
            <a:r>
              <a:rPr lang="tr-TR" i="1" dirty="0" err="1"/>
              <a:t>purpurea</a:t>
            </a:r>
            <a:r>
              <a:rPr lang="tr-TR" i="1" dirty="0"/>
              <a:t>, C. </a:t>
            </a:r>
            <a:r>
              <a:rPr lang="tr-TR" i="1" dirty="0" err="1"/>
              <a:t>microcephala</a:t>
            </a:r>
            <a:r>
              <a:rPr lang="tr-TR" i="1" dirty="0"/>
              <a:t>, C. </a:t>
            </a:r>
            <a:r>
              <a:rPr lang="tr-TR" i="1" dirty="0" err="1"/>
              <a:t>paspali</a:t>
            </a:r>
            <a:r>
              <a:rPr lang="tr-TR" dirty="0"/>
              <a:t> ve bu cinsin 40’dan fazla başka üyeleri çimlerde (</a:t>
            </a:r>
            <a:r>
              <a:rPr lang="tr-TR" dirty="0" err="1"/>
              <a:t>Festucaceae</a:t>
            </a:r>
            <a:r>
              <a:rPr lang="tr-TR" dirty="0"/>
              <a:t>, </a:t>
            </a:r>
            <a:r>
              <a:rPr lang="tr-TR" dirty="0" err="1"/>
              <a:t>Hordeae</a:t>
            </a:r>
            <a:r>
              <a:rPr lang="tr-TR" dirty="0"/>
              <a:t>, </a:t>
            </a:r>
            <a:r>
              <a:rPr lang="tr-TR" dirty="0" err="1"/>
              <a:t>Avenae</a:t>
            </a:r>
            <a:r>
              <a:rPr lang="tr-TR" dirty="0"/>
              <a:t>, </a:t>
            </a:r>
            <a:r>
              <a:rPr lang="tr-TR" dirty="0" err="1"/>
              <a:t>Agrosteae</a:t>
            </a:r>
            <a:r>
              <a:rPr lang="tr-TR" dirty="0"/>
              <a:t> </a:t>
            </a:r>
            <a:r>
              <a:rPr lang="tr-TR" dirty="0" err="1"/>
              <a:t>tribusları</a:t>
            </a:r>
            <a:r>
              <a:rPr lang="tr-TR" dirty="0"/>
              <a:t>) </a:t>
            </a:r>
            <a:r>
              <a:rPr lang="tr-TR" dirty="0" err="1"/>
              <a:t>simbiyontlar</a:t>
            </a:r>
            <a:r>
              <a:rPr lang="tr-TR" dirty="0"/>
              <a:t> olarak yaşarlar. </a:t>
            </a:r>
          </a:p>
          <a:p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9011" y="4335656"/>
            <a:ext cx="2967125" cy="2222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8082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404664"/>
            <a:ext cx="8219256" cy="3816424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Çavdar</a:t>
            </a:r>
            <a:r>
              <a:rPr lang="tr-TR" dirty="0"/>
              <a:t>, tahıllar arasında özellikle etkilenir. </a:t>
            </a:r>
            <a:r>
              <a:rPr lang="tr-TR" i="1" dirty="0" err="1"/>
              <a:t>Claviceps</a:t>
            </a:r>
            <a:r>
              <a:rPr lang="tr-TR" i="1" dirty="0"/>
              <a:t> </a:t>
            </a:r>
            <a:r>
              <a:rPr lang="tr-TR" dirty="0"/>
              <a:t>bir parazit olmayıp </a:t>
            </a:r>
            <a:r>
              <a:rPr lang="tr-TR" dirty="0" err="1"/>
              <a:t>simbiyotik</a:t>
            </a:r>
            <a:r>
              <a:rPr lang="tr-TR" dirty="0"/>
              <a:t> bir organizmadır. Konukçusundan besinleri alır, fakat karşılık olarak </a:t>
            </a:r>
            <a:r>
              <a:rPr lang="tr-TR" dirty="0" err="1"/>
              <a:t>herbivorlara</a:t>
            </a:r>
            <a:r>
              <a:rPr lang="tr-TR" dirty="0"/>
              <a:t> karşı kimyasal savunma sağlar. </a:t>
            </a:r>
            <a:endParaRPr lang="tr-TR" dirty="0" smtClean="0"/>
          </a:p>
          <a:p>
            <a:r>
              <a:rPr lang="tr-TR" dirty="0" smtClean="0"/>
              <a:t>Arazi </a:t>
            </a:r>
            <a:r>
              <a:rPr lang="tr-TR" dirty="0"/>
              <a:t>deneyleri, böyle mantarsı enfeksiyonların çimenler için ekolojik bir avantaj olduğunu göstermiştir. </a:t>
            </a: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9872" y="4159886"/>
            <a:ext cx="2088232" cy="2571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3415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476673"/>
            <a:ext cx="8229600" cy="2520279"/>
          </a:xfrm>
        </p:spPr>
        <p:txBody>
          <a:bodyPr>
            <a:normAutofit fontScale="92500"/>
          </a:bodyPr>
          <a:lstStyle/>
          <a:p>
            <a:r>
              <a:rPr lang="tr-TR" dirty="0" err="1"/>
              <a:t>Ergot</a:t>
            </a:r>
            <a:r>
              <a:rPr lang="tr-TR" dirty="0"/>
              <a:t> </a:t>
            </a:r>
            <a:r>
              <a:rPr lang="tr-TR" dirty="0" err="1"/>
              <a:t>alkaloidleri</a:t>
            </a:r>
            <a:r>
              <a:rPr lang="tr-TR" dirty="0"/>
              <a:t> (</a:t>
            </a:r>
            <a:r>
              <a:rPr lang="tr-TR" dirty="0" err="1"/>
              <a:t>agroclavine</a:t>
            </a:r>
            <a:r>
              <a:rPr lang="tr-TR" dirty="0"/>
              <a:t>, </a:t>
            </a:r>
            <a:r>
              <a:rPr lang="tr-TR" dirty="0" err="1"/>
              <a:t>chanoclavine</a:t>
            </a:r>
            <a:r>
              <a:rPr lang="tr-TR" dirty="0"/>
              <a:t>, ergine, </a:t>
            </a:r>
            <a:r>
              <a:rPr lang="tr-TR" dirty="0" err="1"/>
              <a:t>ergosine</a:t>
            </a:r>
            <a:r>
              <a:rPr lang="tr-TR" dirty="0"/>
              <a:t> ve </a:t>
            </a:r>
            <a:r>
              <a:rPr lang="tr-TR" dirty="0" err="1"/>
              <a:t>ergometrine</a:t>
            </a:r>
            <a:r>
              <a:rPr lang="tr-TR" dirty="0"/>
              <a:t> gibi), aynı zamanda </a:t>
            </a:r>
            <a:r>
              <a:rPr lang="tr-TR" dirty="0" err="1"/>
              <a:t>Convolvulaceae’nin</a:t>
            </a:r>
            <a:r>
              <a:rPr lang="tr-TR" dirty="0"/>
              <a:t> (</a:t>
            </a:r>
            <a:r>
              <a:rPr lang="tr-TR" i="1" dirty="0" err="1"/>
              <a:t>Argyreia</a:t>
            </a:r>
            <a:r>
              <a:rPr lang="tr-TR" i="1" dirty="0"/>
              <a:t>, </a:t>
            </a:r>
            <a:r>
              <a:rPr lang="tr-TR" i="1" dirty="0" err="1"/>
              <a:t>Ipomoea</a:t>
            </a:r>
            <a:r>
              <a:rPr lang="tr-TR" i="1" dirty="0"/>
              <a:t>, </a:t>
            </a:r>
            <a:r>
              <a:rPr lang="tr-TR" i="1" dirty="0" err="1"/>
              <a:t>Rivea</a:t>
            </a:r>
            <a:r>
              <a:rPr lang="tr-TR" i="1" dirty="0"/>
              <a:t> </a:t>
            </a:r>
            <a:r>
              <a:rPr lang="tr-TR" i="1" dirty="0" err="1"/>
              <a:t>corymbosa</a:t>
            </a:r>
            <a:r>
              <a:rPr lang="tr-TR" i="1" dirty="0"/>
              <a:t>, </a:t>
            </a:r>
            <a:r>
              <a:rPr lang="tr-TR" i="1" dirty="0" err="1"/>
              <a:t>Stictocardia</a:t>
            </a:r>
            <a:r>
              <a:rPr lang="tr-TR" i="1" dirty="0"/>
              <a:t> </a:t>
            </a:r>
            <a:r>
              <a:rPr lang="tr-TR" i="1" dirty="0" err="1"/>
              <a:t>tiliafolia</a:t>
            </a:r>
            <a:r>
              <a:rPr lang="tr-TR" dirty="0"/>
              <a:t> dâhil) bazı cinslerinin de yaygın </a:t>
            </a:r>
            <a:r>
              <a:rPr lang="tr-TR" dirty="0" err="1"/>
              <a:t>SM’leridir</a:t>
            </a:r>
            <a:r>
              <a:rPr lang="tr-TR" dirty="0"/>
              <a:t>. </a:t>
            </a:r>
          </a:p>
          <a:p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4019" y="3212976"/>
            <a:ext cx="2652117" cy="35407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5934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332657"/>
            <a:ext cx="8301608" cy="4032447"/>
          </a:xfrm>
        </p:spPr>
        <p:txBody>
          <a:bodyPr/>
          <a:lstStyle/>
          <a:p>
            <a:r>
              <a:rPr lang="tr-TR" sz="2800" dirty="0"/>
              <a:t>Tüm </a:t>
            </a:r>
            <a:r>
              <a:rPr lang="tr-TR" sz="2800" dirty="0" err="1"/>
              <a:t>alkaloid</a:t>
            </a:r>
            <a:r>
              <a:rPr lang="tr-TR" sz="2800" dirty="0"/>
              <a:t> üreten familyalardan, en üretkenlerinden biri, </a:t>
            </a:r>
            <a:r>
              <a:rPr lang="tr-TR" sz="2800" dirty="0" err="1"/>
              <a:t>Rutaceae’dir</a:t>
            </a:r>
            <a:r>
              <a:rPr lang="tr-TR" sz="2800" dirty="0"/>
              <a:t>. </a:t>
            </a:r>
            <a:endParaRPr lang="tr-TR" sz="2800" dirty="0" smtClean="0"/>
          </a:p>
          <a:p>
            <a:r>
              <a:rPr lang="tr-TR" sz="2800" dirty="0" smtClean="0"/>
              <a:t>Elde </a:t>
            </a:r>
            <a:r>
              <a:rPr lang="tr-TR" sz="2800" dirty="0"/>
              <a:t>edilen </a:t>
            </a:r>
            <a:r>
              <a:rPr lang="tr-TR" sz="2800" dirty="0" err="1"/>
              <a:t>alkaloidler</a:t>
            </a:r>
            <a:r>
              <a:rPr lang="tr-TR" sz="2800" dirty="0"/>
              <a:t>, 1-benziltetrahidroizokinolin, basit </a:t>
            </a:r>
            <a:r>
              <a:rPr lang="tr-TR" sz="2800" dirty="0" err="1"/>
              <a:t>triptofan</a:t>
            </a:r>
            <a:r>
              <a:rPr lang="tr-TR" sz="2800" dirty="0"/>
              <a:t> türevleri, </a:t>
            </a:r>
            <a:r>
              <a:rPr lang="tr-TR" sz="2800" dirty="0" err="1"/>
              <a:t>imidazoller</a:t>
            </a:r>
            <a:r>
              <a:rPr lang="tr-TR" sz="2800" dirty="0"/>
              <a:t> ve en yaygını, </a:t>
            </a:r>
            <a:r>
              <a:rPr lang="tr-TR" sz="2800" dirty="0" err="1"/>
              <a:t>antranilik</a:t>
            </a:r>
            <a:r>
              <a:rPr lang="tr-TR" sz="2800" dirty="0"/>
              <a:t> asitten meydana gelen </a:t>
            </a:r>
            <a:r>
              <a:rPr lang="tr-TR" sz="2800" dirty="0" err="1"/>
              <a:t>kinolin</a:t>
            </a:r>
            <a:r>
              <a:rPr lang="tr-TR" sz="2800" dirty="0"/>
              <a:t> </a:t>
            </a:r>
            <a:r>
              <a:rPr lang="tr-TR" sz="2800" dirty="0" err="1"/>
              <a:t>alkaloidleri</a:t>
            </a:r>
            <a:r>
              <a:rPr lang="tr-TR" sz="2800" dirty="0"/>
              <a:t> </a:t>
            </a:r>
            <a:r>
              <a:rPr lang="tr-TR" sz="2800" dirty="0" smtClean="0"/>
              <a:t>kapsar. </a:t>
            </a:r>
          </a:p>
          <a:p>
            <a:r>
              <a:rPr lang="tr-TR" sz="2800" dirty="0" err="1" smtClean="0"/>
              <a:t>Rutaceae</a:t>
            </a:r>
            <a:r>
              <a:rPr lang="tr-TR" sz="2800" dirty="0"/>
              <a:t>, </a:t>
            </a:r>
            <a:r>
              <a:rPr lang="tr-TR" sz="2800" dirty="0" err="1"/>
              <a:t>alkaloid</a:t>
            </a:r>
            <a:r>
              <a:rPr lang="tr-TR" sz="2800" dirty="0"/>
              <a:t> üretiminde </a:t>
            </a:r>
            <a:r>
              <a:rPr lang="tr-TR" sz="2800" dirty="0" err="1"/>
              <a:t>antranilik</a:t>
            </a:r>
            <a:r>
              <a:rPr lang="tr-TR" sz="2800" dirty="0"/>
              <a:t> </a:t>
            </a:r>
            <a:r>
              <a:rPr lang="tr-TR" sz="2800" dirty="0" err="1"/>
              <a:t>asitin</a:t>
            </a:r>
            <a:r>
              <a:rPr lang="tr-TR" sz="2800" dirty="0"/>
              <a:t> direkt kullanımının her ölçüde bulunduğu yegâne </a:t>
            </a:r>
            <a:r>
              <a:rPr lang="tr-TR" sz="2800" dirty="0" smtClean="0"/>
              <a:t>familyadır.</a:t>
            </a:r>
            <a:endParaRPr lang="tr-TR" sz="2800" dirty="0"/>
          </a:p>
          <a:p>
            <a:endParaRPr lang="tr-TR" dirty="0"/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8512" y="4749502"/>
            <a:ext cx="2466975" cy="1847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5554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6649866"/>
              </p:ext>
            </p:extLst>
          </p:nvPr>
        </p:nvGraphicFramePr>
        <p:xfrm>
          <a:off x="107504" y="-99392"/>
          <a:ext cx="8856983" cy="68407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43304"/>
                <a:gridCol w="2356945"/>
                <a:gridCol w="2142677"/>
                <a:gridCol w="2714057"/>
              </a:tblGrid>
              <a:tr h="105242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200" dirty="0">
                          <a:effectLst/>
                        </a:rPr>
                        <a:t>Amino Asit</a:t>
                      </a:r>
                      <a:endParaRPr lang="tr-TR" sz="2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7597" marR="275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200">
                          <a:effectLst/>
                        </a:rPr>
                        <a:t>Yoğunlaşma Grubu</a:t>
                      </a:r>
                      <a:endParaRPr lang="tr-TR" sz="2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7597" marR="275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200" dirty="0" err="1">
                          <a:effectLst/>
                        </a:rPr>
                        <a:t>Alkaloid</a:t>
                      </a:r>
                      <a:r>
                        <a:rPr lang="tr-TR" sz="2200" dirty="0">
                          <a:effectLst/>
                        </a:rPr>
                        <a:t> Tipi</a:t>
                      </a:r>
                      <a:endParaRPr lang="tr-TR" sz="2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7597" marR="275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200">
                          <a:effectLst/>
                        </a:rPr>
                        <a:t>Bazı Önemli Kaynaklar</a:t>
                      </a:r>
                      <a:endParaRPr lang="tr-TR" sz="2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7597" marR="27597" marT="0" marB="0"/>
                </a:tc>
              </a:tr>
              <a:tr h="578833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200" dirty="0" err="1">
                          <a:effectLst/>
                        </a:rPr>
                        <a:t>Tirozin</a:t>
                      </a:r>
                      <a:r>
                        <a:rPr lang="tr-TR" sz="2200" dirty="0">
                          <a:effectLst/>
                        </a:rPr>
                        <a:t> veya </a:t>
                      </a:r>
                      <a:r>
                        <a:rPr lang="tr-TR" sz="2200" dirty="0" err="1">
                          <a:effectLst/>
                        </a:rPr>
                        <a:t>fenilalanin</a:t>
                      </a:r>
                      <a:endParaRPr lang="tr-TR" sz="2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7597" marR="275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200" dirty="0" err="1">
                          <a:effectLst/>
                        </a:rPr>
                        <a:t>Deamine</a:t>
                      </a:r>
                      <a:r>
                        <a:rPr lang="tr-TR" sz="2200" dirty="0">
                          <a:effectLst/>
                        </a:rPr>
                        <a:t> </a:t>
                      </a:r>
                      <a:r>
                        <a:rPr lang="tr-TR" sz="2200" dirty="0" err="1">
                          <a:effectLst/>
                        </a:rPr>
                        <a:t>tirozin</a:t>
                      </a:r>
                      <a:r>
                        <a:rPr lang="tr-TR" sz="2200" dirty="0">
                          <a:effectLst/>
                        </a:rPr>
                        <a:t> veya </a:t>
                      </a:r>
                      <a:r>
                        <a:rPr lang="tr-TR" sz="2200" dirty="0" err="1">
                          <a:effectLst/>
                        </a:rPr>
                        <a:t>fenilalanin</a:t>
                      </a:r>
                      <a:r>
                        <a:rPr lang="tr-TR" sz="2200" dirty="0">
                          <a:effectLst/>
                        </a:rPr>
                        <a:t> birimi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200" dirty="0">
                          <a:effectLst/>
                        </a:rPr>
                        <a:t>(C</a:t>
                      </a:r>
                      <a:r>
                        <a:rPr lang="tr-TR" sz="2200" baseline="-25000" dirty="0">
                          <a:effectLst/>
                        </a:rPr>
                        <a:t>6</a:t>
                      </a:r>
                      <a:r>
                        <a:rPr lang="tr-TR" sz="2200" dirty="0">
                          <a:effectLst/>
                        </a:rPr>
                        <a:t>C</a:t>
                      </a:r>
                      <a:r>
                        <a:rPr lang="tr-TR" sz="2200" baseline="-25000" dirty="0">
                          <a:effectLst/>
                        </a:rPr>
                        <a:t>2</a:t>
                      </a:r>
                      <a:r>
                        <a:rPr lang="tr-TR" sz="2200" dirty="0">
                          <a:effectLst/>
                        </a:rPr>
                        <a:t>)</a:t>
                      </a:r>
                      <a:endParaRPr lang="tr-TR" sz="2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7597" marR="275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200">
                          <a:effectLst/>
                        </a:rPr>
                        <a:t>1-Benziltetrahidro-izokinolinler</a:t>
                      </a:r>
                      <a:endParaRPr lang="tr-TR" sz="2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7597" marR="275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200" dirty="0" err="1" smtClean="0">
                          <a:effectLst/>
                        </a:rPr>
                        <a:t>Polycarpicae</a:t>
                      </a:r>
                      <a:endParaRPr lang="tr-TR" sz="2200" dirty="0">
                        <a:effectLst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200" dirty="0">
                          <a:effectLst/>
                        </a:rPr>
                        <a:t>(</a:t>
                      </a:r>
                      <a:r>
                        <a:rPr lang="tr-TR" sz="2200" dirty="0" err="1">
                          <a:effectLst/>
                        </a:rPr>
                        <a:t>Menispermaceae</a:t>
                      </a:r>
                      <a:r>
                        <a:rPr lang="tr-TR" sz="2200" dirty="0">
                          <a:effectLst/>
                        </a:rPr>
                        <a:t>,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200" dirty="0" err="1">
                          <a:effectLst/>
                        </a:rPr>
                        <a:t>Annonaceae</a:t>
                      </a:r>
                      <a:r>
                        <a:rPr lang="tr-TR" sz="2200" dirty="0">
                          <a:effectLst/>
                        </a:rPr>
                        <a:t>,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200" dirty="0" err="1">
                          <a:effectLst/>
                        </a:rPr>
                        <a:t>Lauraceae</a:t>
                      </a:r>
                      <a:r>
                        <a:rPr lang="tr-TR" sz="2200" dirty="0">
                          <a:effectLst/>
                        </a:rPr>
                        <a:t>,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200" dirty="0" err="1">
                          <a:effectLst/>
                        </a:rPr>
                        <a:t>Magnoliaceae</a:t>
                      </a:r>
                      <a:r>
                        <a:rPr lang="tr-TR" sz="2200" dirty="0">
                          <a:effectLst/>
                        </a:rPr>
                        <a:t>,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200" dirty="0" err="1">
                          <a:effectLst/>
                        </a:rPr>
                        <a:t>Monomiaceae</a:t>
                      </a:r>
                      <a:r>
                        <a:rPr lang="tr-TR" sz="2200" dirty="0">
                          <a:effectLst/>
                        </a:rPr>
                        <a:t>),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200" dirty="0" err="1">
                          <a:effectLst/>
                        </a:rPr>
                        <a:t>Berberidaceae</a:t>
                      </a:r>
                      <a:r>
                        <a:rPr lang="tr-TR" sz="2200" dirty="0">
                          <a:effectLst/>
                        </a:rPr>
                        <a:t>,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200" dirty="0" err="1">
                          <a:effectLst/>
                        </a:rPr>
                        <a:t>Papaveraceae</a:t>
                      </a:r>
                      <a:r>
                        <a:rPr lang="tr-TR" sz="2200" dirty="0">
                          <a:effectLst/>
                        </a:rPr>
                        <a:t>,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200" dirty="0" err="1">
                          <a:effectLst/>
                        </a:rPr>
                        <a:t>Fumariaceae</a:t>
                      </a:r>
                      <a:r>
                        <a:rPr lang="tr-TR" sz="2200" dirty="0">
                          <a:effectLst/>
                        </a:rPr>
                        <a:t>,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200" dirty="0" err="1">
                          <a:effectLst/>
                        </a:rPr>
                        <a:t>Rutaceae</a:t>
                      </a:r>
                      <a:r>
                        <a:rPr lang="tr-TR" sz="2200" dirty="0">
                          <a:effectLst/>
                        </a:rPr>
                        <a:t> (kısmen),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200" dirty="0" err="1">
                          <a:effectLst/>
                        </a:rPr>
                        <a:t>Fabaceae</a:t>
                      </a:r>
                      <a:r>
                        <a:rPr lang="tr-TR" sz="2200" dirty="0">
                          <a:effectLst/>
                        </a:rPr>
                        <a:t> (kısmen</a:t>
                      </a:r>
                      <a:r>
                        <a:rPr lang="tr-TR" sz="2200" dirty="0" smtClean="0">
                          <a:effectLst/>
                        </a:rPr>
                        <a:t>)</a:t>
                      </a:r>
                      <a:endParaRPr lang="tr-TR" sz="2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7597" marR="27597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26432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6131660"/>
              </p:ext>
            </p:extLst>
          </p:nvPr>
        </p:nvGraphicFramePr>
        <p:xfrm>
          <a:off x="179512" y="404663"/>
          <a:ext cx="8640960" cy="60350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60240"/>
                <a:gridCol w="2160240"/>
                <a:gridCol w="2160240"/>
                <a:gridCol w="2160240"/>
              </a:tblGrid>
              <a:tr h="30219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200" dirty="0">
                          <a:effectLst/>
                        </a:rPr>
                        <a:t>Amino Asit</a:t>
                      </a:r>
                      <a:endParaRPr lang="tr-TR" sz="2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7597" marR="275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200">
                          <a:effectLst/>
                        </a:rPr>
                        <a:t>Yoğunlaşma Grubu</a:t>
                      </a:r>
                      <a:endParaRPr lang="tr-TR" sz="2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7597" marR="275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200">
                          <a:effectLst/>
                        </a:rPr>
                        <a:t>Alkaloid Tipi</a:t>
                      </a:r>
                      <a:endParaRPr lang="tr-TR" sz="2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7597" marR="275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200">
                          <a:effectLst/>
                        </a:rPr>
                        <a:t>Bazı Önemli Kaynaklar</a:t>
                      </a:r>
                      <a:endParaRPr lang="tr-TR" sz="2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7597" marR="27597" marT="0" marB="0"/>
                </a:tc>
              </a:tr>
              <a:tr h="609113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200" dirty="0">
                          <a:effectLst/>
                        </a:rPr>
                        <a:t> </a:t>
                      </a:r>
                      <a:r>
                        <a:rPr lang="tr-TR" sz="2200" dirty="0" err="1" smtClean="0">
                          <a:effectLst/>
                        </a:rPr>
                        <a:t>Tirozin</a:t>
                      </a:r>
                      <a:r>
                        <a:rPr lang="tr-TR" sz="2200" dirty="0" smtClean="0">
                          <a:effectLst/>
                        </a:rPr>
                        <a:t> veya </a:t>
                      </a:r>
                      <a:r>
                        <a:rPr lang="tr-TR" sz="2200" dirty="0" err="1" smtClean="0">
                          <a:effectLst/>
                        </a:rPr>
                        <a:t>fenilalanin</a:t>
                      </a:r>
                      <a:endParaRPr lang="tr-TR" sz="2200" dirty="0" smtClean="0">
                        <a:effectLst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tr-TR" sz="2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7597" marR="275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200" dirty="0" err="1">
                          <a:effectLst/>
                        </a:rPr>
                        <a:t>Deamine</a:t>
                      </a:r>
                      <a:r>
                        <a:rPr lang="tr-TR" sz="2200" dirty="0">
                          <a:effectLst/>
                        </a:rPr>
                        <a:t> edilmiş </a:t>
                      </a:r>
                      <a:r>
                        <a:rPr lang="tr-TR" sz="2200" dirty="0" err="1">
                          <a:effectLst/>
                        </a:rPr>
                        <a:t>tirozin</a:t>
                      </a:r>
                      <a:r>
                        <a:rPr lang="tr-TR" sz="2200" dirty="0">
                          <a:effectLst/>
                        </a:rPr>
                        <a:t> veya </a:t>
                      </a:r>
                      <a:r>
                        <a:rPr lang="tr-TR" sz="2200" dirty="0" err="1">
                          <a:effectLst/>
                        </a:rPr>
                        <a:t>fenilalanin</a:t>
                      </a:r>
                      <a:r>
                        <a:rPr lang="tr-TR" sz="2200" dirty="0">
                          <a:effectLst/>
                        </a:rPr>
                        <a:t> birimi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200" dirty="0">
                          <a:effectLst/>
                        </a:rPr>
                        <a:t>(C</a:t>
                      </a:r>
                      <a:r>
                        <a:rPr lang="tr-TR" sz="2200" baseline="-25000" dirty="0">
                          <a:effectLst/>
                        </a:rPr>
                        <a:t>6</a:t>
                      </a:r>
                      <a:r>
                        <a:rPr lang="tr-TR" sz="2200" dirty="0">
                          <a:effectLst/>
                        </a:rPr>
                        <a:t>C</a:t>
                      </a:r>
                      <a:r>
                        <a:rPr lang="tr-TR" sz="2200" baseline="-25000" dirty="0">
                          <a:effectLst/>
                        </a:rPr>
                        <a:t>1</a:t>
                      </a:r>
                      <a:r>
                        <a:rPr lang="tr-TR" sz="2200" dirty="0">
                          <a:effectLst/>
                        </a:rPr>
                        <a:t>)</a:t>
                      </a:r>
                      <a:endParaRPr lang="tr-TR" sz="2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7597" marR="275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200">
                          <a:effectLst/>
                        </a:rPr>
                        <a:t> </a:t>
                      </a:r>
                      <a:endParaRPr lang="tr-TR" sz="2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7597" marR="275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200">
                          <a:effectLst/>
                        </a:rPr>
                        <a:t>Monokotiledonlar,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200">
                          <a:effectLst/>
                        </a:rPr>
                        <a:t>Özellikle Amaryllidaceae familyaları</a:t>
                      </a:r>
                      <a:endParaRPr lang="tr-TR" sz="2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7597" marR="27597" marT="0" marB="0"/>
                </a:tc>
              </a:tr>
              <a:tr h="92201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200" dirty="0">
                          <a:effectLst/>
                        </a:rPr>
                        <a:t> </a:t>
                      </a:r>
                      <a:r>
                        <a:rPr lang="tr-TR" sz="2200" dirty="0" err="1" smtClean="0">
                          <a:effectLst/>
                        </a:rPr>
                        <a:t>Tirozin</a:t>
                      </a:r>
                      <a:r>
                        <a:rPr lang="tr-TR" sz="2200" dirty="0" smtClean="0">
                          <a:effectLst/>
                        </a:rPr>
                        <a:t> veya </a:t>
                      </a:r>
                      <a:r>
                        <a:rPr lang="tr-TR" sz="2200" dirty="0" err="1" smtClean="0">
                          <a:effectLst/>
                        </a:rPr>
                        <a:t>fenilalanin</a:t>
                      </a:r>
                      <a:endParaRPr lang="tr-TR" sz="2200" dirty="0" smtClean="0">
                        <a:effectLst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tr-TR" sz="2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7597" marR="275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200">
                          <a:effectLst/>
                        </a:rPr>
                        <a:t>Tirozin veya prolin</a:t>
                      </a:r>
                      <a:endParaRPr lang="tr-TR" sz="2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7597" marR="275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200">
                          <a:effectLst/>
                        </a:rPr>
                        <a:t>Betalainler</a:t>
                      </a:r>
                      <a:endParaRPr lang="tr-TR" sz="2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7597" marR="275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200" dirty="0" err="1">
                          <a:effectLst/>
                        </a:rPr>
                        <a:t>Centrospermae</a:t>
                      </a:r>
                      <a:r>
                        <a:rPr lang="tr-TR" sz="2200" dirty="0">
                          <a:effectLst/>
                        </a:rPr>
                        <a:t> familyaları (</a:t>
                      </a:r>
                      <a:r>
                        <a:rPr lang="tr-TR" sz="2200" dirty="0" err="1">
                          <a:effectLst/>
                        </a:rPr>
                        <a:t>örn</a:t>
                      </a:r>
                      <a:r>
                        <a:rPr lang="tr-TR" sz="2200" dirty="0">
                          <a:effectLst/>
                        </a:rPr>
                        <a:t>.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200" dirty="0" err="1">
                          <a:effectLst/>
                        </a:rPr>
                        <a:t>Cactaceae</a:t>
                      </a:r>
                      <a:r>
                        <a:rPr lang="tr-TR" sz="2200" dirty="0">
                          <a:effectLst/>
                        </a:rPr>
                        <a:t>, </a:t>
                      </a:r>
                      <a:r>
                        <a:rPr lang="tr-TR" sz="2200" dirty="0" err="1">
                          <a:effectLst/>
                        </a:rPr>
                        <a:t>Aizoaceae</a:t>
                      </a:r>
                      <a:r>
                        <a:rPr lang="tr-TR" sz="2200" dirty="0">
                          <a:effectLst/>
                        </a:rPr>
                        <a:t>,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200" dirty="0" err="1">
                          <a:effectLst/>
                        </a:rPr>
                        <a:t>Portulacaceae</a:t>
                      </a:r>
                      <a:r>
                        <a:rPr lang="tr-TR" sz="2200" dirty="0">
                          <a:effectLst/>
                        </a:rPr>
                        <a:t>,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200" dirty="0" err="1">
                          <a:effectLst/>
                        </a:rPr>
                        <a:t>Phytolaccaceae</a:t>
                      </a:r>
                      <a:r>
                        <a:rPr lang="tr-TR" sz="2200" dirty="0">
                          <a:effectLst/>
                        </a:rPr>
                        <a:t>)</a:t>
                      </a:r>
                      <a:endParaRPr lang="tr-TR" sz="2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7597" marR="27597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10699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8125995"/>
              </p:ext>
            </p:extLst>
          </p:nvPr>
        </p:nvGraphicFramePr>
        <p:xfrm>
          <a:off x="179512" y="404663"/>
          <a:ext cx="8640960" cy="55321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60240"/>
                <a:gridCol w="2160240"/>
                <a:gridCol w="2160240"/>
                <a:gridCol w="2160240"/>
              </a:tblGrid>
              <a:tr h="30219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200" dirty="0">
                          <a:effectLst/>
                        </a:rPr>
                        <a:t>Amino Asit</a:t>
                      </a:r>
                      <a:endParaRPr lang="tr-TR" sz="2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7597" marR="275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200">
                          <a:effectLst/>
                        </a:rPr>
                        <a:t>Yoğunlaşma Grubu</a:t>
                      </a:r>
                      <a:endParaRPr lang="tr-TR" sz="2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7597" marR="275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200">
                          <a:effectLst/>
                        </a:rPr>
                        <a:t>Alkaloid Tipi</a:t>
                      </a:r>
                      <a:endParaRPr lang="tr-TR" sz="2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7597" marR="275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200">
                          <a:effectLst/>
                        </a:rPr>
                        <a:t>Bazı Önemli Kaynaklar</a:t>
                      </a:r>
                      <a:endParaRPr lang="tr-TR" sz="2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7597" marR="27597" marT="0" marB="0"/>
                </a:tc>
              </a:tr>
              <a:tr h="15109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200" dirty="0" err="1">
                          <a:effectLst/>
                        </a:rPr>
                        <a:t>Antranilik</a:t>
                      </a:r>
                      <a:r>
                        <a:rPr lang="tr-TR" sz="2200" dirty="0">
                          <a:effectLst/>
                        </a:rPr>
                        <a:t> asit</a:t>
                      </a:r>
                      <a:endParaRPr lang="tr-TR" sz="2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7597" marR="275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200">
                          <a:effectLst/>
                        </a:rPr>
                        <a:t>Mono ve triketidler</a:t>
                      </a:r>
                      <a:endParaRPr lang="tr-TR" sz="2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7597" marR="275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200">
                          <a:effectLst/>
                        </a:rPr>
                        <a:t>Kinolinler</a:t>
                      </a:r>
                      <a:endParaRPr lang="tr-TR" sz="2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7597" marR="275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200">
                          <a:effectLst/>
                        </a:rPr>
                        <a:t>Rutaceae</a:t>
                      </a:r>
                      <a:endParaRPr lang="tr-TR" sz="2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7597" marR="27597" marT="0" marB="0"/>
                </a:tc>
              </a:tr>
              <a:tr h="453293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200">
                          <a:effectLst/>
                        </a:rPr>
                        <a:t>Triptofan</a:t>
                      </a:r>
                      <a:endParaRPr lang="tr-TR" sz="2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7597" marR="275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200">
                          <a:effectLst/>
                        </a:rPr>
                        <a:t>Sekologanin</a:t>
                      </a:r>
                      <a:endParaRPr lang="tr-TR" sz="2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7597" marR="275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200">
                          <a:effectLst/>
                        </a:rPr>
                        <a:t>İndolmonoterpen</a:t>
                      </a:r>
                      <a:endParaRPr lang="tr-TR" sz="2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7597" marR="275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200">
                          <a:effectLst/>
                        </a:rPr>
                        <a:t>Loganiaceae,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200">
                          <a:effectLst/>
                        </a:rPr>
                        <a:t>Apocynaceae,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200">
                          <a:effectLst/>
                        </a:rPr>
                        <a:t>Rubiaceae</a:t>
                      </a:r>
                      <a:endParaRPr lang="tr-TR" sz="2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7597" marR="27597" marT="0" marB="0"/>
                </a:tc>
              </a:tr>
              <a:tr h="302196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200">
                          <a:effectLst/>
                        </a:rPr>
                        <a:t>Histidin</a:t>
                      </a:r>
                      <a:endParaRPr lang="tr-TR" sz="2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7597" marR="275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200">
                          <a:effectLst/>
                        </a:rPr>
                        <a:t>Asetat?</a:t>
                      </a:r>
                      <a:endParaRPr lang="tr-TR" sz="2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7597" marR="275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200">
                          <a:effectLst/>
                        </a:rPr>
                        <a:t>İmidazol</a:t>
                      </a:r>
                      <a:endParaRPr lang="tr-TR" sz="2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7597" marR="275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200" dirty="0" err="1">
                          <a:effectLst/>
                        </a:rPr>
                        <a:t>Rutaceae</a:t>
                      </a:r>
                      <a:r>
                        <a:rPr lang="tr-TR" sz="2200" dirty="0">
                          <a:effectLst/>
                        </a:rPr>
                        <a:t> (kısmen),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200" dirty="0" err="1">
                          <a:effectLst/>
                        </a:rPr>
                        <a:t>Fabaceae</a:t>
                      </a:r>
                      <a:r>
                        <a:rPr lang="tr-TR" sz="2200" dirty="0">
                          <a:effectLst/>
                        </a:rPr>
                        <a:t> (kısmen)</a:t>
                      </a:r>
                      <a:endParaRPr lang="tr-TR" sz="2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7597" marR="27597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10699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2660211"/>
              </p:ext>
            </p:extLst>
          </p:nvPr>
        </p:nvGraphicFramePr>
        <p:xfrm>
          <a:off x="179512" y="188640"/>
          <a:ext cx="8640960" cy="65379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60240"/>
                <a:gridCol w="2160240"/>
                <a:gridCol w="2160240"/>
                <a:gridCol w="2160240"/>
              </a:tblGrid>
              <a:tr h="30219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200" dirty="0">
                          <a:effectLst/>
                        </a:rPr>
                        <a:t>Amino Asit</a:t>
                      </a:r>
                      <a:endParaRPr lang="tr-TR" sz="2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7597" marR="275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200">
                          <a:effectLst/>
                        </a:rPr>
                        <a:t>Yoğunlaşma Grubu</a:t>
                      </a:r>
                      <a:endParaRPr lang="tr-TR" sz="2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7597" marR="275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200">
                          <a:effectLst/>
                        </a:rPr>
                        <a:t>Alkaloid Tipi</a:t>
                      </a:r>
                      <a:endParaRPr lang="tr-TR" sz="2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7597" marR="2759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200">
                          <a:effectLst/>
                        </a:rPr>
                        <a:t>Bazı Önemli Kaynaklar</a:t>
                      </a:r>
                      <a:endParaRPr lang="tr-TR" sz="2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7597" marR="27597" marT="0" marB="0"/>
                </a:tc>
              </a:tr>
              <a:tr h="453293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200" dirty="0" err="1">
                          <a:effectLst/>
                        </a:rPr>
                        <a:t>Ornitin</a:t>
                      </a:r>
                      <a:endParaRPr lang="tr-TR" sz="2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7597" marR="275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200">
                          <a:effectLst/>
                        </a:rPr>
                        <a:t>Diketid</a:t>
                      </a:r>
                      <a:endParaRPr lang="tr-TR" sz="2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7597" marR="275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200">
                          <a:effectLst/>
                        </a:rPr>
                        <a:t>Tropan</a:t>
                      </a:r>
                      <a:endParaRPr lang="tr-TR" sz="2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7597" marR="275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200">
                          <a:effectLst/>
                        </a:rPr>
                        <a:t>Solanaceae,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200">
                          <a:effectLst/>
                        </a:rPr>
                        <a:t>Erythroxylaceae,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200">
                          <a:effectLst/>
                        </a:rPr>
                        <a:t>Convolvulaceae</a:t>
                      </a:r>
                      <a:endParaRPr lang="tr-TR" sz="2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7597" marR="27597" marT="0" marB="0"/>
                </a:tc>
              </a:tr>
              <a:tr h="765563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200">
                          <a:effectLst/>
                        </a:rPr>
                        <a:t>Ornitin</a:t>
                      </a:r>
                      <a:endParaRPr lang="tr-TR" sz="2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7597" marR="275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200">
                          <a:effectLst/>
                        </a:rPr>
                        <a:t>Deamine ornitin (putrescine)</a:t>
                      </a:r>
                      <a:endParaRPr lang="tr-TR" sz="2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7597" marR="275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200">
                          <a:effectLst/>
                        </a:rPr>
                        <a:t>Pirrolizidin</a:t>
                      </a:r>
                      <a:endParaRPr lang="tr-TR" sz="2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7597" marR="275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200">
                          <a:effectLst/>
                        </a:rPr>
                        <a:t>Boraginaceae,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200">
                          <a:effectLst/>
                        </a:rPr>
                        <a:t>Asteraceae (kısmen),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200">
                          <a:effectLst/>
                        </a:rPr>
                        <a:t>Fabaceae (kısmen),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200">
                          <a:effectLst/>
                        </a:rPr>
                        <a:t>Ranunculaceae</a:t>
                      </a:r>
                      <a:endParaRPr lang="tr-TR" sz="2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7597" marR="27597" marT="0" marB="0"/>
                </a:tc>
              </a:tr>
              <a:tr h="302196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200" dirty="0" err="1">
                          <a:effectLst/>
                        </a:rPr>
                        <a:t>Lizin</a:t>
                      </a:r>
                      <a:endParaRPr lang="tr-TR" sz="2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7597" marR="275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200">
                          <a:effectLst/>
                        </a:rPr>
                        <a:t>Deamine lizin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200">
                          <a:effectLst/>
                        </a:rPr>
                        <a:t>(cadaverine)</a:t>
                      </a:r>
                      <a:endParaRPr lang="tr-TR" sz="2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7597" marR="275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200">
                          <a:effectLst/>
                        </a:rPr>
                        <a:t>Kinolizidin</a:t>
                      </a:r>
                      <a:endParaRPr lang="tr-TR" sz="2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7597" marR="275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200" dirty="0" err="1">
                          <a:effectLst/>
                        </a:rPr>
                        <a:t>Fabaceae</a:t>
                      </a:r>
                      <a:endParaRPr lang="tr-TR" sz="2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7597" marR="27597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10699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1520" y="620689"/>
            <a:ext cx="8712968" cy="2952327"/>
          </a:xfrm>
        </p:spPr>
        <p:txBody>
          <a:bodyPr>
            <a:normAutofit lnSpcReduction="10000"/>
          </a:bodyPr>
          <a:lstStyle/>
          <a:p>
            <a:r>
              <a:rPr lang="tr-TR" sz="2800" dirty="0" err="1"/>
              <a:t>Hegnauer</a:t>
            </a:r>
            <a:r>
              <a:rPr lang="tr-TR" sz="2800" dirty="0"/>
              <a:t> ve </a:t>
            </a:r>
            <a:r>
              <a:rPr lang="tr-TR" sz="2800" dirty="0" err="1" smtClean="0"/>
              <a:t>Kubitzki</a:t>
            </a:r>
            <a:r>
              <a:rPr lang="tr-TR" sz="2800" dirty="0" smtClean="0"/>
              <a:t>, 1-benziltetrahidroizokinolin </a:t>
            </a:r>
            <a:r>
              <a:rPr lang="tr-TR" sz="2800" dirty="0" err="1"/>
              <a:t>alkaloidlerinin</a:t>
            </a:r>
            <a:r>
              <a:rPr lang="tr-TR" sz="2800" dirty="0"/>
              <a:t> </a:t>
            </a:r>
            <a:r>
              <a:rPr lang="tr-TR" sz="2800" dirty="0" err="1"/>
              <a:t>Polycarpicae</a:t>
            </a:r>
            <a:r>
              <a:rPr lang="tr-TR" sz="2800" dirty="0"/>
              <a:t> için </a:t>
            </a:r>
            <a:r>
              <a:rPr lang="tr-TR" sz="2800" dirty="0" err="1"/>
              <a:t>markerlar</a:t>
            </a:r>
            <a:r>
              <a:rPr lang="tr-TR" sz="2800" dirty="0"/>
              <a:t> olarak muhtemelen ilk tanımlayan araştırmacılar olmuştur. </a:t>
            </a:r>
            <a:endParaRPr lang="tr-TR" sz="2800" dirty="0" smtClean="0"/>
          </a:p>
          <a:p>
            <a:r>
              <a:rPr lang="tr-TR" sz="2800" dirty="0" err="1" smtClean="0"/>
              <a:t>Hegnauer</a:t>
            </a:r>
            <a:r>
              <a:rPr lang="tr-TR" sz="2800" dirty="0"/>
              <a:t>, bu </a:t>
            </a:r>
            <a:r>
              <a:rPr lang="tr-TR" sz="2800" dirty="0" err="1"/>
              <a:t>alkaloidlerin</a:t>
            </a:r>
            <a:r>
              <a:rPr lang="tr-TR" sz="2800" dirty="0"/>
              <a:t> </a:t>
            </a:r>
            <a:r>
              <a:rPr lang="tr-TR" sz="2800" dirty="0" err="1"/>
              <a:t>Polycarpicae’nin</a:t>
            </a:r>
            <a:r>
              <a:rPr lang="tr-TR" sz="2800" dirty="0"/>
              <a:t> bariz bir </a:t>
            </a:r>
            <a:r>
              <a:rPr lang="tr-TR" sz="2800" dirty="0" err="1"/>
              <a:t>metabolik</a:t>
            </a:r>
            <a:r>
              <a:rPr lang="tr-TR" sz="2800" dirty="0"/>
              <a:t> özelliği olmasına rağmen dağılımlarının düzensiz olduğunu </a:t>
            </a:r>
            <a:r>
              <a:rPr lang="tr-TR" sz="2800" dirty="0" smtClean="0"/>
              <a:t>göstermiştir.</a:t>
            </a:r>
            <a:endParaRPr lang="tr-TR" sz="2800" dirty="0"/>
          </a:p>
          <a:p>
            <a:pPr marL="0" indent="0">
              <a:buNone/>
            </a:pPr>
            <a:r>
              <a:rPr lang="tr-TR" sz="2800" dirty="0"/>
              <a:t> </a:t>
            </a:r>
          </a:p>
          <a:p>
            <a:endParaRPr lang="tr-TR" sz="2800" dirty="0"/>
          </a:p>
        </p:txBody>
      </p:sp>
      <p:pic>
        <p:nvPicPr>
          <p:cNvPr id="64514" name="Picture 2" descr="http://upload.wikimedia.org/wikipedia/commons/4/49/Magnolia_wiesener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105799"/>
            <a:ext cx="2267744" cy="3752201"/>
          </a:xfrm>
          <a:prstGeom prst="rect">
            <a:avLst/>
          </a:prstGeom>
          <a:noFill/>
        </p:spPr>
      </p:pic>
      <p:pic>
        <p:nvPicPr>
          <p:cNvPr id="64516" name="Picture 4" descr="https://www.ebiomedia.com/images/stories/quizzes/K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11760" y="4077072"/>
            <a:ext cx="3048000" cy="2667000"/>
          </a:xfrm>
          <a:prstGeom prst="rect">
            <a:avLst/>
          </a:prstGeom>
          <a:noFill/>
        </p:spPr>
      </p:pic>
      <p:pic>
        <p:nvPicPr>
          <p:cNvPr id="64518" name="Picture 6" descr="http://upload.wikimedia.org/wikipedia/commons/f/f2/Illicium_anisatum_-_K%C3%B6hler%E2%80%93s_Medizinal-Pflanzen-075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24128" y="3052164"/>
            <a:ext cx="2808312" cy="380583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466967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1520" y="620688"/>
            <a:ext cx="8784976" cy="5505475"/>
          </a:xfrm>
        </p:spPr>
        <p:txBody>
          <a:bodyPr>
            <a:normAutofit fontScale="92500"/>
          </a:bodyPr>
          <a:lstStyle/>
          <a:p>
            <a:r>
              <a:rPr lang="tr-TR" dirty="0" smtClean="0"/>
              <a:t>Pek </a:t>
            </a:r>
            <a:r>
              <a:rPr lang="tr-TR" dirty="0"/>
              <a:t>çok büyük </a:t>
            </a:r>
            <a:r>
              <a:rPr lang="tr-TR" dirty="0" smtClean="0"/>
              <a:t>familya da </a:t>
            </a:r>
            <a:r>
              <a:rPr lang="tr-TR" dirty="0"/>
              <a:t>1-benziltetrahidroizokinolin </a:t>
            </a:r>
            <a:r>
              <a:rPr lang="tr-TR" dirty="0" err="1"/>
              <a:t>alkaloidlerinin</a:t>
            </a:r>
            <a:r>
              <a:rPr lang="tr-TR" dirty="0"/>
              <a:t> varlığından dolayı </a:t>
            </a:r>
            <a:r>
              <a:rPr lang="tr-TR" dirty="0" err="1" smtClean="0"/>
              <a:t>Polycarpicae</a:t>
            </a:r>
            <a:r>
              <a:rPr lang="tr-TR" dirty="0" smtClean="0"/>
              <a:t> hatırı </a:t>
            </a:r>
            <a:r>
              <a:rPr lang="tr-TR" dirty="0"/>
              <a:t>sayılır ilgi odağı olmuştur. </a:t>
            </a:r>
            <a:endParaRPr lang="tr-TR" dirty="0" smtClean="0"/>
          </a:p>
          <a:p>
            <a:r>
              <a:rPr lang="tr-TR" dirty="0" smtClean="0"/>
              <a:t>Bununla </a:t>
            </a:r>
            <a:r>
              <a:rPr lang="tr-TR" dirty="0"/>
              <a:t>birlikte, </a:t>
            </a:r>
            <a:r>
              <a:rPr lang="tr-TR" dirty="0" err="1" smtClean="0"/>
              <a:t>Hegnauer</a:t>
            </a:r>
            <a:r>
              <a:rPr lang="tr-TR" dirty="0" smtClean="0"/>
              <a:t> </a:t>
            </a:r>
            <a:r>
              <a:rPr lang="tr-TR" dirty="0"/>
              <a:t>(1963) tarafından gösterilen bu dağılım, eski </a:t>
            </a:r>
            <a:r>
              <a:rPr lang="tr-TR" dirty="0" err="1"/>
              <a:t>Polycarpicae’nin</a:t>
            </a:r>
            <a:r>
              <a:rPr lang="tr-TR" dirty="0"/>
              <a:t> tüm familyalarını </a:t>
            </a:r>
            <a:r>
              <a:rPr lang="tr-TR" dirty="0" smtClean="0"/>
              <a:t>kapsamamıştır </a:t>
            </a:r>
            <a:r>
              <a:rPr lang="tr-TR" dirty="0"/>
              <a:t>ve bazıları </a:t>
            </a:r>
            <a:r>
              <a:rPr lang="tr-TR" dirty="0" err="1" smtClean="0"/>
              <a:t>alkaloidsizdir</a:t>
            </a:r>
            <a:r>
              <a:rPr lang="tr-TR" dirty="0" smtClean="0"/>
              <a:t>. </a:t>
            </a:r>
          </a:p>
          <a:p>
            <a:r>
              <a:rPr lang="tr-TR" dirty="0" smtClean="0"/>
              <a:t>Bu </a:t>
            </a:r>
            <a:r>
              <a:rPr lang="tr-TR" dirty="0" err="1"/>
              <a:t>alkaloidleri</a:t>
            </a:r>
            <a:r>
              <a:rPr lang="tr-TR" dirty="0"/>
              <a:t> üretme yeteneğinin takımda atasal mı olduğu, yoksa evrimi sırasında mı ortaya çıktığı sorusunu gündeme getirdi. Hiçbir tatmin edici cevap ileri sürülememiştir.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887077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404665"/>
            <a:ext cx="8229600" cy="2304256"/>
          </a:xfrm>
        </p:spPr>
        <p:txBody>
          <a:bodyPr/>
          <a:lstStyle/>
          <a:p>
            <a:r>
              <a:rPr lang="tr-TR" dirty="0" err="1"/>
              <a:t>Tirozinden</a:t>
            </a:r>
            <a:r>
              <a:rPr lang="tr-TR" dirty="0"/>
              <a:t> orijin alan bileşiklerin diğer biri </a:t>
            </a:r>
            <a:r>
              <a:rPr lang="tr-TR" dirty="0" err="1"/>
              <a:t>betalainlerdir</a:t>
            </a:r>
            <a:r>
              <a:rPr lang="tr-TR" dirty="0"/>
              <a:t>. Bu son derece renkli maddelerden, çoğu kez pigmentler olarak bahsedilir. </a:t>
            </a:r>
          </a:p>
          <a:p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064" y="3356993"/>
            <a:ext cx="3909679" cy="2592287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97" y="3284984"/>
            <a:ext cx="5031559" cy="2808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53409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tr-TR" dirty="0" err="1"/>
              <a:t>Betalainlerin</a:t>
            </a:r>
            <a:r>
              <a:rPr lang="tr-TR" dirty="0"/>
              <a:t>, </a:t>
            </a:r>
            <a:r>
              <a:rPr lang="tr-TR" dirty="0" err="1"/>
              <a:t>Centrospermae</a:t>
            </a:r>
            <a:r>
              <a:rPr lang="tr-TR" dirty="0"/>
              <a:t> takımı içinde beraber yerleşmiş olan çeşitli familyalara dağılımda sınırlı olduğu bulunmuştur. </a:t>
            </a:r>
            <a:endParaRPr lang="tr-TR" dirty="0" smtClean="0"/>
          </a:p>
          <a:p>
            <a:r>
              <a:rPr lang="tr-TR" dirty="0" smtClean="0"/>
              <a:t>Bununla </a:t>
            </a:r>
            <a:r>
              <a:rPr lang="tr-TR" dirty="0"/>
              <a:t>birlikte, </a:t>
            </a:r>
            <a:r>
              <a:rPr lang="tr-TR" dirty="0" err="1"/>
              <a:t>Centrospermae</a:t>
            </a:r>
            <a:r>
              <a:rPr lang="tr-TR" dirty="0"/>
              <a:t> (şimdiki </a:t>
            </a:r>
            <a:r>
              <a:rPr lang="tr-TR" dirty="0" err="1"/>
              <a:t>Caryophyllales</a:t>
            </a:r>
            <a:r>
              <a:rPr lang="tr-TR" dirty="0"/>
              <a:t>) içinde </a:t>
            </a:r>
            <a:r>
              <a:rPr lang="tr-TR" dirty="0" err="1"/>
              <a:t>betalainlerin</a:t>
            </a:r>
            <a:r>
              <a:rPr lang="tr-TR" dirty="0"/>
              <a:t> dağılımı tüm familyaları </a:t>
            </a:r>
            <a:r>
              <a:rPr lang="tr-TR" dirty="0" smtClean="0"/>
              <a:t>kapsamamıştır. </a:t>
            </a:r>
          </a:p>
          <a:p>
            <a:r>
              <a:rPr lang="tr-TR" dirty="0" err="1" smtClean="0"/>
              <a:t>Caryophyllaceae</a:t>
            </a:r>
            <a:r>
              <a:rPr lang="tr-TR" dirty="0" smtClean="0"/>
              <a:t> </a:t>
            </a:r>
            <a:r>
              <a:rPr lang="tr-TR" dirty="0"/>
              <a:t>ve </a:t>
            </a:r>
            <a:r>
              <a:rPr lang="tr-TR" dirty="0" err="1"/>
              <a:t>Molluginaceae</a:t>
            </a:r>
            <a:r>
              <a:rPr lang="tr-TR" dirty="0"/>
              <a:t> dışında, </a:t>
            </a:r>
            <a:r>
              <a:rPr lang="tr-TR" dirty="0" err="1"/>
              <a:t>Caryophyllales</a:t>
            </a:r>
            <a:r>
              <a:rPr lang="tr-TR" dirty="0"/>
              <a:t> bitki takımındaki tüm familyaların karakteristiğidir (Roberts vd. 2010). Bir kez daha, bu bileşikler için bir </a:t>
            </a:r>
            <a:r>
              <a:rPr lang="tr-TR" dirty="0" err="1"/>
              <a:t>atasal</a:t>
            </a:r>
            <a:r>
              <a:rPr lang="tr-TR" dirty="0"/>
              <a:t> veya türemiş orijinli ikilem tartışmanın ana noktası olmuştur.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25907762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946</TotalTime>
  <Words>591</Words>
  <Application>Microsoft Macintosh PowerPoint</Application>
  <PresentationFormat>Ekran Gösterisi (4:3)</PresentationFormat>
  <Paragraphs>100</Paragraphs>
  <Slides>17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21" baseType="lpstr">
      <vt:lpstr>Calibri</vt:lpstr>
      <vt:lpstr>Times New Roman</vt:lpstr>
      <vt:lpstr>Arial</vt:lpstr>
      <vt:lpstr>Ofis Teması</vt:lpstr>
      <vt:lpstr>Biyogenetik sınıflandırma ve büyük alkaloid gruplarının başlıca üretim merkezleri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Ergot Alkaloidleri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15.0029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Emre Yaprak</dc:creator>
  <cp:lastModifiedBy>Microsoft Office Kullanıcısı</cp:lastModifiedBy>
  <cp:revision>126</cp:revision>
  <dcterms:created xsi:type="dcterms:W3CDTF">2013-07-05T11:59:58Z</dcterms:created>
  <dcterms:modified xsi:type="dcterms:W3CDTF">2017-08-14T10:46:51Z</dcterms:modified>
</cp:coreProperties>
</file>