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8" r:id="rId8"/>
    <p:sldId id="269" r:id="rId9"/>
    <p:sldId id="270" r:id="rId10"/>
    <p:sldId id="267"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88640"/>
            <a:ext cx="7772400" cy="5240624"/>
          </a:xfrm>
        </p:spPr>
        <p:txBody>
          <a:bodyPr>
            <a:normAutofit fontScale="90000"/>
          </a:bodyPr>
          <a:lstStyle/>
          <a:p>
            <a:r>
              <a:rPr lang="tr-TR" sz="4900" b="1" dirty="0" smtClean="0"/>
              <a:t>İNSAN HAKLARI ALANINDA GEÇEN TEMEL KAVRAMLAR</a:t>
            </a:r>
            <a:br>
              <a:rPr lang="tr-TR" sz="4900" b="1" dirty="0" smtClean="0"/>
            </a:br>
            <a:r>
              <a:rPr lang="tr-TR" sz="4900" b="1" dirty="0" smtClean="0"/>
              <a:t>«</a:t>
            </a:r>
            <a:r>
              <a:rPr lang="tr-TR" sz="4900" b="1" u="sng" dirty="0" smtClean="0"/>
              <a:t>HAK</a:t>
            </a:r>
            <a:r>
              <a:rPr lang="tr-TR" sz="4900" b="1" dirty="0" smtClean="0"/>
              <a:t>» VE «</a:t>
            </a:r>
            <a:r>
              <a:rPr lang="tr-TR" sz="4900" b="1" u="sng" dirty="0" smtClean="0"/>
              <a:t>ÖDEV</a:t>
            </a:r>
            <a:r>
              <a:rPr lang="tr-TR" sz="4900" b="1" dirty="0" smtClean="0"/>
              <a:t>» KAVRAMLARI</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Hak</a:t>
            </a:r>
            <a:endParaRPr lang="tr-TR" b="1" dirty="0"/>
          </a:p>
        </p:txBody>
      </p:sp>
      <p:sp>
        <p:nvSpPr>
          <p:cNvPr id="3" name="2 İçerik Yer Tutucusu"/>
          <p:cNvSpPr>
            <a:spLocks noGrp="1"/>
          </p:cNvSpPr>
          <p:nvPr>
            <p:ph idx="1"/>
          </p:nvPr>
        </p:nvSpPr>
        <p:spPr/>
        <p:txBody>
          <a:bodyPr>
            <a:normAutofit/>
          </a:bodyPr>
          <a:lstStyle/>
          <a:p>
            <a:pPr marL="0" indent="0">
              <a:buNone/>
            </a:pPr>
            <a:r>
              <a:rPr lang="en-GB" dirty="0" err="1"/>
              <a:t>Hukuk</a:t>
            </a:r>
            <a:r>
              <a:rPr lang="en-GB" dirty="0"/>
              <a:t>, </a:t>
            </a:r>
            <a:r>
              <a:rPr lang="en-GB" dirty="0" err="1"/>
              <a:t>bir</a:t>
            </a:r>
            <a:r>
              <a:rPr lang="en-GB" dirty="0"/>
              <a:t> </a:t>
            </a:r>
            <a:r>
              <a:rPr lang="en-GB" dirty="0" err="1"/>
              <a:t>düzeni</a:t>
            </a:r>
            <a:r>
              <a:rPr lang="en-GB" dirty="0"/>
              <a:t>; </a:t>
            </a:r>
            <a:r>
              <a:rPr lang="en-GB" dirty="0" err="1"/>
              <a:t>hak</a:t>
            </a:r>
            <a:r>
              <a:rPr lang="en-GB" dirty="0"/>
              <a:t> </a:t>
            </a:r>
            <a:r>
              <a:rPr lang="en-GB" dirty="0" err="1"/>
              <a:t>ise</a:t>
            </a:r>
            <a:r>
              <a:rPr lang="en-GB" dirty="0"/>
              <a:t>, </a:t>
            </a:r>
            <a:r>
              <a:rPr lang="en-GB" dirty="0" err="1"/>
              <a:t>bu</a:t>
            </a:r>
            <a:r>
              <a:rPr lang="en-GB" dirty="0"/>
              <a:t> </a:t>
            </a:r>
            <a:r>
              <a:rPr lang="en-GB" dirty="0" err="1"/>
              <a:t>hukuk</a:t>
            </a:r>
            <a:r>
              <a:rPr lang="en-GB" dirty="0"/>
              <a:t> </a:t>
            </a:r>
            <a:r>
              <a:rPr lang="en-GB" dirty="0" err="1"/>
              <a:t>düzeni</a:t>
            </a:r>
            <a:r>
              <a:rPr lang="en-GB" dirty="0"/>
              <a:t> </a:t>
            </a:r>
            <a:r>
              <a:rPr lang="en-GB" dirty="0" err="1"/>
              <a:t>tarafından</a:t>
            </a:r>
            <a:r>
              <a:rPr lang="en-GB" dirty="0"/>
              <a:t> </a:t>
            </a:r>
            <a:r>
              <a:rPr lang="en-GB" dirty="0" err="1"/>
              <a:t>korunan</a:t>
            </a:r>
            <a:r>
              <a:rPr lang="en-GB" dirty="0"/>
              <a:t> </a:t>
            </a:r>
            <a:r>
              <a:rPr lang="en-GB" dirty="0" err="1"/>
              <a:t>çıkarı</a:t>
            </a:r>
            <a:r>
              <a:rPr lang="en-GB" dirty="0"/>
              <a:t> </a:t>
            </a:r>
            <a:r>
              <a:rPr lang="en-GB" dirty="0" err="1"/>
              <a:t>anlatır</a:t>
            </a:r>
            <a:r>
              <a:rPr lang="en-GB" dirty="0"/>
              <a:t>. </a:t>
            </a:r>
            <a:r>
              <a:rPr lang="en-GB" dirty="0" err="1"/>
              <a:t>Hukuksal</a:t>
            </a:r>
            <a:r>
              <a:rPr lang="en-GB" dirty="0"/>
              <a:t> </a:t>
            </a:r>
            <a:r>
              <a:rPr lang="en-GB" dirty="0" err="1"/>
              <a:t>anlamda</a:t>
            </a:r>
            <a:r>
              <a:rPr lang="en-GB" dirty="0"/>
              <a:t>, </a:t>
            </a:r>
            <a:r>
              <a:rPr lang="en-GB" dirty="0" err="1"/>
              <a:t>hukuk</a:t>
            </a:r>
            <a:r>
              <a:rPr lang="en-GB" dirty="0"/>
              <a:t> </a:t>
            </a:r>
            <a:r>
              <a:rPr lang="en-GB" dirty="0" err="1"/>
              <a:t>düzeni</a:t>
            </a:r>
            <a:r>
              <a:rPr lang="en-GB" dirty="0"/>
              <a:t> </a:t>
            </a:r>
            <a:r>
              <a:rPr lang="en-GB" dirty="0" err="1"/>
              <a:t>tarafından</a:t>
            </a:r>
            <a:r>
              <a:rPr lang="en-GB" dirty="0"/>
              <a:t> </a:t>
            </a:r>
            <a:r>
              <a:rPr lang="en-GB" dirty="0" err="1"/>
              <a:t>kişilere</a:t>
            </a:r>
            <a:r>
              <a:rPr lang="en-GB" dirty="0"/>
              <a:t> </a:t>
            </a:r>
            <a:r>
              <a:rPr lang="en-GB" dirty="0" err="1"/>
              <a:t>tanınmış</a:t>
            </a:r>
            <a:r>
              <a:rPr lang="en-GB" dirty="0"/>
              <a:t> </a:t>
            </a:r>
            <a:r>
              <a:rPr lang="en-GB" dirty="0" err="1"/>
              <a:t>olan</a:t>
            </a:r>
            <a:r>
              <a:rPr lang="en-GB" dirty="0"/>
              <a:t> </a:t>
            </a:r>
            <a:r>
              <a:rPr lang="en-GB" dirty="0" err="1"/>
              <a:t>yetkilere</a:t>
            </a:r>
            <a:r>
              <a:rPr lang="en-GB" dirty="0"/>
              <a:t> </a:t>
            </a:r>
            <a:r>
              <a:rPr lang="en-GB" dirty="0" err="1"/>
              <a:t>ve</a:t>
            </a:r>
            <a:r>
              <a:rPr lang="en-GB" dirty="0"/>
              <a:t> </a:t>
            </a:r>
            <a:r>
              <a:rPr lang="en-GB" dirty="0" err="1"/>
              <a:t>bu</a:t>
            </a:r>
            <a:r>
              <a:rPr lang="en-GB" dirty="0"/>
              <a:t> </a:t>
            </a:r>
            <a:r>
              <a:rPr lang="en-GB" dirty="0" err="1"/>
              <a:t>yetkilerden</a:t>
            </a:r>
            <a:r>
              <a:rPr lang="en-GB" dirty="0"/>
              <a:t> </a:t>
            </a:r>
            <a:r>
              <a:rPr lang="en-GB" dirty="0" err="1"/>
              <a:t>yararlanılması</a:t>
            </a:r>
            <a:r>
              <a:rPr lang="en-GB" dirty="0"/>
              <a:t> </a:t>
            </a:r>
            <a:r>
              <a:rPr lang="en-GB" dirty="0" err="1"/>
              <a:t>kişinin</a:t>
            </a:r>
            <a:r>
              <a:rPr lang="en-GB" dirty="0"/>
              <a:t> </a:t>
            </a:r>
            <a:r>
              <a:rPr lang="en-GB" dirty="0" err="1"/>
              <a:t>iradesine</a:t>
            </a:r>
            <a:r>
              <a:rPr lang="en-GB" dirty="0"/>
              <a:t> </a:t>
            </a:r>
            <a:r>
              <a:rPr lang="en-GB" dirty="0" err="1"/>
              <a:t>bırakılmış</a:t>
            </a:r>
            <a:r>
              <a:rPr lang="en-GB" dirty="0"/>
              <a:t> </a:t>
            </a:r>
            <a:r>
              <a:rPr lang="en-GB" dirty="0" err="1"/>
              <a:t>olan</a:t>
            </a:r>
            <a:r>
              <a:rPr lang="en-GB" dirty="0"/>
              <a:t> </a:t>
            </a:r>
            <a:r>
              <a:rPr lang="en-GB" dirty="0" err="1"/>
              <a:t>çıkara</a:t>
            </a:r>
            <a:r>
              <a:rPr lang="en-GB" dirty="0"/>
              <a:t> “</a:t>
            </a:r>
            <a:r>
              <a:rPr lang="en-GB" dirty="0" err="1"/>
              <a:t>hak</a:t>
            </a:r>
            <a:r>
              <a:rPr lang="en-GB" dirty="0"/>
              <a:t>” </a:t>
            </a:r>
            <a:r>
              <a:rPr lang="en-GB" dirty="0" err="1" smtClean="0"/>
              <a:t>denir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a:bodyPr>
          <a:lstStyle/>
          <a:p>
            <a:pPr marL="0" indent="360363" algn="just">
              <a:buNone/>
            </a:pPr>
            <a:r>
              <a:rPr lang="en-GB" dirty="0" err="1"/>
              <a:t>Öyleyse</a:t>
            </a:r>
            <a:r>
              <a:rPr lang="en-GB" dirty="0"/>
              <a:t>, her </a:t>
            </a:r>
            <a:r>
              <a:rPr lang="en-GB" dirty="0" err="1"/>
              <a:t>çıkarın</a:t>
            </a:r>
            <a:r>
              <a:rPr lang="en-GB" dirty="0"/>
              <a:t> </a:t>
            </a:r>
            <a:r>
              <a:rPr lang="en-GB" dirty="0" err="1"/>
              <a:t>hak</a:t>
            </a:r>
            <a:r>
              <a:rPr lang="en-GB" dirty="0"/>
              <a:t> </a:t>
            </a:r>
            <a:r>
              <a:rPr lang="en-GB" dirty="0" err="1"/>
              <a:t>olmadığı</a:t>
            </a:r>
            <a:r>
              <a:rPr lang="en-GB" dirty="0"/>
              <a:t>; </a:t>
            </a:r>
            <a:r>
              <a:rPr lang="en-GB" dirty="0" err="1"/>
              <a:t>ama</a:t>
            </a:r>
            <a:r>
              <a:rPr lang="en-GB" dirty="0"/>
              <a:t> her </a:t>
            </a:r>
            <a:r>
              <a:rPr lang="en-GB" dirty="0" err="1"/>
              <a:t>hakkın</a:t>
            </a:r>
            <a:r>
              <a:rPr lang="en-GB" dirty="0"/>
              <a:t> </a:t>
            </a:r>
            <a:r>
              <a:rPr lang="en-GB" dirty="0" err="1"/>
              <a:t>hukuk</a:t>
            </a:r>
            <a:r>
              <a:rPr lang="en-GB" dirty="0"/>
              <a:t> </a:t>
            </a:r>
            <a:r>
              <a:rPr lang="en-GB" dirty="0" err="1"/>
              <a:t>düzeni</a:t>
            </a:r>
            <a:r>
              <a:rPr lang="en-GB" dirty="0"/>
              <a:t> </a:t>
            </a:r>
            <a:r>
              <a:rPr lang="en-GB" dirty="0" err="1"/>
              <a:t>tarafından</a:t>
            </a:r>
            <a:r>
              <a:rPr lang="en-GB" dirty="0"/>
              <a:t> </a:t>
            </a:r>
            <a:r>
              <a:rPr lang="en-GB" dirty="0" err="1"/>
              <a:t>korunan</a:t>
            </a:r>
            <a:r>
              <a:rPr lang="en-GB" dirty="0"/>
              <a:t> </a:t>
            </a:r>
            <a:r>
              <a:rPr lang="en-GB" dirty="0" err="1"/>
              <a:t>bir</a:t>
            </a:r>
            <a:r>
              <a:rPr lang="en-GB" dirty="0"/>
              <a:t> </a:t>
            </a:r>
            <a:r>
              <a:rPr lang="en-GB" dirty="0" err="1"/>
              <a:t>çıkar</a:t>
            </a:r>
            <a:r>
              <a:rPr lang="en-GB" dirty="0"/>
              <a:t> </a:t>
            </a:r>
            <a:r>
              <a:rPr lang="en-GB" dirty="0" err="1"/>
              <a:t>olduğu</a:t>
            </a:r>
            <a:r>
              <a:rPr lang="en-GB" dirty="0"/>
              <a:t> </a:t>
            </a:r>
            <a:r>
              <a:rPr lang="en-GB" dirty="0" err="1" smtClean="0"/>
              <a:t>söylenebilir</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marL="179388" indent="-179388" algn="ctr"/>
            <a:endParaRPr lang="tr-TR" dirty="0" smtClean="0">
              <a:sym typeface="Symbol" pitchFamily="18" charset="2"/>
            </a:endParaRPr>
          </a:p>
          <a:p>
            <a:pPr marL="0" indent="0">
              <a:buNone/>
            </a:pPr>
            <a:r>
              <a:rPr lang="en-GB" dirty="0" err="1"/>
              <a:t>Hukuk</a:t>
            </a:r>
            <a:r>
              <a:rPr lang="en-GB" dirty="0"/>
              <a:t>, </a:t>
            </a:r>
            <a:r>
              <a:rPr lang="en-GB" dirty="0" err="1"/>
              <a:t>hakları</a:t>
            </a:r>
            <a:r>
              <a:rPr lang="en-GB" dirty="0"/>
              <a:t> </a:t>
            </a:r>
            <a:r>
              <a:rPr lang="en-GB" dirty="0" err="1"/>
              <a:t>düzenleyen</a:t>
            </a:r>
            <a:r>
              <a:rPr lang="en-GB" dirty="0"/>
              <a:t> </a:t>
            </a:r>
            <a:r>
              <a:rPr lang="en-GB" dirty="0" err="1"/>
              <a:t>bir</a:t>
            </a:r>
            <a:r>
              <a:rPr lang="en-GB" dirty="0"/>
              <a:t> </a:t>
            </a:r>
            <a:r>
              <a:rPr lang="en-GB" dirty="0" err="1"/>
              <a:t>mekanizma</a:t>
            </a:r>
            <a:r>
              <a:rPr lang="en-GB" dirty="0"/>
              <a:t> </a:t>
            </a:r>
            <a:r>
              <a:rPr lang="en-GB" dirty="0" err="1"/>
              <a:t>olarak</a:t>
            </a:r>
            <a:r>
              <a:rPr lang="en-GB" dirty="0"/>
              <a:t> </a:t>
            </a:r>
            <a:r>
              <a:rPr lang="en-GB" dirty="0" err="1"/>
              <a:t>toplumsal</a:t>
            </a:r>
            <a:r>
              <a:rPr lang="en-GB" dirty="0"/>
              <a:t> </a:t>
            </a:r>
            <a:r>
              <a:rPr lang="en-GB" dirty="0" err="1"/>
              <a:t>değişmelere</a:t>
            </a:r>
            <a:r>
              <a:rPr lang="en-GB" dirty="0"/>
              <a:t> </a:t>
            </a:r>
            <a:r>
              <a:rPr lang="en-GB" dirty="0" err="1"/>
              <a:t>açık</a:t>
            </a:r>
            <a:r>
              <a:rPr lang="en-GB" dirty="0"/>
              <a:t> </a:t>
            </a:r>
            <a:r>
              <a:rPr lang="en-GB" dirty="0" err="1"/>
              <a:t>kaldığından</a:t>
            </a:r>
            <a:r>
              <a:rPr lang="en-GB" dirty="0"/>
              <a:t>, </a:t>
            </a:r>
            <a:r>
              <a:rPr lang="en-GB" dirty="0" err="1"/>
              <a:t>toplumsal</a:t>
            </a:r>
            <a:r>
              <a:rPr lang="en-GB" dirty="0"/>
              <a:t> </a:t>
            </a:r>
            <a:r>
              <a:rPr lang="en-GB" dirty="0" err="1"/>
              <a:t>ve</a:t>
            </a:r>
            <a:r>
              <a:rPr lang="en-GB" dirty="0"/>
              <a:t> </a:t>
            </a:r>
            <a:r>
              <a:rPr lang="en-GB" dirty="0" err="1"/>
              <a:t>siyasal</a:t>
            </a:r>
            <a:r>
              <a:rPr lang="en-GB" dirty="0"/>
              <a:t> </a:t>
            </a:r>
            <a:r>
              <a:rPr lang="en-GB" dirty="0" err="1"/>
              <a:t>gelişmeler</a:t>
            </a:r>
            <a:r>
              <a:rPr lang="en-GB" dirty="0"/>
              <a:t> </a:t>
            </a:r>
            <a:r>
              <a:rPr lang="en-GB" dirty="0" err="1"/>
              <a:t>yeni</a:t>
            </a:r>
            <a:r>
              <a:rPr lang="en-GB" dirty="0"/>
              <a:t> </a:t>
            </a:r>
            <a:r>
              <a:rPr lang="en-GB" dirty="0" err="1"/>
              <a:t>hukuksal</a:t>
            </a:r>
            <a:r>
              <a:rPr lang="en-GB" dirty="0"/>
              <a:t> </a:t>
            </a:r>
            <a:r>
              <a:rPr lang="en-GB" dirty="0" err="1"/>
              <a:t>düzenlemeleri</a:t>
            </a:r>
            <a:r>
              <a:rPr lang="en-GB" dirty="0"/>
              <a:t> </a:t>
            </a:r>
            <a:r>
              <a:rPr lang="en-GB" dirty="0" err="1"/>
              <a:t>ve</a:t>
            </a:r>
            <a:r>
              <a:rPr lang="en-GB" dirty="0"/>
              <a:t> </a:t>
            </a:r>
            <a:r>
              <a:rPr lang="en-GB" dirty="0" err="1"/>
              <a:t>dolayısıyla</a:t>
            </a:r>
            <a:r>
              <a:rPr lang="en-GB" dirty="0"/>
              <a:t> </a:t>
            </a:r>
            <a:r>
              <a:rPr lang="en-GB" dirty="0" err="1"/>
              <a:t>hakları</a:t>
            </a:r>
            <a:r>
              <a:rPr lang="en-GB" dirty="0"/>
              <a:t> </a:t>
            </a:r>
            <a:r>
              <a:rPr lang="en-GB" dirty="0" err="1"/>
              <a:t>gerektirebilir</a:t>
            </a:r>
            <a:r>
              <a:rPr lang="en-GB" dirty="0"/>
              <a:t>. </a:t>
            </a:r>
            <a:r>
              <a:rPr lang="en-GB" dirty="0" err="1"/>
              <a:t>Kısaca</a:t>
            </a:r>
            <a:r>
              <a:rPr lang="en-GB" dirty="0"/>
              <a:t>, </a:t>
            </a:r>
            <a:r>
              <a:rPr lang="en-GB" dirty="0" err="1"/>
              <a:t>haklar</a:t>
            </a:r>
            <a:r>
              <a:rPr lang="en-GB" dirty="0"/>
              <a:t>, </a:t>
            </a:r>
            <a:r>
              <a:rPr lang="en-GB" dirty="0" err="1"/>
              <a:t>zamana</a:t>
            </a:r>
            <a:r>
              <a:rPr lang="en-GB" dirty="0"/>
              <a:t> </a:t>
            </a:r>
            <a:r>
              <a:rPr lang="en-GB" dirty="0" err="1"/>
              <a:t>ve</a:t>
            </a:r>
            <a:r>
              <a:rPr lang="en-GB" dirty="0"/>
              <a:t> </a:t>
            </a:r>
            <a:r>
              <a:rPr lang="en-GB" dirty="0" err="1"/>
              <a:t>topluma</a:t>
            </a:r>
            <a:r>
              <a:rPr lang="en-GB" dirty="0"/>
              <a:t> </a:t>
            </a:r>
            <a:r>
              <a:rPr lang="en-GB" dirty="0" err="1"/>
              <a:t>göre</a:t>
            </a:r>
            <a:r>
              <a:rPr lang="en-GB" dirty="0"/>
              <a:t> </a:t>
            </a:r>
            <a:r>
              <a:rPr lang="en-GB" dirty="0" err="1"/>
              <a:t>değişiklik</a:t>
            </a:r>
            <a:r>
              <a:rPr lang="en-GB" dirty="0"/>
              <a:t> </a:t>
            </a:r>
            <a:r>
              <a:rPr lang="en-GB" dirty="0" err="1"/>
              <a:t>gösterir</a:t>
            </a:r>
            <a:r>
              <a:rPr lang="en-GB" dirty="0"/>
              <a:t>. </a:t>
            </a:r>
            <a:r>
              <a:rPr lang="en-GB" dirty="0" err="1"/>
              <a:t>Bir</a:t>
            </a:r>
            <a:r>
              <a:rPr lang="en-GB" dirty="0"/>
              <a:t> </a:t>
            </a:r>
            <a:r>
              <a:rPr lang="en-GB" dirty="0" err="1"/>
              <a:t>toplumda</a:t>
            </a:r>
            <a:r>
              <a:rPr lang="en-GB" dirty="0"/>
              <a:t> </a:t>
            </a:r>
            <a:r>
              <a:rPr lang="en-GB" dirty="0" err="1"/>
              <a:t>daha</a:t>
            </a:r>
            <a:r>
              <a:rPr lang="en-GB" dirty="0"/>
              <a:t> </a:t>
            </a:r>
            <a:r>
              <a:rPr lang="en-GB" dirty="0" err="1"/>
              <a:t>önce</a:t>
            </a:r>
            <a:r>
              <a:rPr lang="en-GB" dirty="0"/>
              <a:t> </a:t>
            </a:r>
            <a:r>
              <a:rPr lang="en-GB" dirty="0" err="1"/>
              <a:t>hak</a:t>
            </a:r>
            <a:r>
              <a:rPr lang="en-GB" dirty="0"/>
              <a:t> </a:t>
            </a:r>
            <a:r>
              <a:rPr lang="en-GB" dirty="0" err="1"/>
              <a:t>olan</a:t>
            </a:r>
            <a:r>
              <a:rPr lang="en-GB" dirty="0"/>
              <a:t> </a:t>
            </a:r>
            <a:r>
              <a:rPr lang="en-GB" dirty="0" err="1"/>
              <a:t>bir</a:t>
            </a:r>
            <a:r>
              <a:rPr lang="en-GB" dirty="0"/>
              <a:t> durum, </a:t>
            </a:r>
            <a:r>
              <a:rPr lang="en-GB" dirty="0" err="1"/>
              <a:t>daha</a:t>
            </a:r>
            <a:r>
              <a:rPr lang="en-GB" dirty="0"/>
              <a:t> </a:t>
            </a:r>
            <a:r>
              <a:rPr lang="en-GB" dirty="0" err="1"/>
              <a:t>sonra</a:t>
            </a:r>
            <a:r>
              <a:rPr lang="en-GB" dirty="0"/>
              <a:t> </a:t>
            </a:r>
            <a:r>
              <a:rPr lang="en-GB" dirty="0" err="1"/>
              <a:t>yasalarla</a:t>
            </a:r>
            <a:r>
              <a:rPr lang="en-GB" dirty="0"/>
              <a:t> </a:t>
            </a:r>
            <a:r>
              <a:rPr lang="en-GB" dirty="0" err="1"/>
              <a:t>ya</a:t>
            </a:r>
            <a:r>
              <a:rPr lang="en-GB" dirty="0"/>
              <a:t> da </a:t>
            </a:r>
            <a:r>
              <a:rPr lang="en-GB" dirty="0" err="1"/>
              <a:t>anayasalarla</a:t>
            </a:r>
            <a:r>
              <a:rPr lang="en-GB" dirty="0"/>
              <a:t> </a:t>
            </a:r>
            <a:r>
              <a:rPr lang="en-GB" dirty="0" err="1"/>
              <a:t>kaldırılabilir</a:t>
            </a:r>
            <a:r>
              <a:rPr lang="en-GB" dirty="0"/>
              <a:t> </a:t>
            </a:r>
            <a:r>
              <a:rPr lang="en-GB" dirty="0" err="1"/>
              <a:t>ve</a:t>
            </a:r>
            <a:r>
              <a:rPr lang="en-GB" dirty="0"/>
              <a:t> </a:t>
            </a:r>
            <a:r>
              <a:rPr lang="en-GB" dirty="0" err="1"/>
              <a:t>hak</a:t>
            </a:r>
            <a:r>
              <a:rPr lang="en-GB" dirty="0"/>
              <a:t> </a:t>
            </a:r>
            <a:r>
              <a:rPr lang="en-GB" dirty="0" err="1"/>
              <a:t>olmaktan</a:t>
            </a:r>
            <a:r>
              <a:rPr lang="en-GB" dirty="0"/>
              <a:t> </a:t>
            </a:r>
            <a:r>
              <a:rPr lang="en-GB" dirty="0" err="1"/>
              <a:t>çıkabilir</a:t>
            </a:r>
            <a:r>
              <a:rPr lang="en-GB" dirty="0"/>
              <a:t>. Bu </a:t>
            </a:r>
            <a:r>
              <a:rPr lang="en-GB" dirty="0" err="1"/>
              <a:t>durumun</a:t>
            </a:r>
            <a:r>
              <a:rPr lang="en-GB" dirty="0"/>
              <a:t> </a:t>
            </a:r>
            <a:r>
              <a:rPr lang="en-GB" dirty="0" err="1"/>
              <a:t>tersi</a:t>
            </a:r>
            <a:r>
              <a:rPr lang="en-GB" dirty="0"/>
              <a:t> de </a:t>
            </a:r>
            <a:r>
              <a:rPr lang="en-GB" dirty="0" err="1"/>
              <a:t>olabilir</a:t>
            </a:r>
            <a:r>
              <a:rPr lang="en-GB" dirty="0"/>
              <a:t> </a:t>
            </a:r>
            <a:r>
              <a:rPr lang="en-GB" dirty="0" err="1"/>
              <a:t>ve</a:t>
            </a:r>
            <a:r>
              <a:rPr lang="en-GB" dirty="0"/>
              <a:t> </a:t>
            </a:r>
            <a:r>
              <a:rPr lang="en-GB" dirty="0" err="1"/>
              <a:t>daha</a:t>
            </a:r>
            <a:r>
              <a:rPr lang="en-GB" dirty="0"/>
              <a:t> </a:t>
            </a:r>
            <a:r>
              <a:rPr lang="en-GB" dirty="0" err="1"/>
              <a:t>önce</a:t>
            </a:r>
            <a:r>
              <a:rPr lang="en-GB" dirty="0"/>
              <a:t> </a:t>
            </a:r>
            <a:r>
              <a:rPr lang="en-GB" dirty="0" err="1"/>
              <a:t>hak</a:t>
            </a:r>
            <a:r>
              <a:rPr lang="en-GB" dirty="0"/>
              <a:t> </a:t>
            </a:r>
            <a:r>
              <a:rPr lang="en-GB" dirty="0" err="1"/>
              <a:t>olmayan</a:t>
            </a:r>
            <a:r>
              <a:rPr lang="en-GB" dirty="0"/>
              <a:t> </a:t>
            </a:r>
            <a:r>
              <a:rPr lang="en-GB" dirty="0" err="1"/>
              <a:t>hukuksal</a:t>
            </a:r>
            <a:r>
              <a:rPr lang="en-GB" dirty="0"/>
              <a:t> </a:t>
            </a:r>
            <a:r>
              <a:rPr lang="en-GB" dirty="0" err="1"/>
              <a:t>bir</a:t>
            </a:r>
            <a:r>
              <a:rPr lang="en-GB" dirty="0"/>
              <a:t> durum </a:t>
            </a:r>
            <a:r>
              <a:rPr lang="en-GB" dirty="0" err="1"/>
              <a:t>yeni</a:t>
            </a:r>
            <a:r>
              <a:rPr lang="en-GB" dirty="0"/>
              <a:t> </a:t>
            </a:r>
            <a:r>
              <a:rPr lang="en-GB" dirty="0" err="1"/>
              <a:t>yasa</a:t>
            </a:r>
            <a:r>
              <a:rPr lang="en-GB" dirty="0"/>
              <a:t> </a:t>
            </a:r>
            <a:r>
              <a:rPr lang="en-GB" dirty="0" err="1"/>
              <a:t>ya</a:t>
            </a:r>
            <a:r>
              <a:rPr lang="en-GB" dirty="0"/>
              <a:t> da </a:t>
            </a:r>
            <a:r>
              <a:rPr lang="en-GB" dirty="0" err="1"/>
              <a:t>anayasalarla</a:t>
            </a:r>
            <a:r>
              <a:rPr lang="en-GB" dirty="0"/>
              <a:t> </a:t>
            </a:r>
            <a:r>
              <a:rPr lang="en-GB" dirty="0" err="1"/>
              <a:t>hak</a:t>
            </a:r>
            <a:r>
              <a:rPr lang="en-GB" dirty="0"/>
              <a:t> </a:t>
            </a:r>
            <a:r>
              <a:rPr lang="en-GB" dirty="0" err="1"/>
              <a:t>olarak</a:t>
            </a:r>
            <a:r>
              <a:rPr lang="en-GB" dirty="0"/>
              <a:t> </a:t>
            </a:r>
            <a:r>
              <a:rPr lang="en-GB" dirty="0" err="1" smtClean="0"/>
              <a:t>benimsenebilir</a:t>
            </a:r>
            <a:r>
              <a:rPr lang="tr-TR"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a:bodyPr>
          <a:lstStyle/>
          <a:p>
            <a:pPr indent="0" algn="just" eaLnBrk="0" hangingPunct="0">
              <a:buNone/>
            </a:pPr>
            <a:r>
              <a:rPr lang="tr-TR" dirty="0"/>
              <a:t>Haklar, “</a:t>
            </a:r>
            <a:r>
              <a:rPr lang="tr-TR" i="1" dirty="0"/>
              <a:t>özel haklar</a:t>
            </a:r>
            <a:r>
              <a:rPr lang="tr-TR" dirty="0"/>
              <a:t>” ve “</a:t>
            </a:r>
            <a:r>
              <a:rPr lang="tr-TR" i="1" dirty="0"/>
              <a:t>kamu hakları</a:t>
            </a:r>
            <a:r>
              <a:rPr lang="tr-TR" dirty="0"/>
              <a:t>” olarak iki alt gruba ayrılır. Özel hukuk tarafından hak sahibine tanınan hukuksal yetki ve çıkarlar “özel haklar”; kamu hukukundan doğan ve vatandaşların devlete karşı sahip olduğu hukuksal yetki ve çıkarlar ise “kamu hakları” olarak </a:t>
            </a:r>
            <a:r>
              <a:rPr lang="tr-TR" dirty="0" smtClean="0"/>
              <a:t>tanımlanabilir.</a:t>
            </a:r>
            <a:endParaRPr lang="tr-TR" dirty="0" smtClean="0">
              <a:latin typeface="Arial"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b="1" dirty="0"/>
          </a:p>
        </p:txBody>
      </p:sp>
      <p:sp>
        <p:nvSpPr>
          <p:cNvPr id="3" name="2 İçerik Yer Tutucusu"/>
          <p:cNvSpPr>
            <a:spLocks noGrp="1"/>
          </p:cNvSpPr>
          <p:nvPr>
            <p:ph idx="1"/>
          </p:nvPr>
        </p:nvSpPr>
        <p:spPr>
          <a:xfrm>
            <a:off x="457200" y="1428736"/>
            <a:ext cx="8229600" cy="4857784"/>
          </a:xfrm>
        </p:spPr>
        <p:txBody>
          <a:bodyPr>
            <a:normAutofit fontScale="70000" lnSpcReduction="20000"/>
          </a:bodyPr>
          <a:lstStyle/>
          <a:p>
            <a:r>
              <a:rPr lang="tr-TR" dirty="0"/>
              <a:t>Ö</a:t>
            </a:r>
            <a:r>
              <a:rPr lang="tr-TR" dirty="0" smtClean="0"/>
              <a:t>zel </a:t>
            </a:r>
            <a:r>
              <a:rPr lang="tr-TR" dirty="0"/>
              <a:t>hak sahibinin karşısında kural olarak bir yükümlü bulunur. Hak sahibi istemek, yükümlü de buna uymak zorundadır. Buna karşılık kamu haklarının karşısında her zaman hukuk tarafından zorlanabilen bir yükümlü yoktur. Kimi kamu haklarının yükümlüsü devlettir. Devletin yükümlülüğü de elindeki olanaklarla sınırlıdır. </a:t>
            </a:r>
          </a:p>
          <a:p>
            <a:r>
              <a:rPr lang="tr-TR" dirty="0"/>
              <a:t>Ö</a:t>
            </a:r>
            <a:r>
              <a:rPr lang="tr-TR" dirty="0" smtClean="0"/>
              <a:t>zel </a:t>
            </a:r>
            <a:r>
              <a:rPr lang="tr-TR" dirty="0"/>
              <a:t>haklardan yararlanma yönünden, bireyler arasında eşitlik vardır. Bu açıdan bireyler arasında herhangi bir ayrım yapılmaz. Kamu haklarından yararlanmada ise bireyler arasında her zaman tam bir eşitlik olmayabilir. Öğrenim durumuna ve yaşa göre kamu hakları birtakım kayıt ve koşullara tabi tutulmaktadır. Örneğin, seçme hakkına sahip olabilmek için belli bir yaşa gelmek gerekir. Ancak, burada da aynı nitelikte ve aynı koşullarda olanlar arasında eşitlik aranır. </a:t>
            </a:r>
          </a:p>
          <a:p>
            <a:r>
              <a:rPr lang="tr-TR" dirty="0"/>
              <a:t>Ö</a:t>
            </a:r>
            <a:r>
              <a:rPr lang="tr-TR" dirty="0" smtClean="0"/>
              <a:t>zel </a:t>
            </a:r>
            <a:r>
              <a:rPr lang="tr-TR" dirty="0"/>
              <a:t>haklardan yalnız vatandaşlar değil, yabancılar da yararlanır. Oysa, kamu haklarının bir bölümü yalnız vatandaşlara özgüdür. </a:t>
            </a:r>
          </a:p>
          <a:p>
            <a:pPr marL="0" indent="0">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Kamu hakları, kişilerin toplumla ilişkilerini düzenleyen kurallardan doğar; bu haklar oluşum ve gelişim halindedir. Hatta devlet karşısında kişilerin hangi haklara sahip olabilecekleri konusu hala tartışılmaktadır. Kamu haklarını da “</a:t>
            </a:r>
            <a:r>
              <a:rPr lang="tr-TR" i="1" dirty="0"/>
              <a:t>özel nitelikli kamu hakları</a:t>
            </a:r>
            <a:r>
              <a:rPr lang="tr-TR" dirty="0"/>
              <a:t>” ve “</a:t>
            </a:r>
            <a:r>
              <a:rPr lang="tr-TR" i="1" dirty="0"/>
              <a:t>genel nitelikli kamu hakları</a:t>
            </a:r>
            <a:r>
              <a:rPr lang="tr-TR" dirty="0"/>
              <a:t>” olarak sınıflamak </a:t>
            </a:r>
            <a:r>
              <a:rPr lang="tr-TR" dirty="0" smtClean="0"/>
              <a:t>olanaklıdır.</a:t>
            </a:r>
            <a:endParaRPr lang="tr-TR" dirty="0"/>
          </a:p>
        </p:txBody>
      </p:sp>
    </p:spTree>
    <p:extLst>
      <p:ext uri="{BB962C8B-B14F-4D97-AF65-F5344CB8AC3E}">
        <p14:creationId xmlns:p14="http://schemas.microsoft.com/office/powerpoint/2010/main" val="101122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 nitelikli kamu hakları, kamu kuruluşları ile hukuken bir ilişki içinde bulunma koşulu aranmadan, genel olarak kişilere sağlanan kimi hukuksal yetkilerdir. </a:t>
            </a:r>
            <a:r>
              <a:rPr lang="tr-TR"/>
              <a:t>Genel nitelikli kamu haklarına  “Temel Haklar ve Özgürlükler” ya da “Kamu Özgürlükleri” de </a:t>
            </a:r>
            <a:r>
              <a:rPr lang="tr-TR" smtClean="0"/>
              <a:t>denir.</a:t>
            </a:r>
            <a:endParaRPr lang="tr-TR" dirty="0"/>
          </a:p>
        </p:txBody>
      </p:sp>
    </p:spTree>
    <p:extLst>
      <p:ext uri="{BB962C8B-B14F-4D97-AF65-F5344CB8AC3E}">
        <p14:creationId xmlns:p14="http://schemas.microsoft.com/office/powerpoint/2010/main" val="1154277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Ödev</a:t>
            </a:r>
            <a:br>
              <a:rPr lang="tr-TR" b="1" dirty="0"/>
            </a:br>
            <a:endParaRPr lang="tr-TR" dirty="0"/>
          </a:p>
        </p:txBody>
      </p:sp>
      <p:sp>
        <p:nvSpPr>
          <p:cNvPr id="3" name="İçerik Yer Tutucusu 2"/>
          <p:cNvSpPr>
            <a:spLocks noGrp="1"/>
          </p:cNvSpPr>
          <p:nvPr>
            <p:ph idx="1"/>
          </p:nvPr>
        </p:nvSpPr>
        <p:spPr/>
        <p:txBody>
          <a:bodyPr>
            <a:normAutofit fontScale="85000" lnSpcReduction="10000"/>
          </a:bodyPr>
          <a:lstStyle/>
          <a:p>
            <a:r>
              <a:rPr lang="en-GB" dirty="0" err="1"/>
              <a:t>Hak</a:t>
            </a:r>
            <a:r>
              <a:rPr lang="en-GB" dirty="0"/>
              <a:t> </a:t>
            </a:r>
            <a:r>
              <a:rPr lang="en-GB" dirty="0" err="1"/>
              <a:t>ve</a:t>
            </a:r>
            <a:r>
              <a:rPr lang="en-GB" dirty="0"/>
              <a:t> </a:t>
            </a:r>
            <a:r>
              <a:rPr lang="en-GB" dirty="0" err="1" smtClean="0"/>
              <a:t>ödev</a:t>
            </a:r>
            <a:r>
              <a:rPr lang="tr-TR" dirty="0" smtClean="0"/>
              <a:t> </a:t>
            </a:r>
            <a:r>
              <a:rPr lang="en-GB" dirty="0" err="1" smtClean="0"/>
              <a:t>birbiri</a:t>
            </a:r>
            <a:r>
              <a:rPr lang="en-GB" dirty="0" smtClean="0"/>
              <a:t> </a:t>
            </a:r>
            <a:r>
              <a:rPr lang="en-GB" dirty="0" err="1"/>
              <a:t>ile</a:t>
            </a:r>
            <a:r>
              <a:rPr lang="en-GB" dirty="0"/>
              <a:t> </a:t>
            </a:r>
            <a:r>
              <a:rPr lang="en-GB" dirty="0" err="1"/>
              <a:t>yakın</a:t>
            </a:r>
            <a:r>
              <a:rPr lang="en-GB" dirty="0"/>
              <a:t> </a:t>
            </a:r>
            <a:r>
              <a:rPr lang="en-GB" dirty="0" err="1"/>
              <a:t>ilişki</a:t>
            </a:r>
            <a:r>
              <a:rPr lang="en-GB" dirty="0"/>
              <a:t> </a:t>
            </a:r>
            <a:r>
              <a:rPr lang="en-GB" dirty="0" err="1"/>
              <a:t>halinde</a:t>
            </a:r>
            <a:r>
              <a:rPr lang="en-GB" dirty="0"/>
              <a:t> </a:t>
            </a:r>
            <a:r>
              <a:rPr lang="en-GB" dirty="0" err="1"/>
              <a:t>olan</a:t>
            </a:r>
            <a:r>
              <a:rPr lang="en-GB" dirty="0"/>
              <a:t> </a:t>
            </a:r>
            <a:r>
              <a:rPr lang="en-GB" dirty="0" err="1"/>
              <a:t>kavramlardır</a:t>
            </a:r>
            <a:r>
              <a:rPr lang="en-GB" dirty="0"/>
              <a:t> </a:t>
            </a:r>
            <a:r>
              <a:rPr lang="en-GB" dirty="0" err="1"/>
              <a:t>ve</a:t>
            </a:r>
            <a:r>
              <a:rPr lang="en-GB" dirty="0"/>
              <a:t> </a:t>
            </a:r>
            <a:r>
              <a:rPr lang="en-GB" dirty="0" err="1"/>
              <a:t>hakların</a:t>
            </a:r>
            <a:r>
              <a:rPr lang="en-GB" dirty="0"/>
              <a:t> </a:t>
            </a:r>
            <a:r>
              <a:rPr lang="en-GB" dirty="0" err="1"/>
              <a:t>olmadığı</a:t>
            </a:r>
            <a:r>
              <a:rPr lang="en-GB" dirty="0"/>
              <a:t> </a:t>
            </a:r>
            <a:r>
              <a:rPr lang="en-GB" dirty="0" err="1"/>
              <a:t>bir</a:t>
            </a:r>
            <a:r>
              <a:rPr lang="en-GB" dirty="0"/>
              <a:t> </a:t>
            </a:r>
            <a:r>
              <a:rPr lang="en-GB" dirty="0" err="1"/>
              <a:t>yerde</a:t>
            </a:r>
            <a:r>
              <a:rPr lang="en-GB" dirty="0"/>
              <a:t> </a:t>
            </a:r>
            <a:r>
              <a:rPr lang="en-GB" dirty="0" err="1"/>
              <a:t>ödevlerden</a:t>
            </a:r>
            <a:r>
              <a:rPr lang="en-GB" dirty="0"/>
              <a:t>, </a:t>
            </a:r>
            <a:r>
              <a:rPr lang="en-GB" dirty="0" err="1"/>
              <a:t>ödevlerin</a:t>
            </a:r>
            <a:r>
              <a:rPr lang="en-GB" dirty="0"/>
              <a:t> </a:t>
            </a:r>
            <a:r>
              <a:rPr lang="en-GB" dirty="0" err="1"/>
              <a:t>olmadığı</a:t>
            </a:r>
            <a:r>
              <a:rPr lang="en-GB" dirty="0"/>
              <a:t> </a:t>
            </a:r>
            <a:r>
              <a:rPr lang="en-GB" dirty="0" err="1"/>
              <a:t>bir</a:t>
            </a:r>
            <a:r>
              <a:rPr lang="en-GB" dirty="0"/>
              <a:t> </a:t>
            </a:r>
            <a:r>
              <a:rPr lang="en-GB" dirty="0" err="1"/>
              <a:t>yerde</a:t>
            </a:r>
            <a:r>
              <a:rPr lang="en-GB" dirty="0"/>
              <a:t> </a:t>
            </a:r>
            <a:r>
              <a:rPr lang="en-GB" dirty="0" err="1"/>
              <a:t>ise</a:t>
            </a:r>
            <a:r>
              <a:rPr lang="en-GB" dirty="0"/>
              <a:t> </a:t>
            </a:r>
            <a:r>
              <a:rPr lang="en-GB" dirty="0" err="1"/>
              <a:t>haklardan</a:t>
            </a:r>
            <a:r>
              <a:rPr lang="en-GB" dirty="0"/>
              <a:t> </a:t>
            </a:r>
            <a:r>
              <a:rPr lang="en-GB" dirty="0" err="1"/>
              <a:t>söz</a:t>
            </a:r>
            <a:r>
              <a:rPr lang="en-GB" dirty="0"/>
              <a:t> </a:t>
            </a:r>
            <a:r>
              <a:rPr lang="en-GB" dirty="0" err="1"/>
              <a:t>etmek</a:t>
            </a:r>
            <a:r>
              <a:rPr lang="en-GB" dirty="0"/>
              <a:t> </a:t>
            </a:r>
            <a:r>
              <a:rPr lang="en-GB" dirty="0" err="1"/>
              <a:t>çok</a:t>
            </a:r>
            <a:r>
              <a:rPr lang="en-GB" dirty="0"/>
              <a:t> </a:t>
            </a:r>
            <a:r>
              <a:rPr lang="en-GB" dirty="0" err="1"/>
              <a:t>zordur</a:t>
            </a:r>
            <a:r>
              <a:rPr lang="en-GB" dirty="0" smtClean="0"/>
              <a:t>.</a:t>
            </a:r>
            <a:endParaRPr lang="tr-TR" dirty="0" smtClean="0"/>
          </a:p>
          <a:p>
            <a:r>
              <a:rPr lang="tr-TR" dirty="0" smtClean="0"/>
              <a:t>Bir </a:t>
            </a:r>
            <a:r>
              <a:rPr lang="tr-TR" dirty="0"/>
              <a:t>hakkın ya da özgürlüğün sınırlandırılması sonucu oluşan hukuksal durumdur. Haklar ve özgürlükler, sınırlandırılmış olmaları nedeniyle ödevler içerirler. </a:t>
            </a:r>
            <a:endParaRPr lang="tr-TR" dirty="0" smtClean="0"/>
          </a:p>
          <a:p>
            <a:r>
              <a:rPr lang="tr-TR" dirty="0" smtClean="0"/>
              <a:t>Hak </a:t>
            </a:r>
            <a:r>
              <a:rPr lang="tr-TR" dirty="0"/>
              <a:t>sahibi olmak, başkalarına karşı sorumlu olmayı da beraberinde getirir. Başka bir deyişle, haklar, bireylerin içinde bulundukları topluma karşı </a:t>
            </a:r>
            <a:r>
              <a:rPr lang="tr-TR" dirty="0" smtClean="0"/>
              <a:t>ödevlerini de </a:t>
            </a:r>
            <a:r>
              <a:rPr lang="tr-TR" smtClean="0"/>
              <a:t>gerekli kılar.</a:t>
            </a:r>
            <a:endParaRPr lang="tr-TR" dirty="0"/>
          </a:p>
        </p:txBody>
      </p:sp>
    </p:spTree>
    <p:extLst>
      <p:ext uri="{BB962C8B-B14F-4D97-AF65-F5344CB8AC3E}">
        <p14:creationId xmlns:p14="http://schemas.microsoft.com/office/powerpoint/2010/main" val="9061159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535</Words>
  <Application>Microsoft Office PowerPoint</Application>
  <PresentationFormat>Ekran Gösterisi (4:3)</PresentationFormat>
  <Paragraphs>23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Symbol</vt:lpstr>
      <vt:lpstr>Ofis Teması</vt:lpstr>
      <vt:lpstr>İNSAN HAKLARI ALANINDA GEÇEN TEMEL KAVRAMLAR «HAK» VE «ÖDEV» KAVRAMLARI  Prof. Dr. Yasemin KARAMAN KEPENEKCİ  Ankara Üniversitesi Eğitim Bilimleri Fakültesi</vt:lpstr>
      <vt:lpstr>Hak</vt:lpstr>
      <vt:lpstr>  </vt:lpstr>
      <vt:lpstr>PowerPoint Sunusu</vt:lpstr>
      <vt:lpstr>PowerPoint Sunusu</vt:lpstr>
      <vt:lpstr> </vt:lpstr>
      <vt:lpstr>PowerPoint Sunusu</vt:lpstr>
      <vt:lpstr>PowerPoint Sunusu</vt:lpstr>
      <vt:lpstr>Ödev </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KEP-72</cp:lastModifiedBy>
  <cp:revision>28</cp:revision>
  <dcterms:created xsi:type="dcterms:W3CDTF">2014-12-02T07:20:17Z</dcterms:created>
  <dcterms:modified xsi:type="dcterms:W3CDTF">2020-05-01T08:22:10Z</dcterms:modified>
</cp:coreProperties>
</file>