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6FCC-0FC4-497A-AC13-C49F20754B40}" type="datetimeFigureOut">
              <a:rPr lang="tr-TR" smtClean="0"/>
              <a:pPr/>
              <a:t>04.12.2017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29626-A6B8-454A-8E98-DDE50D74B2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gulmezuniyet.com/images/referans-logolar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373216"/>
            <a:ext cx="1364456" cy="126876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99592" y="3140968"/>
            <a:ext cx="7772400" cy="1008112"/>
          </a:xfrm>
        </p:spPr>
        <p:txBody>
          <a:bodyPr/>
          <a:lstStyle/>
          <a:p>
            <a:r>
              <a:rPr lang="tr-TR" dirty="0" smtClean="0"/>
              <a:t>TEMEL ANTRENÖRLÜK İLKELERİ I</a:t>
            </a:r>
            <a:endParaRPr lang="tr-TR" dirty="0"/>
          </a:p>
        </p:txBody>
      </p:sp>
      <p:pic>
        <p:nvPicPr>
          <p:cNvPr id="20482" name="Picture 2" descr="coachi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903118" cy="2251160"/>
          </a:xfrm>
          <a:prstGeom prst="rect">
            <a:avLst/>
          </a:prstGeom>
          <a:noFill/>
        </p:spPr>
      </p:pic>
      <p:sp>
        <p:nvSpPr>
          <p:cNvPr id="9" name="Alt Başlık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290544" cy="1152128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Dr. Burcu ERTAŞ DÖLEK</a:t>
            </a:r>
          </a:p>
          <a:p>
            <a:pPr>
              <a:lnSpc>
                <a:spcPct val="110000"/>
              </a:lnSpc>
            </a:pPr>
            <a:r>
              <a:rPr lang="tr-TR" sz="2200" dirty="0" smtClean="0"/>
              <a:t>Ankara Üniversitesi</a:t>
            </a:r>
          </a:p>
          <a:p>
            <a:pPr>
              <a:lnSpc>
                <a:spcPct val="110000"/>
              </a:lnSpc>
            </a:pPr>
            <a:r>
              <a:rPr lang="tr-TR" sz="2200" dirty="0" smtClean="0"/>
              <a:t>Spor Bilimleri Fakültesi</a:t>
            </a:r>
          </a:p>
          <a:p>
            <a:pPr>
              <a:lnSpc>
                <a:spcPct val="110000"/>
              </a:lnSpc>
            </a:pPr>
            <a:r>
              <a:rPr lang="tr-TR" sz="2200" dirty="0" smtClean="0"/>
              <a:t>Antrenörlük Eğitimi Bölümü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aching communic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820357" cy="3204816"/>
          </a:xfrm>
          <a:prstGeom prst="rect">
            <a:avLst/>
          </a:prstGeom>
          <a:noFill/>
        </p:spPr>
      </p:pic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628800"/>
            <a:ext cx="3384376" cy="36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r-TR" sz="2000" dirty="0" smtClean="0">
                <a:latin typeface="Comic Sans MS" pitchFamily="66" charset="0"/>
              </a:rPr>
              <a:t>	</a:t>
            </a:r>
            <a:r>
              <a:rPr lang="tr-TR" sz="2000" u="sng" dirty="0" smtClean="0">
                <a:latin typeface="Comic Sans MS" pitchFamily="66" charset="0"/>
              </a:rPr>
              <a:t>Antrenörler             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Konuşma kabiliyeti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Göz teması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Kelime bilgisi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Bilgisi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İsteklilik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Sözsüz iletişim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Örneklerin kullanımı</a:t>
            </a:r>
          </a:p>
          <a:p>
            <a:pPr>
              <a:buFontTx/>
              <a:buChar char="-"/>
            </a:pPr>
            <a:r>
              <a:rPr lang="tr-TR" sz="2000" dirty="0" smtClean="0">
                <a:latin typeface="Comic Sans MS" pitchFamily="66" charset="0"/>
              </a:rPr>
              <a:t>Sunma kabiliyeti</a:t>
            </a:r>
          </a:p>
          <a:p>
            <a:endParaRPr lang="tr-TR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Comic Sans MS" pitchFamily="66" charset="0"/>
              </a:rPr>
              <a:t>Eğitimi Etkileyen Kişisel Faktörler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Idot;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279157" cy="4293096"/>
          </a:xfrm>
          <a:prstGeom prst="rect">
            <a:avLst/>
          </a:prstGeom>
          <a:noFill/>
        </p:spPr>
      </p:pic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latin typeface="Comic Sans MS" pitchFamily="66" charset="0"/>
              </a:rPr>
              <a:t>Eğitimi Etkileyen Kişisel Faktörler</a:t>
            </a:r>
            <a:endParaRPr lang="tr-TR" sz="3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3528070" cy="45259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r-TR" sz="2000" u="sng" dirty="0" smtClean="0">
                <a:latin typeface="Comic Sans MS" pitchFamily="66" charset="0"/>
              </a:rPr>
              <a:t>Sporcular</a:t>
            </a:r>
            <a:endParaRPr lang="tr-TR" sz="2000" u="sng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İsteklilikleri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İlgileri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Kelime bilgisi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Bilgi altyapısı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Olgunluk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Deneyim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Fiziksel nitelikler</a:t>
            </a:r>
          </a:p>
          <a:p>
            <a:pPr>
              <a:buFontTx/>
              <a:buChar char="-"/>
            </a:pPr>
            <a:r>
              <a:rPr lang="tr-TR" sz="2000" dirty="0">
                <a:latin typeface="Comic Sans MS" pitchFamily="66" charset="0"/>
              </a:rPr>
              <a:t>Öğrenmede zorluk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ell organized swim training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957729" cy="2636689"/>
          </a:xfrm>
          <a:prstGeom prst="rect">
            <a:avLst/>
          </a:prstGeom>
          <a:noFill/>
        </p:spPr>
      </p:pic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latin typeface="Comic Sans MS" pitchFamily="66" charset="0"/>
              </a:rPr>
              <a:t>Eğitimi Etkileyen Çevresel Faktörler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4392488" cy="42479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Günün saati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Çalışma saati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Çalışmanın uzunluğu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Sunuşun uzunluğu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Yüzücülerin gruplandırılması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Sudaki kimyasallar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Dış sesler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İzleyiciler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Görme aksaklıkları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Işıklandırma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Hava ve suyun ısısı</a:t>
            </a:r>
          </a:p>
          <a:p>
            <a:pPr>
              <a:lnSpc>
                <a:spcPct val="90000"/>
              </a:lnSpc>
            </a:pPr>
            <a:r>
              <a:rPr lang="tr-TR" sz="2500" dirty="0">
                <a:latin typeface="Comic Sans MS" pitchFamily="66" charset="0"/>
              </a:rPr>
              <a:t>Mevcut malzemeler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492896"/>
            <a:ext cx="4392488" cy="3168352"/>
          </a:xfrm>
        </p:spPr>
        <p:txBody>
          <a:bodyPr>
            <a:normAutofit fontScale="85000" lnSpcReduction="10000"/>
          </a:bodyPr>
          <a:lstStyle/>
          <a:p>
            <a:r>
              <a:rPr lang="tr-TR" sz="2000" dirty="0" smtClean="0">
                <a:latin typeface="Comic Sans MS" pitchFamily="66" charset="0"/>
              </a:rPr>
              <a:t>Güvenli bir ortamda sunuş gerçekleştirilmeli</a:t>
            </a:r>
          </a:p>
          <a:p>
            <a:r>
              <a:rPr lang="tr-TR" sz="2000" dirty="0" smtClean="0">
                <a:latin typeface="Comic Sans MS" pitchFamily="66" charset="0"/>
              </a:rPr>
              <a:t>Suyun içinde ve dışında sunuş yapılmalı </a:t>
            </a:r>
          </a:p>
          <a:p>
            <a:r>
              <a:rPr lang="tr-TR" sz="2000" dirty="0" smtClean="0">
                <a:latin typeface="Comic Sans MS" pitchFamily="66" charset="0"/>
              </a:rPr>
              <a:t>Herkesin görebilmesi için açık biçimde sunuş yapılmalı</a:t>
            </a:r>
          </a:p>
          <a:p>
            <a:r>
              <a:rPr lang="tr-TR" sz="2000" dirty="0" smtClean="0">
                <a:latin typeface="Comic Sans MS" pitchFamily="66" charset="0"/>
              </a:rPr>
              <a:t>Farklı açılardan;önden,yandan,tepeden ve dip pozisyonda sunuş yapılmalı</a:t>
            </a:r>
          </a:p>
          <a:p>
            <a:r>
              <a:rPr lang="tr-TR" sz="2000" dirty="0" smtClean="0">
                <a:latin typeface="Comic Sans MS" pitchFamily="66" charset="0"/>
              </a:rPr>
              <a:t>Aktif katılım sağlanmalı</a:t>
            </a:r>
          </a:p>
          <a:p>
            <a:r>
              <a:rPr lang="tr-TR" sz="2000" dirty="0" smtClean="0">
                <a:latin typeface="Comic Sans MS" pitchFamily="66" charset="0"/>
              </a:rPr>
              <a:t>Olumlu davranılmalı</a:t>
            </a:r>
          </a:p>
          <a:p>
            <a:r>
              <a:rPr lang="tr-TR" sz="2000" dirty="0" smtClean="0">
                <a:latin typeface="Comic Sans MS" pitchFamily="66" charset="0"/>
              </a:rPr>
              <a:t>Etkili sunuşlara çalışılmalı.</a:t>
            </a:r>
          </a:p>
          <a:p>
            <a:endParaRPr lang="tr-TR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l"/>
            <a:r>
              <a:rPr lang="tr-TR" sz="2800" dirty="0" smtClean="0">
                <a:latin typeface="Comic Sans MS" pitchFamily="66" charset="0"/>
              </a:rPr>
              <a:t>Etkili Sunuş Ve Anlatım İlkeleri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9218" name="Picture 2" descr="demonstrate swim technique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109930" cy="1944216"/>
          </a:xfrm>
          <a:prstGeom prst="rect">
            <a:avLst/>
          </a:prstGeom>
          <a:noFill/>
        </p:spPr>
      </p:pic>
      <p:pic>
        <p:nvPicPr>
          <p:cNvPr id="9220" name="Picture 4" descr="demonstration in swimmi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02736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556793"/>
            <a:ext cx="4320480" cy="374441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latin typeface="Comic Sans MS" pitchFamily="66" charset="0"/>
              </a:rPr>
              <a:t>Her defasında tek bir konu üzerinde yoğunlaşılmalı</a:t>
            </a:r>
          </a:p>
          <a:p>
            <a:r>
              <a:rPr lang="tr-TR" dirty="0" smtClean="0">
                <a:latin typeface="Comic Sans MS" pitchFamily="66" charset="0"/>
              </a:rPr>
              <a:t>Yüzücülerin yaş ve seviyesine göre uygun şekilde anlatılmalı</a:t>
            </a:r>
          </a:p>
          <a:p>
            <a:r>
              <a:rPr lang="tr-TR" dirty="0" smtClean="0">
                <a:latin typeface="Comic Sans MS" pitchFamily="66" charset="0"/>
              </a:rPr>
              <a:t>Kısa ve öz anlatım seçilmeli</a:t>
            </a:r>
          </a:p>
          <a:p>
            <a:r>
              <a:rPr lang="tr-TR" dirty="0" smtClean="0">
                <a:latin typeface="Comic Sans MS" pitchFamily="66" charset="0"/>
              </a:rPr>
              <a:t>İletişimde kollar,bacaklar,vücut ve ayaklara doğrudan ilgiyi çekilmeli</a:t>
            </a:r>
          </a:p>
          <a:p>
            <a:r>
              <a:rPr lang="tr-TR" dirty="0" smtClean="0">
                <a:latin typeface="Comic Sans MS" pitchFamily="66" charset="0"/>
              </a:rPr>
              <a:t>Belirgin ve açık olunmalı</a:t>
            </a:r>
          </a:p>
          <a:p>
            <a:r>
              <a:rPr lang="tr-TR" dirty="0" smtClean="0">
                <a:latin typeface="Comic Sans MS" pitchFamily="66" charset="0"/>
              </a:rPr>
              <a:t>Etkili anlatımlara çalışılmalı</a:t>
            </a:r>
          </a:p>
          <a:p>
            <a:endParaRPr lang="tr-TR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tr-TR" sz="3000" dirty="0" smtClean="0">
                <a:latin typeface="Comic Sans MS" pitchFamily="66" charset="0"/>
              </a:rPr>
              <a:t>Etkili Anlatımlar</a:t>
            </a:r>
            <a:endParaRPr lang="tr-TR" sz="3000" dirty="0">
              <a:latin typeface="Comic Sans MS" pitchFamily="66" charset="0"/>
            </a:endParaRPr>
          </a:p>
        </p:txBody>
      </p:sp>
      <p:pic>
        <p:nvPicPr>
          <p:cNvPr id="8194" name="Picture 2" descr="demonstration in swimmi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4283968" cy="3215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204864"/>
            <a:ext cx="4464496" cy="3168352"/>
          </a:xfrm>
        </p:spPr>
        <p:txBody>
          <a:bodyPr>
            <a:normAutofit/>
          </a:bodyPr>
          <a:lstStyle/>
          <a:p>
            <a:r>
              <a:rPr lang="tr-TR" sz="2200" dirty="0" smtClean="0">
                <a:latin typeface="Comic Sans MS" pitchFamily="66" charset="0"/>
              </a:rPr>
              <a:t>Hata mümkün olduğu kadar çabuk düzeltilmeli</a:t>
            </a:r>
          </a:p>
          <a:p>
            <a:r>
              <a:rPr lang="tr-TR" sz="2200" dirty="0" smtClean="0">
                <a:latin typeface="Comic Sans MS" pitchFamily="66" charset="0"/>
              </a:rPr>
              <a:t>Hatanın nasıl düzeltileceği olumlu bir şekilde gösterilmeli ve anlatılmalı</a:t>
            </a:r>
          </a:p>
          <a:p>
            <a:r>
              <a:rPr lang="tr-TR" sz="2200" dirty="0" smtClean="0">
                <a:latin typeface="Comic Sans MS" pitchFamily="66" charset="0"/>
              </a:rPr>
              <a:t>Yüzücünün, düzelttiği konuyu size tekrar göstermesini isteyin.</a:t>
            </a:r>
          </a:p>
          <a:p>
            <a:endParaRPr lang="tr-TR" sz="2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64704"/>
            <a:ext cx="5338936" cy="1143000"/>
          </a:xfrm>
        </p:spPr>
        <p:txBody>
          <a:bodyPr>
            <a:normAutofit/>
          </a:bodyPr>
          <a:lstStyle/>
          <a:p>
            <a:pPr algn="l"/>
            <a:r>
              <a:rPr lang="tr-TR" sz="3000" dirty="0" smtClean="0">
                <a:latin typeface="Comic Sans MS" pitchFamily="66" charset="0"/>
              </a:rPr>
              <a:t>Geri Bildirim Alma Prensipleri</a:t>
            </a:r>
            <a:endParaRPr lang="tr-TR" sz="3000" dirty="0">
              <a:latin typeface="Comic Sans MS" pitchFamily="66" charset="0"/>
            </a:endParaRPr>
          </a:p>
        </p:txBody>
      </p:sp>
      <p:pic>
        <p:nvPicPr>
          <p:cNvPr id="7170" name="Picture 2" descr="dory first met withnem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4177563" cy="24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33256"/>
            <a:ext cx="3155346" cy="72008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45365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>
                <a:latin typeface="Comic Sans MS" pitchFamily="66" charset="0"/>
              </a:rPr>
              <a:t>	DİKKAT!!!</a:t>
            </a:r>
          </a:p>
          <a:p>
            <a:r>
              <a:rPr lang="tr-TR" sz="2000" dirty="0" smtClean="0">
                <a:latin typeface="Comic Sans MS" pitchFamily="66" charset="0"/>
              </a:rPr>
              <a:t>Hata vurgulanmalı ve tam olarak açıklanmalı</a:t>
            </a:r>
          </a:p>
          <a:p>
            <a:r>
              <a:rPr lang="tr-TR" sz="2000" dirty="0" smtClean="0">
                <a:latin typeface="Comic Sans MS" pitchFamily="66" charset="0"/>
              </a:rPr>
              <a:t>Nasıl doğru davranılacağını anlatılarak hata düzeltilmeli</a:t>
            </a:r>
          </a:p>
          <a:p>
            <a:r>
              <a:rPr lang="tr-TR" sz="2000" dirty="0" smtClean="0">
                <a:latin typeface="Comic Sans MS" pitchFamily="66" charset="0"/>
              </a:rPr>
              <a:t>Hatanın düzeltilmesinin, sporcuya olan etkisi ve performansının nasıl artacağı anlatılmalı</a:t>
            </a:r>
          </a:p>
          <a:p>
            <a:r>
              <a:rPr lang="tr-TR" sz="2000" dirty="0" smtClean="0">
                <a:latin typeface="Comic Sans MS" pitchFamily="66" charset="0"/>
              </a:rPr>
              <a:t>Yüzücülere doğrusu yaptırılmalı</a:t>
            </a:r>
          </a:p>
          <a:p>
            <a:r>
              <a:rPr lang="tr-TR" sz="2000" dirty="0" smtClean="0">
                <a:latin typeface="Comic Sans MS" pitchFamily="66" charset="0"/>
              </a:rPr>
              <a:t>Sporcular, her zaman geri – bildirim ardından cesaretlendirilmeli</a:t>
            </a:r>
          </a:p>
          <a:p>
            <a:endParaRPr lang="tr-TR" sz="2000" dirty="0"/>
          </a:p>
        </p:txBody>
      </p:sp>
      <p:pic>
        <p:nvPicPr>
          <p:cNvPr id="6148" name="Picture 4" descr="&amp;Idot;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185" y="2204864"/>
            <a:ext cx="4065815" cy="270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717032"/>
            <a:ext cx="822960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>
                <a:latin typeface="Comic Sans MS" pitchFamily="66" charset="0"/>
              </a:rPr>
              <a:t>		Yüzme Antrenörü Kimdir?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tr-TR" sz="2200" dirty="0" smtClean="0">
                <a:latin typeface="Comic Sans MS" pitchFamily="66" charset="0"/>
              </a:rPr>
              <a:t>			Antrenör, bir takımı çalıştıran, çalışmaları organize eden ve yüzücüleri disipline sokan kişidir.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tr-TR" sz="2200" dirty="0" smtClean="0">
              <a:latin typeface="Comic Sans MS" pitchFamily="66" charset="0"/>
            </a:endParaRPr>
          </a:p>
          <a:p>
            <a:endParaRPr lang="tr-TR" sz="2200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  <p:pic>
        <p:nvPicPr>
          <p:cNvPr id="19458" name="Picture 2" descr="swimming coach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48680"/>
            <a:ext cx="4831110" cy="2718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4221088"/>
            <a:ext cx="8157592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200" dirty="0" smtClean="0">
                <a:latin typeface="Comic Sans MS" pitchFamily="66" charset="0"/>
              </a:rPr>
              <a:t>		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tr-TR" sz="2200" dirty="0" smtClean="0">
                <a:latin typeface="Comic Sans MS" pitchFamily="66" charset="0"/>
              </a:rPr>
              <a:t>	Yüzme antrenörü ne yapar?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tr-TR" sz="2200" dirty="0" smtClean="0">
                <a:latin typeface="Comic Sans MS" pitchFamily="66" charset="0"/>
              </a:rPr>
              <a:t>	Yüzme antrenörünün nitelikleri nedir?</a:t>
            </a:r>
          </a:p>
          <a:p>
            <a:endParaRPr lang="tr-TR" sz="2200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  <p:pic>
        <p:nvPicPr>
          <p:cNvPr id="33794" name="Picture 2" descr="coachi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487294" cy="389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  <p:pic>
        <p:nvPicPr>
          <p:cNvPr id="11266" name="Picture 2" descr="who is swimming coach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8680"/>
            <a:ext cx="6002288" cy="442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39"/>
            <a:ext cx="4402832" cy="2880321"/>
          </a:xfrm>
        </p:spPr>
        <p:txBody>
          <a:bodyPr>
            <a:normAutofit/>
          </a:bodyPr>
          <a:lstStyle/>
          <a:p>
            <a:pPr marL="609600" indent="-609600">
              <a:buFontTx/>
              <a:buChar char="-"/>
            </a:pPr>
            <a:r>
              <a:rPr lang="tr-TR" sz="2200" dirty="0" smtClean="0">
                <a:latin typeface="Comic Sans MS" pitchFamily="66" charset="0"/>
              </a:rPr>
              <a:t>Etkili antrenörün özellikleri</a:t>
            </a:r>
          </a:p>
          <a:p>
            <a:pPr marL="609600" indent="-609600">
              <a:buFontTx/>
              <a:buChar char="-"/>
            </a:pPr>
            <a:r>
              <a:rPr lang="tr-TR" sz="2200" dirty="0" smtClean="0">
                <a:latin typeface="Comic Sans MS" pitchFamily="66" charset="0"/>
              </a:rPr>
              <a:t>Bir antrenör olarak sizin rolünüz</a:t>
            </a:r>
          </a:p>
          <a:p>
            <a:pPr marL="609600" indent="-609600">
              <a:buFontTx/>
              <a:buChar char="-"/>
            </a:pPr>
            <a:r>
              <a:rPr lang="tr-TR" sz="2200" dirty="0" smtClean="0">
                <a:latin typeface="Comic Sans MS" pitchFamily="66" charset="0"/>
              </a:rPr>
              <a:t>Antrenörlükteki nedenleriniz</a:t>
            </a:r>
          </a:p>
          <a:p>
            <a:pPr marL="609600" indent="-609600">
              <a:buFontTx/>
              <a:buChar char="-"/>
            </a:pPr>
            <a:r>
              <a:rPr lang="tr-TR" sz="2200" dirty="0" smtClean="0">
                <a:latin typeface="Comic Sans MS" pitchFamily="66" charset="0"/>
              </a:rPr>
              <a:t>Antrenörlükteki amaçlarınız</a:t>
            </a:r>
          </a:p>
          <a:p>
            <a:endParaRPr lang="tr-TR" sz="2200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  <p:pic>
        <p:nvPicPr>
          <p:cNvPr id="17410" name="Picture 2" descr="coach is everythi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y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5086802" cy="3168352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71600" y="1268760"/>
            <a:ext cx="4258816" cy="348498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tr-TR" sz="20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endParaRPr lang="tr-TR" sz="20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tr-TR" sz="2000" dirty="0" smtClean="0">
                <a:latin typeface="Comic Sans MS" pitchFamily="66" charset="0"/>
              </a:rPr>
              <a:t>Ne Amaçla Spor Yapıyoruz</a:t>
            </a:r>
          </a:p>
          <a:p>
            <a:pPr marL="514350" indent="-514350">
              <a:buNone/>
            </a:pPr>
            <a:endParaRPr lang="tr-TR" sz="20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tr-TR" sz="2000" dirty="0" smtClean="0">
                <a:latin typeface="Comic Sans MS" pitchFamily="66" charset="0"/>
              </a:rPr>
              <a:t>1. </a:t>
            </a:r>
            <a:r>
              <a:rPr lang="tr-TR" sz="2000" dirty="0" err="1" smtClean="0">
                <a:latin typeface="Comic Sans MS" pitchFamily="66" charset="0"/>
              </a:rPr>
              <a:t>Fitness</a:t>
            </a:r>
            <a:endParaRPr lang="tr-TR" sz="20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tr-TR" sz="2000" dirty="0" smtClean="0">
                <a:latin typeface="Comic Sans MS" pitchFamily="66" charset="0"/>
              </a:rPr>
              <a:t>2. Rekreasyon</a:t>
            </a:r>
          </a:p>
          <a:p>
            <a:pPr marL="514350" indent="-514350">
              <a:buNone/>
            </a:pPr>
            <a:r>
              <a:rPr lang="tr-TR" sz="2000" dirty="0" smtClean="0">
                <a:latin typeface="Comic Sans MS" pitchFamily="66" charset="0"/>
              </a:rPr>
              <a:t>3. Fizik Tedavi</a:t>
            </a:r>
          </a:p>
          <a:p>
            <a:pPr marL="514350" indent="-514350">
              <a:buNone/>
            </a:pPr>
            <a:r>
              <a:rPr lang="tr-TR" sz="2000" dirty="0" smtClean="0">
                <a:latin typeface="Comic Sans MS" pitchFamily="66" charset="0"/>
              </a:rPr>
              <a:t>4. Performans</a:t>
            </a:r>
          </a:p>
          <a:p>
            <a:endParaRPr lang="tr-TR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wim coach carto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1412776"/>
            <a:ext cx="3960440" cy="396044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24744"/>
            <a:ext cx="4824536" cy="41659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tr-TR" sz="1600" b="1" dirty="0" smtClean="0">
                <a:latin typeface="Comic Sans MS" pitchFamily="66" charset="0"/>
              </a:rPr>
              <a:t>İyi Bir Antrenörün Özellikleri</a:t>
            </a:r>
            <a:endParaRPr lang="tr-TR" sz="16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endParaRPr lang="tr-TR" sz="16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Duygularını paylaşan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Olgun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err="1" smtClean="0">
                <a:latin typeface="Comic Sans MS" pitchFamily="66" charset="0"/>
              </a:rPr>
              <a:t>Mizahcı</a:t>
            </a:r>
            <a:endParaRPr lang="tr-TR" sz="16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Motive edici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Pozitif davranan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Bilgili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Tümevarım yöntemlerini kullanan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İstekli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Adil davranış uygulayan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Disiplinli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Öğretme kabiliyeti olan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Organizasyonları başarılı yapan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Vücudun nasıl çalıştığını bilen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sz="1600" dirty="0" smtClean="0">
                <a:latin typeface="Comic Sans MS" pitchFamily="66" charset="0"/>
              </a:rPr>
              <a:t>Antrenman metotlarını iyi bilen</a:t>
            </a:r>
            <a:endParaRPr lang="tr-TR" sz="1600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ersona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616624" cy="3024336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636912"/>
            <a:ext cx="3394720" cy="312494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tr-TR" sz="2200" dirty="0" smtClean="0">
                <a:latin typeface="Comic Sans MS" pitchFamily="66" charset="0"/>
              </a:rPr>
              <a:t>Deneyimi</a:t>
            </a:r>
          </a:p>
          <a:p>
            <a:pPr>
              <a:buFontTx/>
              <a:buChar char="•"/>
            </a:pPr>
            <a:r>
              <a:rPr lang="tr-TR" sz="2200" dirty="0" smtClean="0">
                <a:latin typeface="Comic Sans MS" pitchFamily="66" charset="0"/>
              </a:rPr>
              <a:t>Konuşma kabiliyeti</a:t>
            </a:r>
          </a:p>
          <a:p>
            <a:pPr>
              <a:buFontTx/>
              <a:buChar char="•"/>
            </a:pPr>
            <a:r>
              <a:rPr lang="tr-TR" sz="2200" dirty="0" smtClean="0">
                <a:latin typeface="Comic Sans MS" pitchFamily="66" charset="0"/>
              </a:rPr>
              <a:t>Bilgisi</a:t>
            </a:r>
          </a:p>
          <a:p>
            <a:pPr>
              <a:buFontTx/>
              <a:buChar char="•"/>
            </a:pPr>
            <a:r>
              <a:rPr lang="tr-TR" sz="2200" dirty="0" smtClean="0">
                <a:latin typeface="Comic Sans MS" pitchFamily="66" charset="0"/>
              </a:rPr>
              <a:t>Fiziksel kabiliyetler</a:t>
            </a:r>
          </a:p>
          <a:p>
            <a:pPr>
              <a:buFontTx/>
              <a:buChar char="•"/>
            </a:pPr>
            <a:r>
              <a:rPr lang="tr-TR" sz="2200" dirty="0" smtClean="0">
                <a:latin typeface="Comic Sans MS" pitchFamily="66" charset="0"/>
              </a:rPr>
              <a:t>Sözcük bilgisi</a:t>
            </a:r>
          </a:p>
          <a:p>
            <a:pPr>
              <a:buNone/>
            </a:pPr>
            <a:endParaRPr lang="tr-TR" sz="2200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827584" y="908720"/>
            <a:ext cx="57606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b="1" dirty="0" smtClean="0">
                <a:latin typeface="Comic Sans MS" pitchFamily="66" charset="0"/>
              </a:rPr>
              <a:t>Bir Antrenörün Kişisel Nitelikleri</a:t>
            </a:r>
            <a:endParaRPr lang="tr-TR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mmunicat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744416" cy="2946617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12776"/>
            <a:ext cx="3888432" cy="3816424"/>
          </a:xfrm>
        </p:spPr>
        <p:txBody>
          <a:bodyPr>
            <a:normAutofit fontScale="92500" lnSpcReduction="20000"/>
          </a:bodyPr>
          <a:lstStyle/>
          <a:p>
            <a:pPr marL="552450" indent="-552450">
              <a:lnSpc>
                <a:spcPct val="80000"/>
              </a:lnSpc>
              <a:buNone/>
            </a:pPr>
            <a:r>
              <a:rPr lang="tr-TR" sz="2000" dirty="0" smtClean="0">
                <a:latin typeface="Comic Sans MS" pitchFamily="66" charset="0"/>
              </a:rPr>
              <a:t>	Etkili İletişim</a:t>
            </a:r>
          </a:p>
          <a:p>
            <a:pPr marL="552450" indent="-552450">
              <a:lnSpc>
                <a:spcPct val="80000"/>
              </a:lnSpc>
              <a:buNone/>
            </a:pPr>
            <a:endParaRPr lang="tr-TR" sz="2000" dirty="0" smtClean="0">
              <a:latin typeface="Comic Sans MS" pitchFamily="66" charset="0"/>
            </a:endParaRPr>
          </a:p>
          <a:p>
            <a:pPr marL="552450" indent="-552450">
              <a:lnSpc>
                <a:spcPct val="80000"/>
              </a:lnSpc>
              <a:buNone/>
            </a:pPr>
            <a:r>
              <a:rPr lang="tr-TR" sz="2000" dirty="0" smtClean="0">
                <a:latin typeface="Comic Sans MS" pitchFamily="66" charset="0"/>
              </a:rPr>
              <a:t>	Sporcu – Aile – Antrenör</a:t>
            </a:r>
          </a:p>
          <a:p>
            <a:pPr marL="552450" indent="-552450">
              <a:lnSpc>
                <a:spcPct val="80000"/>
              </a:lnSpc>
              <a:buNone/>
            </a:pPr>
            <a:endParaRPr lang="tr-TR" sz="2000" dirty="0" smtClean="0">
              <a:latin typeface="Comic Sans MS" pitchFamily="66" charset="0"/>
            </a:endParaRPr>
          </a:p>
          <a:p>
            <a:pPr marL="552450" indent="-552450">
              <a:lnSpc>
                <a:spcPct val="80000"/>
              </a:lnSpc>
            </a:pPr>
            <a:r>
              <a:rPr lang="tr-TR" sz="2000" dirty="0" smtClean="0">
                <a:latin typeface="Comic Sans MS" pitchFamily="66" charset="0"/>
              </a:rPr>
              <a:t>Karşınızdaki insanın duygusal yapısına ve kültür seviyesine göre iletişim kurulmalı</a:t>
            </a:r>
          </a:p>
          <a:p>
            <a:pPr marL="552450" indent="-552450">
              <a:lnSpc>
                <a:spcPct val="80000"/>
              </a:lnSpc>
            </a:pPr>
            <a:r>
              <a:rPr lang="tr-TR" sz="2000" dirty="0" smtClean="0">
                <a:latin typeface="Comic Sans MS" pitchFamily="66" charset="0"/>
              </a:rPr>
              <a:t>Gereksiz kelime ve kalıpları eleyerek anlaşılır ve açık talimatlar verilmeli</a:t>
            </a:r>
          </a:p>
          <a:p>
            <a:pPr marL="552450" indent="-552450">
              <a:lnSpc>
                <a:spcPct val="80000"/>
              </a:lnSpc>
            </a:pPr>
            <a:r>
              <a:rPr lang="tr-TR" sz="2000" dirty="0" smtClean="0">
                <a:latin typeface="Comic Sans MS" pitchFamily="66" charset="0"/>
              </a:rPr>
              <a:t>Duruma uygun bilgiler sağlanmalı</a:t>
            </a:r>
          </a:p>
          <a:p>
            <a:pPr marL="552450" indent="-552450">
              <a:lnSpc>
                <a:spcPct val="80000"/>
              </a:lnSpc>
            </a:pPr>
            <a:r>
              <a:rPr lang="tr-TR" sz="2000" dirty="0" smtClean="0">
                <a:latin typeface="Comic Sans MS" pitchFamily="66" charset="0"/>
              </a:rPr>
              <a:t>Kişisel duygular kontrol edilmeli</a:t>
            </a:r>
          </a:p>
          <a:p>
            <a:pPr marL="552450" indent="-552450">
              <a:lnSpc>
                <a:spcPct val="80000"/>
              </a:lnSpc>
            </a:pPr>
            <a:r>
              <a:rPr lang="tr-TR" sz="2000" dirty="0" smtClean="0">
                <a:latin typeface="Comic Sans MS" pitchFamily="66" charset="0"/>
              </a:rPr>
              <a:t>Kişiye rencide etmekten çok davranışlar ve durumlar üzerinde yorum yapılmalı</a:t>
            </a:r>
          </a:p>
          <a:p>
            <a:endParaRPr lang="tr-TR" sz="2000" dirty="0"/>
          </a:p>
        </p:txBody>
      </p:sp>
      <p:pic>
        <p:nvPicPr>
          <p:cNvPr id="4" name="Picture 4" descr="ANKARA ÜN&amp;Idot;VERS&amp;Idot;TES&amp;Idot; SPOR B&amp;Idot;L&amp;Idot;MLER&amp;Idot; FAKÜLTES&amp;Idot; LOGO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3155346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245</Words>
  <Application>Microsoft Office PowerPoint</Application>
  <PresentationFormat>Ekran Gösterisi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TEMEL ANTRENÖRLÜK İLKELERİ 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Eğitimi Etkileyen Kişisel Faktörler</vt:lpstr>
      <vt:lpstr>Eğitimi Etkileyen Kişisel Faktörler</vt:lpstr>
      <vt:lpstr>Eğitimi Etkileyen Çevresel Faktörler</vt:lpstr>
      <vt:lpstr>Etkili Sunuş Ve Anlatım İlkeleri </vt:lpstr>
      <vt:lpstr>Etkili Anlatımlar</vt:lpstr>
      <vt:lpstr>Geri Bildirim Alma Prensipleri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ANTRENÖRLÜK İLKELERİ</dc:title>
  <dc:creator>burcu</dc:creator>
  <cp:lastModifiedBy>burcu</cp:lastModifiedBy>
  <cp:revision>42</cp:revision>
  <dcterms:created xsi:type="dcterms:W3CDTF">2017-11-27T10:31:56Z</dcterms:created>
  <dcterms:modified xsi:type="dcterms:W3CDTF">2017-12-04T12:59:40Z</dcterms:modified>
</cp:coreProperties>
</file>