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2" r:id="rId4"/>
    <p:sldId id="259" r:id="rId5"/>
    <p:sldId id="260" r:id="rId6"/>
    <p:sldId id="261" r:id="rId7"/>
    <p:sldId id="265" r:id="rId8"/>
    <p:sldId id="273" r:id="rId9"/>
    <p:sldId id="275" r:id="rId10"/>
    <p:sldId id="262" r:id="rId11"/>
    <p:sldId id="263" r:id="rId12"/>
    <p:sldId id="264" r:id="rId13"/>
    <p:sldId id="274" r:id="rId14"/>
    <p:sldId id="271" r:id="rId15"/>
  </p:sldIdLst>
  <p:sldSz cx="12192000" cy="6858000"/>
  <p:notesSz cx="6858000" cy="99187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657"/>
          </a:xfrm>
          <a:prstGeom prst="rect">
            <a:avLst/>
          </a:prstGeom>
        </p:spPr>
        <p:txBody>
          <a:bodyPr vert="horz" lIns="95855" tIns="47928" rIns="95855" bIns="47928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657"/>
          </a:xfrm>
          <a:prstGeom prst="rect">
            <a:avLst/>
          </a:prstGeom>
        </p:spPr>
        <p:txBody>
          <a:bodyPr vert="horz" lIns="95855" tIns="47928" rIns="95855" bIns="47928" rtlCol="0"/>
          <a:lstStyle>
            <a:lvl1pPr algn="r">
              <a:defRPr sz="1300"/>
            </a:lvl1pPr>
          </a:lstStyle>
          <a:p>
            <a:fld id="{629D6168-D763-4B71-BCBD-4AB34973CE2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55" tIns="47928" rIns="95855" bIns="47928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73374"/>
            <a:ext cx="5486400" cy="3905488"/>
          </a:xfrm>
          <a:prstGeom prst="rect">
            <a:avLst/>
          </a:prstGeom>
        </p:spPr>
        <p:txBody>
          <a:bodyPr vert="horz" lIns="95855" tIns="47928" rIns="95855" bIns="47928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71800" cy="497657"/>
          </a:xfrm>
          <a:prstGeom prst="rect">
            <a:avLst/>
          </a:prstGeom>
        </p:spPr>
        <p:txBody>
          <a:bodyPr vert="horz" lIns="95855" tIns="47928" rIns="95855" bIns="47928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4" y="9421045"/>
            <a:ext cx="2971800" cy="497657"/>
          </a:xfrm>
          <a:prstGeom prst="rect">
            <a:avLst/>
          </a:prstGeom>
        </p:spPr>
        <p:txBody>
          <a:bodyPr vert="horz" lIns="95855" tIns="47928" rIns="95855" bIns="47928" rtlCol="0" anchor="b"/>
          <a:lstStyle>
            <a:lvl1pPr algn="r">
              <a:defRPr sz="1300"/>
            </a:lvl1pPr>
          </a:lstStyle>
          <a:p>
            <a:fld id="{E632613A-693C-40B0-8BBF-EC9D3174AB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55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As one might expect, significant</a:t>
            </a:r>
            <a:r>
              <a:rPr lang="tr-TR" sz="1300" dirty="0"/>
              <a:t> </a:t>
            </a:r>
            <a:r>
              <a:rPr lang="en-US" sz="1300" dirty="0"/>
              <a:t>differences in cardiovascular structure and function have</a:t>
            </a:r>
            <a:r>
              <a:rPr lang="tr-TR" sz="1300" dirty="0"/>
              <a:t> </a:t>
            </a:r>
            <a:r>
              <a:rPr lang="en-US" sz="1300" dirty="0"/>
              <a:t>arisen in the two groups since their separation, yet a number</a:t>
            </a:r>
            <a:r>
              <a:rPr lang="tr-TR" sz="1300" dirty="0"/>
              <a:t> </a:t>
            </a:r>
            <a:r>
              <a:rPr lang="en-US" sz="1300" dirty="0"/>
              <a:t>of similarities in their circulatory systems are also evident.</a:t>
            </a:r>
          </a:p>
          <a:p>
            <a:r>
              <a:rPr lang="en-US" sz="1300" dirty="0"/>
              <a:t>Such similarities probably represent both the conservation</a:t>
            </a:r>
            <a:r>
              <a:rPr lang="tr-TR" sz="1300" dirty="0"/>
              <a:t> </a:t>
            </a:r>
            <a:r>
              <a:rPr lang="en-US" sz="1300" dirty="0"/>
              <a:t>of characteristics common to organisms ancestral to the two</a:t>
            </a:r>
            <a:r>
              <a:rPr lang="tr-TR" sz="1300" dirty="0"/>
              <a:t> </a:t>
            </a:r>
            <a:r>
              <a:rPr lang="en-US" sz="1300" dirty="0"/>
              <a:t>groups, a shared endothermic phenotyp</a:t>
            </a:r>
            <a:r>
              <a:rPr lang="en-US" dirty="0" smtClean="0"/>
              <a:t>e, and the results of</a:t>
            </a:r>
            <a:r>
              <a:rPr lang="tr-TR" dirty="0" smtClean="0"/>
              <a:t> </a:t>
            </a:r>
            <a:r>
              <a:rPr lang="en-US" dirty="0" smtClean="0"/>
              <a:t>convergent evolution once the stocks had divided.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2613A-693C-40B0-8BBF-EC9D3174ABA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333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avian heart, like that of the mammal, is a four-chambered,</a:t>
            </a:r>
            <a:r>
              <a:rPr lang="tr-TR" dirty="0" smtClean="0"/>
              <a:t> </a:t>
            </a:r>
            <a:r>
              <a:rPr lang="en-US" dirty="0" smtClean="0"/>
              <a:t>muscular fluid pump that intermittently pressurizes the</a:t>
            </a:r>
            <a:r>
              <a:rPr lang="tr-TR" dirty="0" smtClean="0"/>
              <a:t> </a:t>
            </a:r>
            <a:r>
              <a:rPr lang="en-US" dirty="0" smtClean="0"/>
              <a:t>central</a:t>
            </a:r>
            <a:r>
              <a:rPr lang="tr-TR" dirty="0" smtClean="0"/>
              <a:t> </a:t>
            </a:r>
            <a:r>
              <a:rPr lang="en-US" dirty="0" smtClean="0"/>
              <a:t>arteries, inducing blood flow to the capillary beds of</a:t>
            </a:r>
            <a:r>
              <a:rPr lang="tr-TR" dirty="0" smtClean="0"/>
              <a:t> </a:t>
            </a:r>
            <a:r>
              <a:rPr lang="en-US" dirty="0" smtClean="0"/>
              <a:t>both the systemic and pulmonary circulations. </a:t>
            </a:r>
            <a:endParaRPr lang="tr-TR" dirty="0" smtClean="0"/>
          </a:p>
          <a:p>
            <a:r>
              <a:rPr lang="en-US" dirty="0" smtClean="0"/>
              <a:t>Functionally,</a:t>
            </a:r>
            <a:r>
              <a:rPr lang="tr-TR" dirty="0" smtClean="0"/>
              <a:t> </a:t>
            </a:r>
            <a:r>
              <a:rPr lang="en-US" dirty="0" smtClean="0"/>
              <a:t>these circuits lie in series with each other, and blood returns</a:t>
            </a:r>
            <a:r>
              <a:rPr lang="tr-TR" dirty="0" smtClean="0"/>
              <a:t> </a:t>
            </a:r>
            <a:r>
              <a:rPr lang="en-US" dirty="0" smtClean="0"/>
              <a:t>to the heart to be pressurized before entering either circuit.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2613A-693C-40B0-8BBF-EC9D3174ABA8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15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left and right atria receive blood at</a:t>
            </a:r>
            <a:r>
              <a:rPr lang="tr-TR" dirty="0" smtClean="0"/>
              <a:t> </a:t>
            </a:r>
            <a:r>
              <a:rPr lang="en-US" dirty="0" smtClean="0"/>
              <a:t>central venous pressure before it enters the ventricles. </a:t>
            </a:r>
            <a:endParaRPr lang="tr-TR" dirty="0" smtClean="0"/>
          </a:p>
          <a:p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common with the atria of mammals, these chambers probably</a:t>
            </a:r>
            <a:r>
              <a:rPr lang="tr-TR" dirty="0" smtClean="0"/>
              <a:t> </a:t>
            </a:r>
            <a:r>
              <a:rPr lang="en-US" dirty="0" smtClean="0"/>
              <a:t>function more as blood reservoirs for their respective</a:t>
            </a:r>
            <a:r>
              <a:rPr lang="tr-TR" dirty="0" smtClean="0"/>
              <a:t> </a:t>
            </a:r>
            <a:r>
              <a:rPr lang="en-US" dirty="0" smtClean="0"/>
              <a:t>ventricles than as important “</a:t>
            </a:r>
            <a:r>
              <a:rPr lang="tr-TR" dirty="0" smtClean="0"/>
              <a:t> </a:t>
            </a:r>
            <a:r>
              <a:rPr lang="en-US" dirty="0" smtClean="0"/>
              <a:t>superchargers” for ventricular</a:t>
            </a:r>
            <a:r>
              <a:rPr lang="tr-TR" dirty="0" smtClean="0"/>
              <a:t> </a:t>
            </a:r>
            <a:r>
              <a:rPr lang="en-US" dirty="0" smtClean="0"/>
              <a:t>pressure. </a:t>
            </a:r>
            <a:endParaRPr lang="tr-TR" dirty="0" smtClean="0"/>
          </a:p>
          <a:p>
            <a:r>
              <a:rPr lang="en-US" dirty="0" err="1" smtClean="0"/>
              <a:t>Th</a:t>
            </a:r>
            <a:r>
              <a:rPr lang="tr-TR" dirty="0" smtClean="0"/>
              <a:t>e</a:t>
            </a:r>
            <a:r>
              <a:rPr lang="en-US" dirty="0" smtClean="0"/>
              <a:t> difference in ventricular pressure is reflected</a:t>
            </a:r>
            <a:r>
              <a:rPr lang="tr-TR" dirty="0" smtClean="0"/>
              <a:t> </a:t>
            </a:r>
            <a:r>
              <a:rPr lang="en-US" dirty="0" smtClean="0"/>
              <a:t>in the gross anatomy of the ventricles, with the myocardium</a:t>
            </a:r>
            <a:r>
              <a:rPr lang="tr-TR" dirty="0" smtClean="0"/>
              <a:t> </a:t>
            </a:r>
            <a:r>
              <a:rPr lang="en-US" dirty="0" smtClean="0"/>
              <a:t>of the right ventricle being thinner than that of the more</a:t>
            </a:r>
            <a:r>
              <a:rPr lang="tr-TR" dirty="0" smtClean="0"/>
              <a:t> </a:t>
            </a:r>
            <a:r>
              <a:rPr lang="en-US" dirty="0" smtClean="0"/>
              <a:t>powerful left ventricle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2613A-693C-40B0-8BBF-EC9D3174ABA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862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avian heart is cone-shaped,</a:t>
            </a:r>
            <a:r>
              <a:rPr lang="tr-TR" dirty="0" smtClean="0"/>
              <a:t> </a:t>
            </a:r>
          </a:p>
          <a:p>
            <a:r>
              <a:rPr lang="en-US" dirty="0" smtClean="0"/>
              <a:t>A muscular flap</a:t>
            </a:r>
            <a:r>
              <a:rPr lang="tr-TR" dirty="0" smtClean="0"/>
              <a:t> </a:t>
            </a:r>
            <a:r>
              <a:rPr lang="en-US" dirty="0" smtClean="0"/>
              <a:t>rather than mammalian type valves separates the right atrium and ventricle</a:t>
            </a:r>
            <a:r>
              <a:rPr lang="tr-TR" dirty="0" smtClean="0"/>
              <a:t>.</a:t>
            </a:r>
          </a:p>
          <a:p>
            <a:r>
              <a:rPr lang="en-US" dirty="0" smtClean="0"/>
              <a:t>The muscle</a:t>
            </a:r>
            <a:r>
              <a:rPr lang="tr-TR" dirty="0" smtClean="0"/>
              <a:t> </a:t>
            </a:r>
            <a:r>
              <a:rPr lang="en-US" dirty="0" smtClean="0"/>
              <a:t>flap is a continuation of muscle from the right ventricle wall. Hypertrophy of the RV Wall</a:t>
            </a:r>
            <a:r>
              <a:rPr lang="tr-TR" dirty="0" smtClean="0"/>
              <a:t> </a:t>
            </a:r>
            <a:r>
              <a:rPr lang="en-US" dirty="0" smtClean="0"/>
              <a:t>results in thickening of the valve and leads to </a:t>
            </a:r>
            <a:r>
              <a:rPr lang="en-US" dirty="0" err="1" smtClean="0"/>
              <a:t>valvular</a:t>
            </a:r>
            <a:r>
              <a:rPr lang="en-US" dirty="0" smtClean="0"/>
              <a:t> insufficiency.</a:t>
            </a:r>
          </a:p>
          <a:p>
            <a:r>
              <a:rPr lang="en-US" dirty="0" smtClean="0"/>
              <a:t>Other valves are similar to the mammalian heart. </a:t>
            </a:r>
            <a:endParaRPr lang="tr-TR" dirty="0" smtClean="0"/>
          </a:p>
          <a:p>
            <a:r>
              <a:rPr lang="en-US" dirty="0" smtClean="0"/>
              <a:t>A cartilaginous plaque is found in</a:t>
            </a:r>
            <a:r>
              <a:rPr lang="tr-TR" dirty="0" smtClean="0"/>
              <a:t> </a:t>
            </a:r>
            <a:r>
              <a:rPr lang="en-US" dirty="0" smtClean="0"/>
              <a:t>the wall of the aorta where the major vessels leave the heart. </a:t>
            </a:r>
            <a:endParaRPr lang="tr-TR" dirty="0" smtClean="0"/>
          </a:p>
          <a:p>
            <a:r>
              <a:rPr lang="en-US" dirty="0" smtClean="0"/>
              <a:t>Lymphoid foci and</a:t>
            </a:r>
            <a:r>
              <a:rPr lang="tr-TR" dirty="0" smtClean="0"/>
              <a:t> </a:t>
            </a:r>
            <a:r>
              <a:rPr lang="en-US" dirty="0" smtClean="0"/>
              <a:t>foci of </a:t>
            </a:r>
            <a:r>
              <a:rPr lang="en-US" dirty="0" err="1" smtClean="0"/>
              <a:t>extramedullary</a:t>
            </a:r>
            <a:r>
              <a:rPr lang="en-US" dirty="0" smtClean="0"/>
              <a:t> </a:t>
            </a:r>
            <a:r>
              <a:rPr lang="en-US" dirty="0" err="1" smtClean="0"/>
              <a:t>granulopoiesis</a:t>
            </a:r>
            <a:r>
              <a:rPr lang="en-US" dirty="0" smtClean="0"/>
              <a:t> are common in the myocardium of broilers </a:t>
            </a:r>
            <a:endParaRPr lang="tr-TR" dirty="0" smtClean="0"/>
          </a:p>
          <a:p>
            <a:r>
              <a:rPr lang="en-US" dirty="0" smtClean="0"/>
              <a:t>Birds have a renal portal system and the kidney has no capsule.</a:t>
            </a:r>
            <a:endParaRPr lang="tr-TR" dirty="0" smtClean="0"/>
          </a:p>
          <a:p>
            <a:r>
              <a:rPr lang="en-US" dirty="0" smtClean="0"/>
              <a:t> In turkeys, if</a:t>
            </a:r>
            <a:r>
              <a:rPr lang="tr-TR" dirty="0" smtClean="0"/>
              <a:t> </a:t>
            </a:r>
            <a:r>
              <a:rPr lang="en-US" dirty="0" smtClean="0"/>
              <a:t>there is sudden failure of forward flow through the kidney, blood returning from the legs</a:t>
            </a:r>
            <a:r>
              <a:rPr lang="tr-TR" dirty="0" smtClean="0"/>
              <a:t> </a:t>
            </a:r>
            <a:r>
              <a:rPr lang="en-US" dirty="0" smtClean="0"/>
              <a:t>may pool around the lobules and on the ventral surface of the kidney (2).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2613A-693C-40B0-8BBF-EC9D3174ABA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412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avian heart is cone-shaped,</a:t>
            </a:r>
            <a:r>
              <a:rPr lang="tr-TR" dirty="0" smtClean="0"/>
              <a:t> </a:t>
            </a:r>
          </a:p>
          <a:p>
            <a:r>
              <a:rPr lang="en-US" dirty="0" smtClean="0"/>
              <a:t>A muscular flap</a:t>
            </a:r>
            <a:r>
              <a:rPr lang="tr-TR" dirty="0" smtClean="0"/>
              <a:t> </a:t>
            </a:r>
            <a:r>
              <a:rPr lang="en-US" dirty="0" smtClean="0"/>
              <a:t>rather than mammalian type valves separates the right atrium and ventricle</a:t>
            </a:r>
            <a:r>
              <a:rPr lang="tr-TR" dirty="0" smtClean="0"/>
              <a:t>.</a:t>
            </a:r>
          </a:p>
          <a:p>
            <a:r>
              <a:rPr lang="en-US" dirty="0" smtClean="0"/>
              <a:t>The muscle</a:t>
            </a:r>
            <a:r>
              <a:rPr lang="tr-TR" dirty="0" smtClean="0"/>
              <a:t> </a:t>
            </a:r>
            <a:r>
              <a:rPr lang="en-US" dirty="0" smtClean="0"/>
              <a:t>flap is a continuation of muscle from the right ventricle wall. Hypertrophy of the RV Wall</a:t>
            </a:r>
            <a:r>
              <a:rPr lang="tr-TR" dirty="0" smtClean="0"/>
              <a:t> </a:t>
            </a:r>
            <a:r>
              <a:rPr lang="en-US" dirty="0" smtClean="0"/>
              <a:t>results in thickening of the valve and leads to </a:t>
            </a:r>
            <a:r>
              <a:rPr lang="en-US" dirty="0" err="1" smtClean="0"/>
              <a:t>valvular</a:t>
            </a:r>
            <a:r>
              <a:rPr lang="en-US" dirty="0" smtClean="0"/>
              <a:t> insufficiency.</a:t>
            </a:r>
          </a:p>
          <a:p>
            <a:r>
              <a:rPr lang="en-US" dirty="0" smtClean="0"/>
              <a:t>Other valves are similar to the mammalian heart. </a:t>
            </a:r>
            <a:endParaRPr lang="tr-TR" dirty="0" smtClean="0"/>
          </a:p>
          <a:p>
            <a:r>
              <a:rPr lang="en-US" dirty="0" smtClean="0"/>
              <a:t>A cartilaginous plaque is found in</a:t>
            </a:r>
            <a:r>
              <a:rPr lang="tr-TR" dirty="0" smtClean="0"/>
              <a:t> </a:t>
            </a:r>
            <a:r>
              <a:rPr lang="en-US" dirty="0" smtClean="0"/>
              <a:t>the wall of the aorta where the major vessels leave the heart. </a:t>
            </a:r>
            <a:endParaRPr lang="tr-TR" dirty="0" smtClean="0"/>
          </a:p>
          <a:p>
            <a:r>
              <a:rPr lang="en-US" dirty="0" smtClean="0"/>
              <a:t>Lymphoid foci and</a:t>
            </a:r>
            <a:r>
              <a:rPr lang="tr-TR" dirty="0" smtClean="0"/>
              <a:t> </a:t>
            </a:r>
            <a:r>
              <a:rPr lang="en-US" dirty="0" smtClean="0"/>
              <a:t>foci of </a:t>
            </a:r>
            <a:r>
              <a:rPr lang="en-US" dirty="0" err="1" smtClean="0"/>
              <a:t>extramedullary</a:t>
            </a:r>
            <a:r>
              <a:rPr lang="en-US" dirty="0" smtClean="0"/>
              <a:t> </a:t>
            </a:r>
            <a:r>
              <a:rPr lang="en-US" dirty="0" err="1" smtClean="0"/>
              <a:t>granulopoiesis</a:t>
            </a:r>
            <a:r>
              <a:rPr lang="en-US" dirty="0" smtClean="0"/>
              <a:t> are common in the myocardium of broilers </a:t>
            </a:r>
            <a:endParaRPr lang="tr-TR" dirty="0" smtClean="0"/>
          </a:p>
          <a:p>
            <a:r>
              <a:rPr lang="en-US" dirty="0" smtClean="0"/>
              <a:t>Birds have a renal portal system and the kidney has no capsule.</a:t>
            </a:r>
            <a:endParaRPr lang="tr-TR" dirty="0" smtClean="0"/>
          </a:p>
          <a:p>
            <a:r>
              <a:rPr lang="en-US" dirty="0" smtClean="0"/>
              <a:t> In turkeys, if</a:t>
            </a:r>
            <a:r>
              <a:rPr lang="tr-TR" dirty="0" smtClean="0"/>
              <a:t> </a:t>
            </a:r>
            <a:r>
              <a:rPr lang="en-US" dirty="0" smtClean="0"/>
              <a:t>there is sudden failure of forward flow through the kidney, blood returning from the legs</a:t>
            </a:r>
            <a:r>
              <a:rPr lang="tr-TR" dirty="0" smtClean="0"/>
              <a:t> </a:t>
            </a:r>
            <a:r>
              <a:rPr lang="en-US" dirty="0" smtClean="0"/>
              <a:t>may pool around the lobules and on the ventral surface of the kidney (2).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2613A-693C-40B0-8BBF-EC9D3174ABA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504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avian heart is cone-shaped,</a:t>
            </a:r>
            <a:r>
              <a:rPr lang="tr-TR" dirty="0" smtClean="0"/>
              <a:t> </a:t>
            </a:r>
          </a:p>
          <a:p>
            <a:r>
              <a:rPr lang="en-US" dirty="0" smtClean="0"/>
              <a:t>A muscular flap</a:t>
            </a:r>
            <a:r>
              <a:rPr lang="tr-TR" dirty="0" smtClean="0"/>
              <a:t> </a:t>
            </a:r>
            <a:r>
              <a:rPr lang="en-US" dirty="0" smtClean="0"/>
              <a:t>rather than mammalian type valves separates the right atrium and ventricle</a:t>
            </a:r>
            <a:r>
              <a:rPr lang="tr-TR" dirty="0" smtClean="0"/>
              <a:t>.</a:t>
            </a:r>
          </a:p>
          <a:p>
            <a:r>
              <a:rPr lang="en-US" dirty="0" smtClean="0"/>
              <a:t>The muscle</a:t>
            </a:r>
            <a:r>
              <a:rPr lang="tr-TR" dirty="0" smtClean="0"/>
              <a:t> </a:t>
            </a:r>
            <a:r>
              <a:rPr lang="en-US" dirty="0" smtClean="0"/>
              <a:t>flap is a continuation of muscle from the right ventricle wall. Hypertrophy of the RV Wall</a:t>
            </a:r>
            <a:r>
              <a:rPr lang="tr-TR" dirty="0" smtClean="0"/>
              <a:t> </a:t>
            </a:r>
            <a:r>
              <a:rPr lang="en-US" dirty="0" smtClean="0"/>
              <a:t>results in thickening of the valve and leads to </a:t>
            </a:r>
            <a:r>
              <a:rPr lang="en-US" dirty="0" err="1" smtClean="0"/>
              <a:t>valvular</a:t>
            </a:r>
            <a:r>
              <a:rPr lang="en-US" dirty="0" smtClean="0"/>
              <a:t> insufficiency.</a:t>
            </a:r>
          </a:p>
          <a:p>
            <a:r>
              <a:rPr lang="en-US" dirty="0" smtClean="0"/>
              <a:t>Other valves are similar to the mammalian heart. </a:t>
            </a:r>
            <a:endParaRPr lang="tr-TR" dirty="0" smtClean="0"/>
          </a:p>
          <a:p>
            <a:r>
              <a:rPr lang="en-US" dirty="0" smtClean="0"/>
              <a:t>A cartilaginous plaque is found in</a:t>
            </a:r>
            <a:r>
              <a:rPr lang="tr-TR" dirty="0" smtClean="0"/>
              <a:t> </a:t>
            </a:r>
            <a:r>
              <a:rPr lang="en-US" dirty="0" smtClean="0"/>
              <a:t>the wall of the aorta where the major vessels leave the heart. </a:t>
            </a:r>
            <a:endParaRPr lang="tr-TR" dirty="0" smtClean="0"/>
          </a:p>
          <a:p>
            <a:r>
              <a:rPr lang="en-US" dirty="0" smtClean="0"/>
              <a:t>Lymphoid foci and</a:t>
            </a:r>
            <a:r>
              <a:rPr lang="tr-TR" dirty="0" smtClean="0"/>
              <a:t> </a:t>
            </a:r>
            <a:r>
              <a:rPr lang="en-US" dirty="0" smtClean="0"/>
              <a:t>foci of </a:t>
            </a:r>
            <a:r>
              <a:rPr lang="en-US" dirty="0" err="1" smtClean="0"/>
              <a:t>extramedullary</a:t>
            </a:r>
            <a:r>
              <a:rPr lang="en-US" dirty="0" smtClean="0"/>
              <a:t> </a:t>
            </a:r>
            <a:r>
              <a:rPr lang="en-US" dirty="0" err="1" smtClean="0"/>
              <a:t>granulopoiesis</a:t>
            </a:r>
            <a:r>
              <a:rPr lang="en-US" dirty="0" smtClean="0"/>
              <a:t> are common in the myocardium of broilers </a:t>
            </a:r>
            <a:endParaRPr lang="tr-TR" dirty="0" smtClean="0"/>
          </a:p>
          <a:p>
            <a:r>
              <a:rPr lang="en-US" dirty="0" smtClean="0"/>
              <a:t>Birds have a renal portal system and the kidney has no capsule.</a:t>
            </a:r>
            <a:endParaRPr lang="tr-TR" dirty="0" smtClean="0"/>
          </a:p>
          <a:p>
            <a:r>
              <a:rPr lang="en-US" dirty="0" smtClean="0"/>
              <a:t> In turkeys, if</a:t>
            </a:r>
            <a:r>
              <a:rPr lang="tr-TR" dirty="0" smtClean="0"/>
              <a:t> </a:t>
            </a:r>
            <a:r>
              <a:rPr lang="en-US" dirty="0" smtClean="0"/>
              <a:t>there is sudden failure of forward flow through the kidney, blood returning from the legs</a:t>
            </a:r>
            <a:r>
              <a:rPr lang="tr-TR" dirty="0" smtClean="0"/>
              <a:t> </a:t>
            </a:r>
            <a:r>
              <a:rPr lang="en-US" dirty="0" smtClean="0"/>
              <a:t>may pool around the lobules and on the ventral surface of the kidney (2).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2613A-693C-40B0-8BBF-EC9D3174ABA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5761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compared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en-US" dirty="0" smtClean="0"/>
              <a:t>mammals, birds of a given body mass have a significantly</a:t>
            </a:r>
            <a:r>
              <a:rPr lang="tr-TR" dirty="0" smtClean="0"/>
              <a:t> </a:t>
            </a:r>
            <a:r>
              <a:rPr lang="en-US" dirty="0" smtClean="0"/>
              <a:t>heavier heart. </a:t>
            </a:r>
            <a:endParaRPr lang="tr-TR" dirty="0" smtClean="0"/>
          </a:p>
          <a:p>
            <a:r>
              <a:rPr lang="en-US" dirty="0" smtClean="0"/>
              <a:t>This may be due to the high aerobic power</a:t>
            </a:r>
            <a:r>
              <a:rPr lang="tr-TR" dirty="0" smtClean="0"/>
              <a:t> </a:t>
            </a:r>
            <a:r>
              <a:rPr lang="en-US" dirty="0" smtClean="0"/>
              <a:t>input needed to sustain flapping flight. </a:t>
            </a:r>
            <a:endParaRPr lang="tr-TR" dirty="0" smtClean="0"/>
          </a:p>
          <a:p>
            <a:r>
              <a:rPr lang="en-US" dirty="0" smtClean="0"/>
              <a:t>Furthermore,</a:t>
            </a:r>
            <a:r>
              <a:rPr lang="tr-TR" dirty="0" smtClean="0"/>
              <a:t> </a:t>
            </a:r>
            <a:r>
              <a:rPr lang="tr-TR" dirty="0" err="1" smtClean="0"/>
              <a:t>unlike</a:t>
            </a:r>
            <a:r>
              <a:rPr lang="tr-TR" dirty="0" smtClean="0"/>
              <a:t> </a:t>
            </a:r>
            <a:r>
              <a:rPr lang="en-US" dirty="0" smtClean="0"/>
              <a:t>mammals, in which heart mass is almost directly proportional</a:t>
            </a:r>
            <a:r>
              <a:rPr lang="tr-TR" dirty="0" smtClean="0"/>
              <a:t> </a:t>
            </a:r>
            <a:r>
              <a:rPr lang="en-US" dirty="0" smtClean="0"/>
              <a:t>to body mass, in birds the exponent denoting proportionality</a:t>
            </a:r>
            <a:r>
              <a:rPr lang="tr-TR" dirty="0" smtClean="0"/>
              <a:t> </a:t>
            </a:r>
            <a:r>
              <a:rPr lang="en-US" dirty="0" smtClean="0"/>
              <a:t>is significantly less than 1. </a:t>
            </a:r>
            <a:endParaRPr lang="tr-TR" dirty="0" smtClean="0"/>
          </a:p>
          <a:p>
            <a:r>
              <a:rPr lang="en-US" dirty="0" smtClean="0"/>
              <a:t>This means that larger birds</a:t>
            </a:r>
            <a:r>
              <a:rPr lang="tr-TR" dirty="0" smtClean="0"/>
              <a:t> </a:t>
            </a:r>
            <a:r>
              <a:rPr lang="en-US" dirty="0" smtClean="0"/>
              <a:t>like swans, ducks, and geese tend to have proportionally</a:t>
            </a:r>
            <a:r>
              <a:rPr lang="tr-TR" dirty="0" smtClean="0"/>
              <a:t> </a:t>
            </a:r>
            <a:r>
              <a:rPr lang="en-US" dirty="0" smtClean="0"/>
              <a:t>smaller hearts in relation to their body mass than do smaller</a:t>
            </a:r>
            <a:r>
              <a:rPr lang="tr-TR" dirty="0" smtClean="0"/>
              <a:t> </a:t>
            </a:r>
            <a:r>
              <a:rPr lang="en-US" dirty="0" smtClean="0"/>
              <a:t>birds.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2613A-693C-40B0-8BBF-EC9D3174ABA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1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96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912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003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88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353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761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94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514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35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237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25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9F84E-324C-41F9-8994-713388774C5B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D4107-7828-4459-B5A7-AA7A47759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26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89369" y="2018263"/>
            <a:ext cx="9669137" cy="1711181"/>
          </a:xfrm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tr-TR" dirty="0" smtClean="0"/>
              <a:t>AVIAN PHYSIOLOGY</a:t>
            </a:r>
            <a:br>
              <a:rPr lang="tr-TR" dirty="0" smtClean="0"/>
            </a:b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/>
              <a:t>Cardiovascular</a:t>
            </a:r>
            <a:r>
              <a:rPr lang="tr-TR" b="1" dirty="0"/>
              <a:t> </a:t>
            </a:r>
            <a:r>
              <a:rPr lang="tr-TR" b="1" dirty="0" err="1"/>
              <a:t>System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63685" y="5202238"/>
            <a:ext cx="9144000" cy="1655762"/>
          </a:xfrm>
        </p:spPr>
        <p:txBody>
          <a:bodyPr/>
          <a:lstStyle/>
          <a:p>
            <a:r>
              <a:rPr lang="tr-TR" b="1" dirty="0" smtClean="0"/>
              <a:t>Doç. Dr. Dr. Yasemin SALGIRLI DEMİRBAŞ</a:t>
            </a:r>
          </a:p>
          <a:p>
            <a:r>
              <a:rPr lang="tr-TR" b="1" dirty="0" err="1" smtClean="0"/>
              <a:t>Resident</a:t>
            </a:r>
            <a:r>
              <a:rPr lang="tr-TR" b="1" dirty="0" smtClean="0"/>
              <a:t> ECAWBM (BM)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33021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7436" y="1715455"/>
            <a:ext cx="11464938" cy="4332805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</a:t>
            </a:r>
            <a:r>
              <a:rPr lang="en-US" sz="2400" dirty="0" err="1" smtClean="0"/>
              <a:t>irds</a:t>
            </a:r>
            <a:r>
              <a:rPr lang="en-US" sz="2400" dirty="0" smtClean="0"/>
              <a:t> </a:t>
            </a:r>
            <a:r>
              <a:rPr lang="en-US" sz="2400" dirty="0"/>
              <a:t>of a given body mass have a </a:t>
            </a:r>
            <a:r>
              <a:rPr lang="en-US" sz="2400" dirty="0" smtClean="0"/>
              <a:t>significantly</a:t>
            </a:r>
            <a:r>
              <a:rPr lang="tr-TR" sz="2400" dirty="0" smtClean="0"/>
              <a:t> </a:t>
            </a:r>
            <a:r>
              <a:rPr lang="en-US" sz="2400" dirty="0" smtClean="0"/>
              <a:t>heavier </a:t>
            </a:r>
            <a:r>
              <a:rPr lang="en-US" sz="2400" dirty="0"/>
              <a:t>heart. </a:t>
            </a:r>
            <a:endParaRPr lang="tr-TR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may be due to the high aerobic </a:t>
            </a:r>
            <a:r>
              <a:rPr lang="en-US" sz="2400" dirty="0" smtClean="0"/>
              <a:t>power</a:t>
            </a:r>
            <a:r>
              <a:rPr lang="tr-TR" sz="2400" dirty="0" smtClean="0"/>
              <a:t> </a:t>
            </a:r>
            <a:r>
              <a:rPr lang="en-US" sz="2400" dirty="0" smtClean="0"/>
              <a:t>input </a:t>
            </a:r>
            <a:r>
              <a:rPr lang="en-US" sz="2400" dirty="0"/>
              <a:t>needed to sustain flapping flight. </a:t>
            </a:r>
            <a:endParaRPr lang="tr-TR" sz="2400" dirty="0" smtClean="0"/>
          </a:p>
          <a:p>
            <a:r>
              <a:rPr lang="en-US" sz="2400" dirty="0" smtClean="0"/>
              <a:t>Furthermore,</a:t>
            </a:r>
            <a:r>
              <a:rPr lang="tr-TR" sz="240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birds the exponent denoting </a:t>
            </a:r>
            <a:r>
              <a:rPr lang="en-US" sz="2400" dirty="0" smtClean="0"/>
              <a:t>proportionality</a:t>
            </a:r>
            <a:r>
              <a:rPr lang="tr-TR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significantly less than 1. </a:t>
            </a:r>
            <a:endParaRPr lang="tr-TR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means that larger </a:t>
            </a:r>
            <a:r>
              <a:rPr lang="en-US" sz="2400" dirty="0" smtClean="0"/>
              <a:t>birds</a:t>
            </a:r>
            <a:r>
              <a:rPr lang="tr-TR" sz="2400" dirty="0" smtClean="0"/>
              <a:t> </a:t>
            </a:r>
            <a:r>
              <a:rPr lang="en-US" sz="2400" dirty="0" smtClean="0"/>
              <a:t>like </a:t>
            </a:r>
            <a:r>
              <a:rPr lang="en-US" sz="2400" dirty="0"/>
              <a:t>swans, ducks, and geese tend to have </a:t>
            </a:r>
            <a:r>
              <a:rPr lang="en-US" sz="2400" dirty="0" smtClean="0"/>
              <a:t>proportionally</a:t>
            </a:r>
            <a:r>
              <a:rPr lang="tr-TR" sz="2400" dirty="0" smtClean="0"/>
              <a:t> </a:t>
            </a:r>
            <a:r>
              <a:rPr lang="en-US" sz="2400" dirty="0" smtClean="0"/>
              <a:t>smaller </a:t>
            </a:r>
            <a:r>
              <a:rPr lang="en-US" sz="2400" dirty="0"/>
              <a:t>hearts in relation to their body mass than do </a:t>
            </a:r>
            <a:r>
              <a:rPr lang="en-US" sz="2400" dirty="0" smtClean="0"/>
              <a:t>smaller</a:t>
            </a:r>
            <a:r>
              <a:rPr lang="tr-TR" sz="2400" dirty="0" smtClean="0"/>
              <a:t> </a:t>
            </a:r>
            <a:r>
              <a:rPr lang="en-US" sz="2400" dirty="0" smtClean="0"/>
              <a:t>birds</a:t>
            </a:r>
            <a:r>
              <a:rPr lang="en-US" sz="2400" dirty="0"/>
              <a:t>. </a:t>
            </a:r>
            <a:endParaRPr lang="tr-TR" sz="2400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3419360" y="453260"/>
            <a:ext cx="6716158" cy="9968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err="1"/>
              <a:t>Heart</a:t>
            </a:r>
            <a:r>
              <a:rPr lang="tr-TR" b="1" dirty="0"/>
              <a:t> </a:t>
            </a:r>
            <a:r>
              <a:rPr lang="tr-TR" b="1" dirty="0" smtClean="0"/>
              <a:t>Size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Cardiac</a:t>
            </a:r>
            <a:r>
              <a:rPr lang="tr-TR" b="1" dirty="0" smtClean="0"/>
              <a:t> </a:t>
            </a:r>
            <a:r>
              <a:rPr lang="tr-TR" b="1" dirty="0" err="1" smtClean="0"/>
              <a:t>Output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3926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5080" y="1825623"/>
            <a:ext cx="10783286" cy="4542125"/>
          </a:xfrm>
        </p:spPr>
        <p:txBody>
          <a:bodyPr>
            <a:normAutofit/>
          </a:bodyPr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smtClean="0"/>
              <a:t>a </a:t>
            </a:r>
            <a:r>
              <a:rPr lang="en-US" dirty="0" smtClean="0"/>
              <a:t>number </a:t>
            </a:r>
            <a:r>
              <a:rPr lang="en-US" dirty="0"/>
              <a:t>of migrating species, the heart becomes </a:t>
            </a:r>
            <a:r>
              <a:rPr lang="en-US" dirty="0" smtClean="0"/>
              <a:t>hypertrophic</a:t>
            </a:r>
            <a:r>
              <a:rPr lang="tr-TR" dirty="0" smtClean="0"/>
              <a:t> </a:t>
            </a:r>
            <a:r>
              <a:rPr lang="en-US" dirty="0" smtClean="0"/>
              <a:t>before migration</a:t>
            </a:r>
            <a:r>
              <a:rPr lang="tr-TR" dirty="0" smtClean="0"/>
              <a:t>.</a:t>
            </a:r>
          </a:p>
          <a:p>
            <a:r>
              <a:rPr lang="tr-TR" dirty="0" smtClean="0"/>
              <a:t>M</a:t>
            </a:r>
            <a:r>
              <a:rPr lang="en-US" dirty="0" err="1" smtClean="0"/>
              <a:t>igrating</a:t>
            </a:r>
            <a:r>
              <a:rPr lang="tr-TR" dirty="0" smtClean="0"/>
              <a:t> </a:t>
            </a:r>
            <a:r>
              <a:rPr lang="en-US" dirty="0" smtClean="0"/>
              <a:t>birds </a:t>
            </a:r>
            <a:r>
              <a:rPr lang="en-US" dirty="0"/>
              <a:t>may have the genetic potential to increase heart </a:t>
            </a:r>
            <a:r>
              <a:rPr lang="en-US" dirty="0" smtClean="0"/>
              <a:t>size,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therefore CO,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through </a:t>
            </a:r>
            <a:r>
              <a:rPr lang="en-US" sz="2400" dirty="0"/>
              <a:t>either seasonal humoral </a:t>
            </a:r>
            <a:r>
              <a:rPr lang="en-US" sz="2400" dirty="0" smtClean="0"/>
              <a:t>mechanisms</a:t>
            </a:r>
            <a:r>
              <a:rPr lang="tr-TR" sz="2400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or </a:t>
            </a:r>
            <a:r>
              <a:rPr lang="en-US" sz="2400" dirty="0"/>
              <a:t>in the long term through natural </a:t>
            </a:r>
            <a:r>
              <a:rPr lang="en-US" sz="2400" dirty="0" smtClean="0"/>
              <a:t>selection.</a:t>
            </a:r>
            <a:endParaRPr lang="tr-TR" sz="2400" dirty="0" smtClean="0"/>
          </a:p>
          <a:p>
            <a:r>
              <a:rPr lang="en-US" b="1" dirty="0" smtClean="0"/>
              <a:t>Hummingbirds</a:t>
            </a:r>
            <a:r>
              <a:rPr lang="tr-TR" dirty="0"/>
              <a:t> </a:t>
            </a:r>
            <a:r>
              <a:rPr lang="en-US" dirty="0" smtClean="0"/>
              <a:t>have </a:t>
            </a:r>
            <a:r>
              <a:rPr lang="en-US" dirty="0"/>
              <a:t>proportionally larger hearts than all </a:t>
            </a:r>
            <a:r>
              <a:rPr lang="en-US" dirty="0" smtClean="0"/>
              <a:t>other</a:t>
            </a:r>
            <a:r>
              <a:rPr lang="tr-TR" dirty="0" smtClean="0"/>
              <a:t> </a:t>
            </a:r>
            <a:r>
              <a:rPr lang="en-US" dirty="0" smtClean="0"/>
              <a:t>birds, </a:t>
            </a:r>
            <a:r>
              <a:rPr lang="en-US" dirty="0"/>
              <a:t>probably </a:t>
            </a:r>
            <a:r>
              <a:rPr lang="en-US" dirty="0" smtClean="0"/>
              <a:t>reflecting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high aerobic demands of hovering flight.</a:t>
            </a: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3419360" y="453260"/>
            <a:ext cx="6716158" cy="9968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err="1"/>
              <a:t>Heart</a:t>
            </a:r>
            <a:r>
              <a:rPr lang="tr-TR" b="1" dirty="0"/>
              <a:t> </a:t>
            </a:r>
            <a:r>
              <a:rPr lang="tr-TR" b="1" dirty="0" smtClean="0"/>
              <a:t>Size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Cardiac</a:t>
            </a:r>
            <a:r>
              <a:rPr lang="tr-TR" b="1" dirty="0" smtClean="0"/>
              <a:t> </a:t>
            </a:r>
            <a:r>
              <a:rPr lang="tr-TR" b="1" dirty="0" err="1" smtClean="0"/>
              <a:t>Output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778627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1165732" cy="4244669"/>
          </a:xfrm>
        </p:spPr>
        <p:txBody>
          <a:bodyPr>
            <a:normAutofit/>
          </a:bodyPr>
          <a:lstStyle/>
          <a:p>
            <a:r>
              <a:rPr lang="en-US" dirty="0"/>
              <a:t>Heart mass as a fraction of body mass may also be </a:t>
            </a:r>
            <a:r>
              <a:rPr lang="en-US" b="1" dirty="0" smtClean="0"/>
              <a:t>age</a:t>
            </a:r>
            <a:r>
              <a:rPr lang="tr-TR" dirty="0" smtClean="0"/>
              <a:t> </a:t>
            </a:r>
            <a:r>
              <a:rPr lang="en-US" dirty="0" smtClean="0"/>
              <a:t>dependent.</a:t>
            </a:r>
            <a:endParaRPr lang="tr-TR" dirty="0" smtClean="0"/>
          </a:p>
          <a:p>
            <a:r>
              <a:rPr lang="en-US" dirty="0" smtClean="0"/>
              <a:t>Prior </a:t>
            </a:r>
            <a:r>
              <a:rPr lang="en-US" dirty="0"/>
              <a:t>to hatching, the ventricle of </a:t>
            </a:r>
            <a:r>
              <a:rPr lang="en-US" dirty="0" err="1"/>
              <a:t>Pekin</a:t>
            </a:r>
            <a:r>
              <a:rPr lang="en-US" dirty="0"/>
              <a:t> </a:t>
            </a:r>
            <a:r>
              <a:rPr lang="en-US" dirty="0" smtClean="0"/>
              <a:t>ducks</a:t>
            </a:r>
            <a:r>
              <a:rPr lang="tr-TR" dirty="0" smtClean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Anas</a:t>
            </a:r>
            <a:r>
              <a:rPr lang="en-US" i="1" dirty="0" smtClean="0"/>
              <a:t> </a:t>
            </a:r>
            <a:r>
              <a:rPr lang="en-US" i="1" dirty="0" err="1"/>
              <a:t>platyrhynchos</a:t>
            </a:r>
            <a:r>
              <a:rPr lang="en-US" dirty="0"/>
              <a:t>) represents about 0.4% of body </a:t>
            </a:r>
            <a:r>
              <a:rPr lang="en-US" dirty="0" smtClean="0"/>
              <a:t>mass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increases significantly upon hatching to 0.75% of </a:t>
            </a:r>
            <a:r>
              <a:rPr lang="en-US" dirty="0" smtClean="0"/>
              <a:t>body</a:t>
            </a:r>
            <a:r>
              <a:rPr lang="tr-TR" dirty="0" smtClean="0"/>
              <a:t> </a:t>
            </a:r>
            <a:r>
              <a:rPr lang="en-US" dirty="0" smtClean="0"/>
              <a:t>mass. </a:t>
            </a:r>
            <a:endParaRPr lang="tr-TR" dirty="0" smtClean="0"/>
          </a:p>
          <a:p>
            <a:r>
              <a:rPr lang="en-US" dirty="0" smtClean="0"/>
              <a:t>This </a:t>
            </a:r>
            <a:r>
              <a:rPr lang="en-US" dirty="0"/>
              <a:t>increase in heart mass </a:t>
            </a:r>
            <a:r>
              <a:rPr lang="en-US" dirty="0" smtClean="0"/>
              <a:t>coincides</a:t>
            </a:r>
            <a:r>
              <a:rPr lang="tr-TR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an increase in aerobic capacity of the </a:t>
            </a:r>
            <a:r>
              <a:rPr lang="en-US" dirty="0" smtClean="0"/>
              <a:t>hatchling.</a:t>
            </a:r>
            <a:endParaRPr lang="tr-TR" dirty="0" smtClean="0"/>
          </a:p>
          <a:p>
            <a:r>
              <a:rPr lang="en-US" dirty="0" smtClean="0"/>
              <a:t>Similar </a:t>
            </a:r>
            <a:r>
              <a:rPr lang="en-US" dirty="0"/>
              <a:t>increases have been observed in the chicken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northern </a:t>
            </a:r>
            <a:r>
              <a:rPr lang="en-US" dirty="0"/>
              <a:t>bobwhite quail (</a:t>
            </a:r>
            <a:r>
              <a:rPr lang="en-US" i="1" dirty="0" err="1"/>
              <a:t>Colinus</a:t>
            </a:r>
            <a:r>
              <a:rPr lang="en-US" i="1" dirty="0"/>
              <a:t> </a:t>
            </a:r>
            <a:r>
              <a:rPr lang="en-US" i="1" dirty="0" err="1"/>
              <a:t>virginianus</a:t>
            </a:r>
            <a:r>
              <a:rPr lang="en-US" dirty="0"/>
              <a:t>) after </a:t>
            </a:r>
            <a:r>
              <a:rPr lang="en-US" dirty="0" err="1" smtClean="0"/>
              <a:t>hatchin</a:t>
            </a:r>
            <a:r>
              <a:rPr lang="tr-TR" dirty="0" smtClean="0"/>
              <a:t>g.</a:t>
            </a:r>
            <a:endParaRPr lang="en-US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3419360" y="453260"/>
            <a:ext cx="6716158" cy="9968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err="1"/>
              <a:t>Heart</a:t>
            </a:r>
            <a:r>
              <a:rPr lang="tr-TR" b="1" dirty="0"/>
              <a:t> </a:t>
            </a:r>
            <a:r>
              <a:rPr lang="tr-TR" b="1" dirty="0" smtClean="0"/>
              <a:t>Size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Cardiac</a:t>
            </a:r>
            <a:r>
              <a:rPr lang="tr-TR" b="1" dirty="0" smtClean="0"/>
              <a:t> </a:t>
            </a:r>
            <a:r>
              <a:rPr lang="tr-TR" b="1" dirty="0" err="1" smtClean="0"/>
              <a:t>Output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7923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3214" y="1825625"/>
            <a:ext cx="10560586" cy="2371802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The heart rate of birds is quite variable and dependent on body size, level of activity, and special physiologic </a:t>
            </a:r>
            <a:r>
              <a:rPr lang="en-US" sz="2600" dirty="0" smtClean="0"/>
              <a:t>needs</a:t>
            </a:r>
            <a:r>
              <a:rPr lang="tr-TR" sz="2600" dirty="0" smtClean="0"/>
              <a:t>.</a:t>
            </a:r>
          </a:p>
          <a:p>
            <a:r>
              <a:rPr lang="en-US" sz="2600" dirty="0" smtClean="0"/>
              <a:t>Rapid </a:t>
            </a:r>
            <a:r>
              <a:rPr lang="en-US" sz="2600" dirty="0"/>
              <a:t>heart rates in combination with large heart sizes contribute to higher cardiac outputs when compared with </a:t>
            </a:r>
            <a:r>
              <a:rPr lang="en-US" sz="2600" dirty="0" smtClean="0"/>
              <a:t>mammals</a:t>
            </a:r>
            <a:r>
              <a:rPr lang="tr-TR" sz="2600" dirty="0" smtClean="0"/>
              <a:t>.</a:t>
            </a:r>
          </a:p>
          <a:p>
            <a:r>
              <a:rPr lang="en-US" sz="2600" dirty="0" smtClean="0"/>
              <a:t> </a:t>
            </a:r>
            <a:r>
              <a:rPr lang="en-US" sz="2600" b="1" dirty="0" smtClean="0"/>
              <a:t>Total </a:t>
            </a:r>
            <a:r>
              <a:rPr lang="en-US" sz="2600" b="1" dirty="0"/>
              <a:t>peripheral resistance</a:t>
            </a:r>
            <a:r>
              <a:rPr lang="en-US" sz="2600" dirty="0"/>
              <a:t> in birds is lower than in mammals; thus, a higher arterial </a:t>
            </a:r>
            <a:r>
              <a:rPr lang="en-US" dirty="0"/>
              <a:t>pressure is needed to maintain a high cardiac </a:t>
            </a:r>
            <a:r>
              <a:rPr lang="en-US" dirty="0" smtClean="0"/>
              <a:t>output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3419360" y="453260"/>
            <a:ext cx="6716158" cy="9968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err="1"/>
              <a:t>Heart</a:t>
            </a:r>
            <a:r>
              <a:rPr lang="tr-TR" b="1" dirty="0"/>
              <a:t> </a:t>
            </a:r>
            <a:r>
              <a:rPr lang="tr-TR" b="1" dirty="0" smtClean="0"/>
              <a:t>Size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Cardiac</a:t>
            </a:r>
            <a:r>
              <a:rPr lang="tr-TR" b="1" dirty="0" smtClean="0"/>
              <a:t> </a:t>
            </a:r>
            <a:r>
              <a:rPr lang="tr-TR" b="1" dirty="0" err="1" smtClean="0"/>
              <a:t>Output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471453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Diving</a:t>
            </a:r>
            <a:r>
              <a:rPr lang="tr-TR" b="1" dirty="0"/>
              <a:t> </a:t>
            </a:r>
            <a:r>
              <a:rPr lang="tr-TR" b="1" dirty="0" err="1"/>
              <a:t>reflex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4980" y="1384950"/>
            <a:ext cx="11071034" cy="3253151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diving mammals and birds, </a:t>
            </a:r>
            <a:r>
              <a:rPr lang="en-US" sz="2400" b="1" dirty="0"/>
              <a:t>reflex bradycardia </a:t>
            </a:r>
            <a:r>
              <a:rPr lang="en-US" sz="2400" dirty="0"/>
              <a:t>and </a:t>
            </a:r>
            <a:r>
              <a:rPr lang="en-US" sz="2400" b="1" dirty="0" smtClean="0"/>
              <a:t>vasoconstrictio</a:t>
            </a:r>
            <a:r>
              <a:rPr lang="en-US" sz="2400" dirty="0" smtClean="0"/>
              <a:t>n</a:t>
            </a:r>
            <a:r>
              <a:rPr lang="tr-TR" sz="2400" dirty="0" smtClean="0"/>
              <a:t> </a:t>
            </a:r>
            <a:r>
              <a:rPr lang="en-US" sz="2400" dirty="0" smtClean="0"/>
              <a:t>occur </a:t>
            </a:r>
            <a:r>
              <a:rPr lang="en-US" sz="2400" dirty="0"/>
              <a:t>when the nostrils are submerged in </a:t>
            </a:r>
            <a:r>
              <a:rPr lang="en-US" sz="2400" dirty="0" smtClean="0"/>
              <a:t>water</a:t>
            </a:r>
            <a:r>
              <a:rPr lang="tr-TR" sz="2400" dirty="0" smtClean="0"/>
              <a:t>*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r>
              <a:rPr lang="en-US" sz="2400" dirty="0" smtClean="0"/>
              <a:t>The</a:t>
            </a:r>
            <a:r>
              <a:rPr lang="tr-TR" sz="2400" dirty="0"/>
              <a:t> </a:t>
            </a:r>
            <a:r>
              <a:rPr lang="en-US" sz="2400" dirty="0" smtClean="0"/>
              <a:t>magnitude </a:t>
            </a:r>
            <a:r>
              <a:rPr lang="en-US" sz="2400" dirty="0"/>
              <a:t>of the reflex response increases as water </a:t>
            </a:r>
            <a:r>
              <a:rPr lang="en-US" sz="2400" dirty="0" smtClean="0"/>
              <a:t>temperature</a:t>
            </a:r>
            <a:r>
              <a:rPr lang="tr-TR" sz="2400" dirty="0" smtClean="0"/>
              <a:t> </a:t>
            </a:r>
            <a:r>
              <a:rPr lang="en-US" sz="2400" dirty="0" smtClean="0"/>
              <a:t>decreases</a:t>
            </a:r>
            <a:r>
              <a:rPr lang="en-US" sz="2400" dirty="0"/>
              <a:t>. </a:t>
            </a:r>
            <a:endParaRPr lang="tr-TR" sz="2400" dirty="0" smtClean="0"/>
          </a:p>
          <a:p>
            <a:r>
              <a:rPr lang="en-US" sz="2400" dirty="0" smtClean="0"/>
              <a:t>Blood </a:t>
            </a:r>
            <a:r>
              <a:rPr lang="en-US" sz="2400" dirty="0"/>
              <a:t>flow </a:t>
            </a:r>
            <a:r>
              <a:rPr lang="en-US" sz="2400" dirty="0" smtClean="0"/>
              <a:t>to</a:t>
            </a:r>
            <a:r>
              <a:rPr lang="tr-TR" sz="2400" dirty="0" smtClean="0"/>
              <a:t> </a:t>
            </a:r>
            <a:r>
              <a:rPr lang="en-US" sz="2400" dirty="0" smtClean="0"/>
              <a:t>skeletal </a:t>
            </a:r>
            <a:r>
              <a:rPr lang="en-US" sz="2400" dirty="0"/>
              <a:t>muscles and other tissues is thus restricted so that </a:t>
            </a:r>
            <a:r>
              <a:rPr lang="en-US" sz="2400" dirty="0" smtClean="0"/>
              <a:t>most</a:t>
            </a:r>
            <a:r>
              <a:rPr lang="tr-TR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the blood flow is channeled to the heart and brain, </a:t>
            </a:r>
            <a:r>
              <a:rPr lang="en-US" sz="2400" dirty="0" smtClean="0"/>
              <a:t>conserving</a:t>
            </a:r>
            <a:r>
              <a:rPr lang="tr-TR" sz="2400" dirty="0" smtClean="0"/>
              <a:t> </a:t>
            </a:r>
            <a:r>
              <a:rPr lang="en-US" sz="2400" dirty="0" smtClean="0"/>
              <a:t>oxygen </a:t>
            </a:r>
            <a:r>
              <a:rPr lang="en-US" sz="2400" dirty="0"/>
              <a:t>for these vital organs. </a:t>
            </a:r>
            <a:endParaRPr lang="tr-TR" sz="2400" dirty="0" smtClean="0"/>
          </a:p>
          <a:p>
            <a:r>
              <a:rPr lang="en-US" sz="2400" dirty="0" smtClean="0"/>
              <a:t>Arteriovenous </a:t>
            </a:r>
            <a:r>
              <a:rPr lang="en-US" sz="2400" dirty="0"/>
              <a:t>shunts in the </a:t>
            </a:r>
            <a:r>
              <a:rPr lang="en-US" sz="2400" dirty="0" smtClean="0"/>
              <a:t>skin</a:t>
            </a:r>
            <a:r>
              <a:rPr lang="tr-TR" sz="2400" dirty="0" smtClean="0"/>
              <a:t> </a:t>
            </a:r>
            <a:r>
              <a:rPr lang="en-US" sz="2400" dirty="0" smtClean="0"/>
              <a:t>remain </a:t>
            </a:r>
            <a:r>
              <a:rPr lang="en-US" sz="2400" dirty="0"/>
              <a:t>patent, allowing a small venous return of blood that </a:t>
            </a:r>
            <a:r>
              <a:rPr lang="en-US" sz="2400" dirty="0" smtClean="0"/>
              <a:t>has</a:t>
            </a:r>
            <a:r>
              <a:rPr lang="tr-TR" sz="2400" dirty="0" smtClean="0"/>
              <a:t> </a:t>
            </a:r>
            <a:r>
              <a:rPr lang="en-US" sz="2400" dirty="0" smtClean="0"/>
              <a:t>not </a:t>
            </a:r>
            <a:r>
              <a:rPr lang="en-US" sz="2400" dirty="0"/>
              <a:t>lost oxygen within the tissues. </a:t>
            </a:r>
            <a:endParaRPr lang="tr-TR" sz="2400" dirty="0" smtClean="0"/>
          </a:p>
          <a:p>
            <a:r>
              <a:rPr lang="en-US" sz="2400" dirty="0" smtClean="0"/>
              <a:t>When </a:t>
            </a:r>
            <a:r>
              <a:rPr lang="en-US" sz="2400" dirty="0"/>
              <a:t>the animal </a:t>
            </a:r>
            <a:r>
              <a:rPr lang="en-US" sz="2400" dirty="0" smtClean="0"/>
              <a:t>resurfaces,</a:t>
            </a:r>
            <a:r>
              <a:rPr lang="tr-TR" sz="2400" dirty="0" smtClean="0"/>
              <a:t> </a:t>
            </a:r>
            <a:r>
              <a:rPr lang="en-US" sz="2400" dirty="0" smtClean="0"/>
              <a:t>these </a:t>
            </a:r>
            <a:r>
              <a:rPr lang="en-US" sz="2400" dirty="0"/>
              <a:t>changes are reversed; cardiac output and muscle </a:t>
            </a:r>
            <a:r>
              <a:rPr lang="en-US" sz="2400" dirty="0" smtClean="0"/>
              <a:t>blood</a:t>
            </a:r>
            <a:r>
              <a:rPr lang="tr-TR" sz="2400" dirty="0" smtClean="0"/>
              <a:t> </a:t>
            </a:r>
            <a:r>
              <a:rPr lang="en-US" sz="2400" dirty="0" smtClean="0"/>
              <a:t>flow </a:t>
            </a:r>
            <a:r>
              <a:rPr lang="en-US" sz="2400" dirty="0"/>
              <a:t>promptly increase, the accumulated oxygen debt is </a:t>
            </a:r>
            <a:r>
              <a:rPr lang="en-US" sz="2400" dirty="0" smtClean="0"/>
              <a:t>repaid,</a:t>
            </a:r>
            <a:r>
              <a:rPr lang="tr-TR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metabolites are removed from the muscles and other </a:t>
            </a:r>
            <a:r>
              <a:rPr lang="en-US" sz="2400" dirty="0" smtClean="0"/>
              <a:t>tissues</a:t>
            </a:r>
            <a:r>
              <a:rPr lang="tr-TR" sz="2400" dirty="0" smtClean="0"/>
              <a:t> </a:t>
            </a:r>
            <a:r>
              <a:rPr lang="tr-TR" sz="2400" dirty="0" err="1" smtClean="0"/>
              <a:t>that</a:t>
            </a:r>
            <a:r>
              <a:rPr lang="tr-TR" sz="2400" dirty="0" smtClean="0"/>
              <a:t> </a:t>
            </a:r>
            <a:r>
              <a:rPr lang="tr-TR" sz="2400" dirty="0" err="1"/>
              <a:t>were</a:t>
            </a:r>
            <a:r>
              <a:rPr lang="tr-TR" sz="2400" dirty="0"/>
              <a:t> </a:t>
            </a:r>
            <a:r>
              <a:rPr lang="tr-TR" sz="2400" dirty="0" err="1"/>
              <a:t>poorly</a:t>
            </a:r>
            <a:r>
              <a:rPr lang="tr-TR" sz="2400" dirty="0"/>
              <a:t> </a:t>
            </a:r>
            <a:r>
              <a:rPr lang="tr-TR" sz="2400" dirty="0" err="1"/>
              <a:t>perfused</a:t>
            </a:r>
            <a:r>
              <a:rPr lang="tr-TR" sz="2400" dirty="0"/>
              <a:t>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94980" y="5950737"/>
            <a:ext cx="11233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*</a:t>
            </a:r>
            <a:r>
              <a:rPr lang="en-US" sz="1600" dirty="0" smtClean="0"/>
              <a:t>The </a:t>
            </a:r>
            <a:r>
              <a:rPr lang="en-US" sz="1600" dirty="0"/>
              <a:t>afferent limb of the reflex is in the trigeminal</a:t>
            </a:r>
            <a:r>
              <a:rPr lang="tr-TR" sz="1600" dirty="0"/>
              <a:t> </a:t>
            </a:r>
            <a:r>
              <a:rPr lang="en-US" sz="1600" dirty="0"/>
              <a:t>nerve (cranial nerve V) and the initial response to submersion is</a:t>
            </a:r>
            <a:r>
              <a:rPr lang="tr-TR" sz="1600" dirty="0"/>
              <a:t> </a:t>
            </a:r>
            <a:r>
              <a:rPr lang="en-US" sz="1600" dirty="0" err="1"/>
              <a:t>vagally</a:t>
            </a:r>
            <a:r>
              <a:rPr lang="en-US" sz="1600" dirty="0"/>
              <a:t> mediated </a:t>
            </a:r>
            <a:r>
              <a:rPr lang="en-US" sz="1600" b="1" dirty="0"/>
              <a:t>bradycardia</a:t>
            </a:r>
            <a:r>
              <a:rPr lang="en-US" sz="1600" dirty="0"/>
              <a:t>, followed </a:t>
            </a:r>
            <a:r>
              <a:rPr lang="en-US" sz="1600" b="1" dirty="0"/>
              <a:t>by increased sympathetic</a:t>
            </a:r>
            <a:r>
              <a:rPr lang="tr-TR" sz="1600" b="1" dirty="0"/>
              <a:t> </a:t>
            </a:r>
            <a:r>
              <a:rPr lang="en-US" sz="1600" b="1" dirty="0"/>
              <a:t>nerve activity </a:t>
            </a:r>
            <a:r>
              <a:rPr lang="en-US" sz="1600" dirty="0"/>
              <a:t>and </a:t>
            </a:r>
            <a:r>
              <a:rPr lang="en-US" sz="1600" b="1" dirty="0"/>
              <a:t>peripheral vasoconstriction</a:t>
            </a:r>
            <a:r>
              <a:rPr lang="en-US" sz="1600" dirty="0"/>
              <a:t>. 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53400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786353" cy="4487040"/>
          </a:xfrm>
        </p:spPr>
        <p:txBody>
          <a:bodyPr>
            <a:normAutofit/>
          </a:bodyPr>
          <a:lstStyle/>
          <a:p>
            <a:r>
              <a:rPr lang="en-US" sz="2600" dirty="0"/>
              <a:t>Modern birds are derived from </a:t>
            </a:r>
            <a:r>
              <a:rPr lang="en-US" sz="2600" dirty="0" err="1"/>
              <a:t>theropod</a:t>
            </a:r>
            <a:r>
              <a:rPr lang="en-US" sz="2600" dirty="0"/>
              <a:t> </a:t>
            </a:r>
            <a:r>
              <a:rPr lang="en-US" sz="2600" dirty="0" smtClean="0"/>
              <a:t>dinosaurs, </a:t>
            </a:r>
            <a:endParaRPr lang="tr-TR" sz="2600" dirty="0" smtClean="0"/>
          </a:p>
          <a:p>
            <a:r>
              <a:rPr lang="tr-TR" sz="2600" dirty="0" smtClean="0"/>
              <a:t>M</a:t>
            </a:r>
            <a:r>
              <a:rPr lang="en-US" sz="2600" dirty="0" err="1" smtClean="0"/>
              <a:t>ammals</a:t>
            </a:r>
            <a:r>
              <a:rPr lang="en-US" sz="2600" dirty="0" smtClean="0"/>
              <a:t> </a:t>
            </a:r>
            <a:r>
              <a:rPr lang="en-US" sz="2600" dirty="0" smtClean="0"/>
              <a:t>have</a:t>
            </a:r>
            <a:r>
              <a:rPr lang="tr-TR" sz="2600" dirty="0" smtClean="0"/>
              <a:t> </a:t>
            </a:r>
            <a:r>
              <a:rPr lang="en-US" sz="2600" dirty="0" smtClean="0"/>
              <a:t>descended </a:t>
            </a:r>
            <a:r>
              <a:rPr lang="en-US" sz="2600" dirty="0"/>
              <a:t>from a group of carnivorous reptiles, </a:t>
            </a:r>
            <a:r>
              <a:rPr lang="en-US" sz="2600" dirty="0" smtClean="0"/>
              <a:t>the</a:t>
            </a:r>
            <a:r>
              <a:rPr lang="tr-TR" sz="2600" dirty="0" smtClean="0"/>
              <a:t> </a:t>
            </a:r>
            <a:r>
              <a:rPr lang="en-US" sz="2600" dirty="0" err="1" smtClean="0"/>
              <a:t>cynodonts</a:t>
            </a:r>
            <a:r>
              <a:rPr lang="en-US" sz="2600" dirty="0"/>
              <a:t>.</a:t>
            </a:r>
          </a:p>
          <a:p>
            <a:r>
              <a:rPr lang="en-US" sz="2600" dirty="0"/>
              <a:t>These ancestral lines originated in the </a:t>
            </a:r>
            <a:r>
              <a:rPr lang="en-US" sz="2600" dirty="0" smtClean="0"/>
              <a:t>Triassic</a:t>
            </a:r>
            <a:r>
              <a:rPr lang="tr-TR" sz="2600" dirty="0" smtClean="0"/>
              <a:t> </a:t>
            </a:r>
            <a:r>
              <a:rPr lang="en-US" sz="2600" dirty="0" smtClean="0"/>
              <a:t>period </a:t>
            </a:r>
            <a:r>
              <a:rPr lang="en-US" sz="2600" dirty="0"/>
              <a:t>more than 200 million years ago, </a:t>
            </a:r>
            <a:endParaRPr lang="tr-TR" sz="2600" dirty="0" smtClean="0"/>
          </a:p>
          <a:p>
            <a:r>
              <a:rPr lang="tr-TR" sz="2600" dirty="0" smtClean="0"/>
              <a:t>I</a:t>
            </a:r>
            <a:r>
              <a:rPr lang="en-US" sz="2600" dirty="0" smtClean="0"/>
              <a:t>n evolutionary</a:t>
            </a:r>
            <a:r>
              <a:rPr lang="tr-TR" sz="2600" dirty="0" smtClean="0"/>
              <a:t> </a:t>
            </a:r>
            <a:r>
              <a:rPr lang="en-US" sz="2600" dirty="0" smtClean="0"/>
              <a:t>terms </a:t>
            </a:r>
            <a:r>
              <a:rPr lang="en-US" sz="2600" dirty="0"/>
              <a:t>avian and mammalian stocks have been separated </a:t>
            </a:r>
            <a:r>
              <a:rPr lang="en-US" sz="2600" dirty="0" smtClean="0"/>
              <a:t>for</a:t>
            </a:r>
            <a:r>
              <a:rPr lang="tr-TR" sz="2600" dirty="0" smtClean="0"/>
              <a:t> </a:t>
            </a:r>
            <a:r>
              <a:rPr lang="en-US" sz="2600" dirty="0" smtClean="0"/>
              <a:t>a </a:t>
            </a:r>
            <a:r>
              <a:rPr lang="en-US" sz="2600" dirty="0"/>
              <a:t>substantial period of time. </a:t>
            </a:r>
            <a:endParaRPr lang="tr-TR" sz="2600" dirty="0" smtClean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3981220" y="365125"/>
            <a:ext cx="4507188" cy="9968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INTRODUCTION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006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338881" cy="4233652"/>
          </a:xfrm>
        </p:spPr>
        <p:txBody>
          <a:bodyPr>
            <a:normAutofit/>
          </a:bodyPr>
          <a:lstStyle/>
          <a:p>
            <a:r>
              <a:rPr lang="tr-TR" sz="2600" dirty="0" smtClean="0"/>
              <a:t>S</a:t>
            </a:r>
            <a:r>
              <a:rPr lang="en-US" sz="2600" dirty="0" err="1" smtClean="0"/>
              <a:t>ignificant</a:t>
            </a:r>
            <a:r>
              <a:rPr lang="tr-TR" sz="2600" dirty="0" smtClean="0"/>
              <a:t> </a:t>
            </a:r>
            <a:r>
              <a:rPr lang="en-US" sz="2600" dirty="0" smtClean="0"/>
              <a:t>differences </a:t>
            </a:r>
            <a:r>
              <a:rPr lang="en-US" sz="2600" dirty="0"/>
              <a:t>in cardiovascular structure and function </a:t>
            </a:r>
            <a:r>
              <a:rPr lang="en-US" sz="2600" dirty="0" smtClean="0"/>
              <a:t>have</a:t>
            </a:r>
            <a:r>
              <a:rPr lang="tr-TR" sz="2600" dirty="0" smtClean="0"/>
              <a:t> </a:t>
            </a:r>
            <a:r>
              <a:rPr lang="en-US" sz="2600" dirty="0" smtClean="0"/>
              <a:t>arisen in the two groups, </a:t>
            </a:r>
            <a:endParaRPr lang="tr-TR" sz="2600" dirty="0" smtClean="0"/>
          </a:p>
          <a:p>
            <a:r>
              <a:rPr lang="tr-TR" sz="2600" dirty="0" smtClean="0"/>
              <a:t>A </a:t>
            </a:r>
            <a:r>
              <a:rPr lang="en-US" sz="2600" dirty="0" smtClean="0"/>
              <a:t>number</a:t>
            </a:r>
            <a:r>
              <a:rPr lang="tr-TR" sz="2600" dirty="0" smtClean="0"/>
              <a:t> </a:t>
            </a:r>
            <a:r>
              <a:rPr lang="en-US" sz="2600" dirty="0" smtClean="0"/>
              <a:t>of </a:t>
            </a:r>
            <a:r>
              <a:rPr lang="en-US" sz="2600" dirty="0"/>
              <a:t>similarities in their </a:t>
            </a:r>
            <a:r>
              <a:rPr lang="en-US" sz="2600" dirty="0" smtClean="0"/>
              <a:t>circulatory </a:t>
            </a:r>
            <a:r>
              <a:rPr lang="en-US" sz="2600" dirty="0"/>
              <a:t>systems are also evident.</a:t>
            </a:r>
          </a:p>
          <a:p>
            <a:r>
              <a:rPr lang="en-US" sz="2600" dirty="0"/>
              <a:t>Such similarities probably </a:t>
            </a:r>
            <a:r>
              <a:rPr lang="en-US" sz="2600" dirty="0" smtClean="0"/>
              <a:t>represent</a:t>
            </a:r>
            <a:r>
              <a:rPr lang="tr-TR" sz="26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the conservation</a:t>
            </a:r>
            <a:r>
              <a:rPr lang="tr-TR" sz="2600" dirty="0" smtClean="0"/>
              <a:t> </a:t>
            </a:r>
            <a:r>
              <a:rPr lang="en-US" sz="2600" dirty="0" smtClean="0"/>
              <a:t>of </a:t>
            </a:r>
            <a:r>
              <a:rPr lang="en-US" sz="2600" dirty="0"/>
              <a:t>characteristics common to organisms ancestral to the </a:t>
            </a:r>
            <a:r>
              <a:rPr lang="en-US" sz="2600" dirty="0" smtClean="0"/>
              <a:t>two</a:t>
            </a:r>
            <a:r>
              <a:rPr lang="tr-TR" sz="2600" dirty="0" smtClean="0"/>
              <a:t> </a:t>
            </a:r>
            <a:r>
              <a:rPr lang="en-US" sz="2600" dirty="0" smtClean="0"/>
              <a:t>groups</a:t>
            </a:r>
            <a:r>
              <a:rPr lang="en-US" sz="2600" dirty="0"/>
              <a:t>, </a:t>
            </a:r>
            <a:endParaRPr lang="tr-TR" sz="2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a </a:t>
            </a:r>
            <a:r>
              <a:rPr lang="en-US" sz="2600" dirty="0"/>
              <a:t>shared endothermic phenotyp</a:t>
            </a:r>
            <a:r>
              <a:rPr lang="en-US" dirty="0"/>
              <a:t>e</a:t>
            </a:r>
            <a:r>
              <a:rPr lang="en-US" dirty="0" smtClean="0"/>
              <a:t>,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and the results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convergent </a:t>
            </a:r>
            <a:r>
              <a:rPr lang="en-US" dirty="0"/>
              <a:t>evolution once the stocks had divided.</a:t>
            </a:r>
            <a:endParaRPr lang="tr-TR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981219" y="365125"/>
            <a:ext cx="4562145" cy="996875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tr-TR" b="1" dirty="0"/>
              <a:t>INTRODUCTION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7765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10679349" cy="4145517"/>
          </a:xfrm>
        </p:spPr>
        <p:txBody>
          <a:bodyPr>
            <a:normAutofit/>
          </a:bodyPr>
          <a:lstStyle/>
          <a:p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four-chambered,</a:t>
            </a:r>
            <a:r>
              <a:rPr lang="tr-TR" dirty="0" smtClean="0"/>
              <a:t> </a:t>
            </a:r>
            <a:r>
              <a:rPr lang="en-US" dirty="0" smtClean="0"/>
              <a:t>muscular </a:t>
            </a:r>
            <a:r>
              <a:rPr lang="en-US" dirty="0"/>
              <a:t>fluid pump that intermittently pressurizes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central</a:t>
            </a:r>
            <a:r>
              <a:rPr lang="tr-TR" dirty="0" smtClean="0"/>
              <a:t> </a:t>
            </a:r>
            <a:r>
              <a:rPr lang="en-US" dirty="0" smtClean="0"/>
              <a:t>arteries</a:t>
            </a:r>
            <a:r>
              <a:rPr lang="en-US" dirty="0"/>
              <a:t>, </a:t>
            </a:r>
            <a:endParaRPr lang="tr-TR" dirty="0" smtClean="0"/>
          </a:p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right ventricle pressurizes the </a:t>
            </a:r>
            <a:r>
              <a:rPr lang="en-US" dirty="0" smtClean="0"/>
              <a:t>pulmonary</a:t>
            </a:r>
            <a:r>
              <a:rPr lang="tr-TR" dirty="0" smtClean="0"/>
              <a:t> </a:t>
            </a:r>
            <a:r>
              <a:rPr lang="en-US" dirty="0" smtClean="0"/>
              <a:t>circulation</a:t>
            </a:r>
            <a:endParaRPr lang="tr-TR" dirty="0" smtClean="0"/>
          </a:p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left ventricle pressurizes the </a:t>
            </a:r>
            <a:r>
              <a:rPr lang="en-US" dirty="0" smtClean="0"/>
              <a:t>systemic</a:t>
            </a:r>
            <a:r>
              <a:rPr lang="tr-TR" dirty="0" smtClean="0"/>
              <a:t> </a:t>
            </a:r>
            <a:r>
              <a:rPr lang="en-US" dirty="0" smtClean="0"/>
              <a:t>circulation.</a:t>
            </a:r>
            <a:endParaRPr lang="tr-TR" dirty="0" smtClean="0"/>
          </a:p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pressure </a:t>
            </a:r>
            <a:r>
              <a:rPr lang="en-US" dirty="0" smtClean="0"/>
              <a:t>differential</a:t>
            </a:r>
            <a:r>
              <a:rPr lang="tr-TR" dirty="0" smtClean="0"/>
              <a:t> </a:t>
            </a:r>
            <a:r>
              <a:rPr lang="en-US" dirty="0" smtClean="0"/>
              <a:t>between </a:t>
            </a:r>
            <a:r>
              <a:rPr lang="en-US" dirty="0"/>
              <a:t>the central mean arterial pressure and the </a:t>
            </a:r>
            <a:r>
              <a:rPr lang="en-US" dirty="0" smtClean="0"/>
              <a:t>central</a:t>
            </a:r>
            <a:r>
              <a:rPr lang="tr-TR" dirty="0" smtClean="0"/>
              <a:t> </a:t>
            </a:r>
            <a:r>
              <a:rPr lang="en-US" dirty="0" smtClean="0"/>
              <a:t>venous </a:t>
            </a:r>
            <a:r>
              <a:rPr lang="en-US" dirty="0"/>
              <a:t>pressure drives blood flow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3981220" y="365125"/>
            <a:ext cx="3810918" cy="9968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/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323463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786353" cy="3748911"/>
          </a:xfrm>
        </p:spPr>
        <p:txBody>
          <a:bodyPr>
            <a:normAutofit/>
          </a:bodyPr>
          <a:lstStyle/>
          <a:p>
            <a:r>
              <a:rPr lang="en-US" dirty="0"/>
              <a:t>The left and right atria receive blood at</a:t>
            </a:r>
            <a:r>
              <a:rPr lang="tr-TR" dirty="0"/>
              <a:t> </a:t>
            </a:r>
            <a:r>
              <a:rPr lang="en-US" dirty="0"/>
              <a:t>central venous pressure before it enters the ventricles. </a:t>
            </a:r>
            <a:endParaRPr lang="tr-TR" dirty="0"/>
          </a:p>
          <a:p>
            <a:r>
              <a:rPr lang="tr-TR" dirty="0" smtClean="0"/>
              <a:t>T</a:t>
            </a:r>
            <a:r>
              <a:rPr lang="en-US" dirty="0" err="1" smtClean="0"/>
              <a:t>hese</a:t>
            </a:r>
            <a:r>
              <a:rPr lang="en-US" dirty="0" smtClean="0"/>
              <a:t> </a:t>
            </a:r>
            <a:r>
              <a:rPr lang="en-US" dirty="0"/>
              <a:t>chambers probably</a:t>
            </a:r>
            <a:r>
              <a:rPr lang="tr-TR" dirty="0"/>
              <a:t> </a:t>
            </a:r>
            <a:r>
              <a:rPr lang="en-US" dirty="0"/>
              <a:t>function more as blood reservoirs for their respective</a:t>
            </a:r>
            <a:r>
              <a:rPr lang="tr-TR" dirty="0"/>
              <a:t> </a:t>
            </a:r>
            <a:r>
              <a:rPr lang="en-US" dirty="0"/>
              <a:t>ventricles </a:t>
            </a:r>
            <a:endParaRPr lang="tr-TR" dirty="0" smtClean="0"/>
          </a:p>
          <a:p>
            <a:r>
              <a:rPr lang="en-US" dirty="0" err="1" smtClean="0"/>
              <a:t>Th</a:t>
            </a:r>
            <a:r>
              <a:rPr lang="tr-TR" dirty="0"/>
              <a:t>e</a:t>
            </a:r>
            <a:r>
              <a:rPr lang="en-US" dirty="0"/>
              <a:t> difference in ventricular pressure is reflected</a:t>
            </a:r>
            <a:r>
              <a:rPr lang="tr-TR" dirty="0"/>
              <a:t> </a:t>
            </a:r>
            <a:r>
              <a:rPr lang="en-US" dirty="0"/>
              <a:t>in the </a:t>
            </a:r>
            <a:r>
              <a:rPr lang="en-US" dirty="0" smtClean="0"/>
              <a:t>anatomy </a:t>
            </a:r>
            <a:r>
              <a:rPr lang="en-US" dirty="0"/>
              <a:t>of the </a:t>
            </a:r>
            <a:r>
              <a:rPr lang="en-US" dirty="0" smtClean="0"/>
              <a:t>ventricles</a:t>
            </a:r>
            <a:r>
              <a:rPr lang="tr-TR" dirty="0" smtClean="0"/>
              <a:t> </a:t>
            </a:r>
          </a:p>
          <a:p>
            <a:r>
              <a:rPr lang="tr-TR" dirty="0" smtClean="0"/>
              <a:t>M</a:t>
            </a:r>
            <a:r>
              <a:rPr lang="en-US" dirty="0" err="1" smtClean="0"/>
              <a:t>yocardium</a:t>
            </a:r>
            <a:r>
              <a:rPr lang="tr-TR" dirty="0" smtClean="0"/>
              <a:t> </a:t>
            </a:r>
            <a:r>
              <a:rPr lang="en-US" dirty="0"/>
              <a:t>of the right ventricle being thinner than that of the more</a:t>
            </a:r>
            <a:r>
              <a:rPr lang="tr-TR" dirty="0"/>
              <a:t> </a:t>
            </a:r>
            <a:r>
              <a:rPr lang="en-US" dirty="0"/>
              <a:t>powerful left ventricle</a:t>
            </a:r>
            <a:endParaRPr lang="tr-TR" dirty="0"/>
          </a:p>
          <a:p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3981220" y="365125"/>
            <a:ext cx="3810918" cy="9968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/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129636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676" y="1825625"/>
            <a:ext cx="11281154" cy="4795512"/>
          </a:xfrm>
        </p:spPr>
        <p:txBody>
          <a:bodyPr>
            <a:normAutofit/>
          </a:bodyPr>
          <a:lstStyle/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heart is located in the cranial part of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common</a:t>
            </a:r>
            <a:r>
              <a:rPr lang="tr-TR" dirty="0" smtClean="0"/>
              <a:t> </a:t>
            </a:r>
            <a:r>
              <a:rPr lang="en-US" b="1" dirty="0" err="1" smtClean="0"/>
              <a:t>thoracoabdominal</a:t>
            </a:r>
            <a:r>
              <a:rPr lang="en-US" b="1" dirty="0" smtClean="0"/>
              <a:t> </a:t>
            </a:r>
            <a:r>
              <a:rPr lang="en-US" dirty="0"/>
              <a:t>cavity, with its long axis </a:t>
            </a:r>
            <a:r>
              <a:rPr lang="en-US" dirty="0" smtClean="0"/>
              <a:t>slightly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the </a:t>
            </a:r>
            <a:r>
              <a:rPr lang="en-US" u="sng" dirty="0"/>
              <a:t>right</a:t>
            </a:r>
            <a:r>
              <a:rPr lang="en-US" dirty="0"/>
              <a:t> of the midline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/>
              <a:t>It is partly enclosed dorsally and </a:t>
            </a:r>
            <a:r>
              <a:rPr lang="en-US" dirty="0" smtClean="0"/>
              <a:t>laterally</a:t>
            </a:r>
            <a:r>
              <a:rPr lang="tr-TR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the lobes of the liver. </a:t>
            </a:r>
            <a:endParaRPr lang="tr-TR" dirty="0" smtClean="0"/>
          </a:p>
          <a:p>
            <a:r>
              <a:rPr lang="en-US" b="1" dirty="0" smtClean="0"/>
              <a:t>A </a:t>
            </a:r>
            <a:r>
              <a:rPr lang="en-US" b="1" dirty="0"/>
              <a:t>very thin, but tough, </a:t>
            </a:r>
            <a:r>
              <a:rPr lang="en-US" b="1" dirty="0" smtClean="0"/>
              <a:t>fibrous</a:t>
            </a:r>
            <a:r>
              <a:rPr lang="tr-TR" b="1" dirty="0" smtClean="0"/>
              <a:t> </a:t>
            </a:r>
            <a:r>
              <a:rPr lang="en-US" b="1" dirty="0" smtClean="0"/>
              <a:t>pericardial </a:t>
            </a:r>
            <a:r>
              <a:rPr lang="en-US" b="1" dirty="0"/>
              <a:t>sac </a:t>
            </a:r>
            <a:r>
              <a:rPr lang="en-US" dirty="0"/>
              <a:t>encloses the heart. </a:t>
            </a:r>
            <a:endParaRPr lang="tr-TR" dirty="0" smtClean="0"/>
          </a:p>
          <a:p>
            <a:r>
              <a:rPr lang="en-US" dirty="0" smtClean="0"/>
              <a:t>This </a:t>
            </a:r>
            <a:r>
              <a:rPr lang="en-US" dirty="0"/>
              <a:t>sac contains a </a:t>
            </a:r>
            <a:r>
              <a:rPr lang="en-US" dirty="0" smtClean="0"/>
              <a:t>small</a:t>
            </a:r>
            <a:r>
              <a:rPr lang="tr-TR" dirty="0" smtClean="0"/>
              <a:t> </a:t>
            </a:r>
            <a:r>
              <a:rPr lang="en-US" dirty="0" smtClean="0"/>
              <a:t>volume </a:t>
            </a:r>
            <a:r>
              <a:rPr lang="en-US" dirty="0"/>
              <a:t>of serous fluid that provides lubrication for the </a:t>
            </a:r>
            <a:r>
              <a:rPr lang="en-US" dirty="0" smtClean="0"/>
              <a:t>rhythmic</a:t>
            </a:r>
            <a:r>
              <a:rPr lang="tr-TR" dirty="0" smtClean="0"/>
              <a:t> </a:t>
            </a:r>
            <a:r>
              <a:rPr lang="en-US" dirty="0" smtClean="0"/>
              <a:t>motion </a:t>
            </a:r>
            <a:r>
              <a:rPr lang="en-US" dirty="0"/>
              <a:t>of the cardiac contraction cycle. </a:t>
            </a:r>
            <a:endParaRPr lang="tr-TR" dirty="0" smtClean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3981220" y="365125"/>
            <a:ext cx="3810918" cy="9968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/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120919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10796081" cy="4079416"/>
          </a:xfrm>
        </p:spPr>
        <p:txBody>
          <a:bodyPr>
            <a:noAutofit/>
          </a:bodyPr>
          <a:lstStyle/>
          <a:p>
            <a:r>
              <a:rPr lang="en-US" sz="2400" dirty="0"/>
              <a:t>The avian heart </a:t>
            </a:r>
            <a:r>
              <a:rPr lang="en-US" sz="2400" dirty="0" smtClean="0"/>
              <a:t>is cone-shaped,</a:t>
            </a:r>
            <a:r>
              <a:rPr lang="tr-TR" sz="2400" dirty="0" smtClean="0"/>
              <a:t> 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muscular </a:t>
            </a:r>
            <a:r>
              <a:rPr lang="en-US" sz="2400" dirty="0" smtClean="0"/>
              <a:t>flap</a:t>
            </a:r>
            <a:r>
              <a:rPr lang="tr-TR" sz="2400" dirty="0" smtClean="0"/>
              <a:t> </a:t>
            </a:r>
            <a:r>
              <a:rPr lang="en-US" sz="2400" dirty="0" smtClean="0"/>
              <a:t>separates </a:t>
            </a:r>
            <a:r>
              <a:rPr lang="en-US" sz="2400" dirty="0"/>
              <a:t>the right atrium and </a:t>
            </a:r>
            <a:r>
              <a:rPr lang="en-US" sz="2400" dirty="0" smtClean="0"/>
              <a:t>ventricle</a:t>
            </a:r>
            <a:r>
              <a:rPr lang="tr-TR" sz="2400" dirty="0" smtClean="0"/>
              <a:t>.</a:t>
            </a:r>
          </a:p>
          <a:p>
            <a:r>
              <a:rPr lang="en-US" sz="2400" b="1" dirty="0" smtClean="0"/>
              <a:t>The muscle</a:t>
            </a:r>
            <a:r>
              <a:rPr lang="tr-TR" sz="2400" b="1" dirty="0" smtClean="0"/>
              <a:t> </a:t>
            </a:r>
            <a:r>
              <a:rPr lang="en-US" sz="2400" b="1" dirty="0" smtClean="0"/>
              <a:t>flap </a:t>
            </a:r>
            <a:r>
              <a:rPr lang="en-US" sz="2400" dirty="0"/>
              <a:t>is a continuation of muscle from the right ventricle wall. </a:t>
            </a:r>
            <a:endParaRPr lang="tr-TR" sz="2400" dirty="0" smtClean="0"/>
          </a:p>
          <a:p>
            <a:r>
              <a:rPr lang="en-US" sz="2400" dirty="0" smtClean="0"/>
              <a:t>Other </a:t>
            </a:r>
            <a:r>
              <a:rPr lang="en-US" sz="2400" dirty="0"/>
              <a:t>valves are similar to the mammalian heart. </a:t>
            </a:r>
            <a:endParaRPr lang="tr-TR" sz="2400" dirty="0" smtClean="0"/>
          </a:p>
          <a:p>
            <a:r>
              <a:rPr lang="en-US" sz="2400" dirty="0" smtClean="0"/>
              <a:t>A </a:t>
            </a:r>
            <a:r>
              <a:rPr lang="en-US" sz="2400" b="1" dirty="0"/>
              <a:t>cartilaginous plaque </a:t>
            </a:r>
            <a:r>
              <a:rPr lang="en-US" sz="2400" dirty="0"/>
              <a:t>is found </a:t>
            </a:r>
            <a:r>
              <a:rPr lang="en-US" sz="2400" dirty="0" smtClean="0"/>
              <a:t>in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wall of the aorta where the major vessels leave the </a:t>
            </a:r>
            <a:r>
              <a:rPr lang="en-US" sz="2400" dirty="0" smtClean="0"/>
              <a:t>heart. </a:t>
            </a:r>
            <a:endParaRPr lang="tr-TR" sz="2400" dirty="0" smtClean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3981220" y="365125"/>
            <a:ext cx="3810918" cy="9968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err="1"/>
              <a:t>Cardiac</a:t>
            </a:r>
            <a:r>
              <a:rPr lang="tr-TR" b="1" dirty="0"/>
              <a:t> </a:t>
            </a:r>
            <a:r>
              <a:rPr lang="tr-TR" b="1" dirty="0" err="1"/>
              <a:t>Variables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02412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0906" cy="4079416"/>
          </a:xfrm>
        </p:spPr>
        <p:txBody>
          <a:bodyPr>
            <a:normAutofit/>
          </a:bodyPr>
          <a:lstStyle/>
          <a:p>
            <a:r>
              <a:rPr lang="en-US" dirty="0"/>
              <a:t>The ventricles of the bird heart have </a:t>
            </a:r>
            <a:r>
              <a:rPr lang="en-US" b="1" dirty="0"/>
              <a:t>more muscle mass </a:t>
            </a:r>
            <a:r>
              <a:rPr lang="en-US" dirty="0"/>
              <a:t>and </a:t>
            </a:r>
            <a:r>
              <a:rPr lang="en-US" b="1" dirty="0"/>
              <a:t>less chamber </a:t>
            </a:r>
            <a:r>
              <a:rPr lang="en-US" dirty="0"/>
              <a:t>space than those of a </a:t>
            </a:r>
            <a:r>
              <a:rPr lang="en-US" dirty="0" smtClean="0"/>
              <a:t>human.</a:t>
            </a:r>
            <a:endParaRPr lang="tr-TR" dirty="0" smtClean="0"/>
          </a:p>
          <a:p>
            <a:r>
              <a:rPr lang="en-US" dirty="0" smtClean="0"/>
              <a:t>Externally</a:t>
            </a:r>
            <a:r>
              <a:rPr lang="en-US" dirty="0"/>
              <a:t>, the ventricles appear more slender and pointed than in a human heart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The inside walls of the atria and ventricles are much smoother than those of the human</a:t>
            </a: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3981220" y="365125"/>
            <a:ext cx="3810918" cy="9968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err="1"/>
              <a:t>Cardiac</a:t>
            </a:r>
            <a:r>
              <a:rPr lang="tr-TR" b="1" dirty="0"/>
              <a:t> </a:t>
            </a:r>
            <a:r>
              <a:rPr lang="tr-TR" b="1" dirty="0" err="1"/>
              <a:t>Variables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3438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10630711" cy="4079416"/>
          </a:xfrm>
        </p:spPr>
        <p:txBody>
          <a:bodyPr>
            <a:normAutofit/>
          </a:bodyPr>
          <a:lstStyle/>
          <a:p>
            <a:r>
              <a:rPr lang="en-US" dirty="0"/>
              <a:t>Lymphoid foci and</a:t>
            </a:r>
            <a:r>
              <a:rPr lang="tr-TR" dirty="0"/>
              <a:t> </a:t>
            </a:r>
            <a:r>
              <a:rPr lang="en-US" dirty="0"/>
              <a:t>foci of </a:t>
            </a:r>
            <a:r>
              <a:rPr lang="en-US" dirty="0" err="1"/>
              <a:t>extramedullary</a:t>
            </a:r>
            <a:r>
              <a:rPr lang="en-US" dirty="0"/>
              <a:t> </a:t>
            </a:r>
            <a:r>
              <a:rPr lang="en-US" dirty="0" err="1"/>
              <a:t>granulopoiesis</a:t>
            </a:r>
            <a:r>
              <a:rPr lang="en-US" dirty="0"/>
              <a:t> are common in the myocardium of broilers </a:t>
            </a:r>
            <a:endParaRPr lang="tr-TR" dirty="0"/>
          </a:p>
          <a:p>
            <a:r>
              <a:rPr lang="en-US" dirty="0"/>
              <a:t>Birds have a renal portal system and the kidney has no capsule.</a:t>
            </a:r>
            <a:endParaRPr lang="tr-TR" dirty="0"/>
          </a:p>
          <a:p>
            <a:r>
              <a:rPr lang="en-US" dirty="0"/>
              <a:t>In turkeys, if</a:t>
            </a:r>
            <a:r>
              <a:rPr lang="tr-TR" dirty="0"/>
              <a:t> </a:t>
            </a:r>
            <a:r>
              <a:rPr lang="en-US" dirty="0"/>
              <a:t>there is sudden failure of forward flow through the kidney, blood returning from the legs</a:t>
            </a:r>
            <a:r>
              <a:rPr lang="tr-TR" dirty="0"/>
              <a:t> </a:t>
            </a:r>
            <a:r>
              <a:rPr lang="en-US" dirty="0"/>
              <a:t>may pool around the lobules and on the ventral surface of the </a:t>
            </a:r>
            <a:r>
              <a:rPr lang="en-US" dirty="0" smtClean="0"/>
              <a:t>kidney</a:t>
            </a:r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3981220" y="365125"/>
            <a:ext cx="3810918" cy="9968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err="1"/>
              <a:t>Cardiac</a:t>
            </a:r>
            <a:r>
              <a:rPr lang="tr-TR" b="1" dirty="0"/>
              <a:t> </a:t>
            </a:r>
            <a:r>
              <a:rPr lang="tr-TR" b="1" dirty="0" err="1"/>
              <a:t>Variables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05945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1724</Words>
  <Application>Microsoft Office PowerPoint</Application>
  <PresentationFormat>Geniş ekran</PresentationFormat>
  <Paragraphs>113</Paragraphs>
  <Slides>14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Teması</vt:lpstr>
      <vt:lpstr>AVIAN PHYSIOLOGY The Cardiovascular System</vt:lpstr>
      <vt:lpstr>PowerPoint Sunusu</vt:lpstr>
      <vt:lpstr>INTRODUCTION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Diving reflex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HEMATOLOGY</dc:title>
  <dc:creator>Fizyolab1</dc:creator>
  <cp:lastModifiedBy>Fizyolab1</cp:lastModifiedBy>
  <cp:revision>42</cp:revision>
  <dcterms:created xsi:type="dcterms:W3CDTF">2017-08-14T13:30:41Z</dcterms:created>
  <dcterms:modified xsi:type="dcterms:W3CDTF">2017-10-30T12:47:18Z</dcterms:modified>
</cp:coreProperties>
</file>