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4" r:id="rId4"/>
    <p:sldId id="272" r:id="rId5"/>
    <p:sldId id="275" r:id="rId6"/>
    <p:sldId id="273" r:id="rId7"/>
    <p:sldId id="27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14925" y="1122363"/>
            <a:ext cx="10633729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6.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859536"/>
            <a:ext cx="10515600" cy="54406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dirty="0" smtClean="0"/>
              <a:t>Ve </a:t>
            </a:r>
            <a:r>
              <a:rPr lang="tr-TR" dirty="0" smtClean="0"/>
              <a:t>kare dalga sinyalinin açısal frekansa bağlı olarak genlik </a:t>
            </a:r>
            <a:r>
              <a:rPr lang="tr-TR" dirty="0" smtClean="0"/>
              <a:t>spektrumunu</a:t>
            </a:r>
          </a:p>
          <a:p>
            <a:pPr>
              <a:buNone/>
            </a:pPr>
            <a:r>
              <a:rPr lang="tr-TR" dirty="0" smtClean="0"/>
              <a:t>çizelim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r>
              <a:rPr lang="tr-TR" dirty="0" smtClean="0"/>
              <a:t>Sinyali incelediğimizde; n = 0 için paydada 1 oluşmaktadır ve dolayısıyla paydaki değer 1’e bölünmektedir.</a:t>
            </a:r>
          </a:p>
          <a:p>
            <a:r>
              <a:rPr lang="tr-TR" dirty="0" smtClean="0"/>
              <a:t>n = 1 için paydada 3 oluşmaktadır ve dolayısıyla paydaki değer 3’e bölünmektedir.</a:t>
            </a:r>
          </a:p>
          <a:p>
            <a:r>
              <a:rPr lang="tr-TR" dirty="0" smtClean="0"/>
              <a:t>n = 2 için paydada 5 oluşmaktadır ve dolayısıyla paydaki değer 5’e bölünmektedir.</a:t>
            </a:r>
          </a:p>
          <a:p>
            <a:r>
              <a:rPr lang="tr-TR" dirty="0" smtClean="0"/>
              <a:t>n = 3 için paydada 7 oluşmaktadır ve dolayısıyla paydaki değer 7’ye bölünmektedir. </a:t>
            </a:r>
            <a:r>
              <a:rPr lang="tr-TR" dirty="0" smtClean="0">
                <a:solidFill>
                  <a:srgbClr val="00B0F0"/>
                </a:solidFill>
              </a:rPr>
              <a:t>Dolayısıyla, genlik spektrumunda açısal frekans </a:t>
            </a:r>
            <a:r>
              <a:rPr lang="el-GR" dirty="0" smtClean="0">
                <a:solidFill>
                  <a:srgbClr val="00B0F0"/>
                </a:solidFill>
              </a:rPr>
              <a:t>ω</a:t>
            </a:r>
            <a:r>
              <a:rPr lang="tr-TR" dirty="0" smtClean="0">
                <a:solidFill>
                  <a:srgbClr val="00B0F0"/>
                </a:solidFill>
              </a:rPr>
              <a:t>’</a:t>
            </a:r>
            <a:r>
              <a:rPr lang="tr-TR" dirty="0" err="1" smtClean="0">
                <a:solidFill>
                  <a:srgbClr val="00B0F0"/>
                </a:solidFill>
              </a:rPr>
              <a:t>nın</a:t>
            </a:r>
            <a:r>
              <a:rPr lang="tr-TR" dirty="0" smtClean="0">
                <a:solidFill>
                  <a:srgbClr val="00B0F0"/>
                </a:solidFill>
              </a:rPr>
              <a:t> tek değerlerinde bileşenler oluşmaktadır ve bu bileşenlere ait genliklerin değerleri n sayısıyla ters orantılıdır. </a:t>
            </a:r>
          </a:p>
          <a:p>
            <a:pPr>
              <a:buNone/>
            </a:pPr>
            <a:endParaRPr lang="tr-TR" sz="16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tr-TR" sz="18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7842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63229" y="2071255"/>
            <a:ext cx="8065541" cy="612648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7842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 Başlık"/>
          <p:cNvSpPr>
            <a:spLocks noGrp="1"/>
          </p:cNvSpPr>
          <p:nvPr>
            <p:ph type="title"/>
          </p:nvPr>
        </p:nvSpPr>
        <p:spPr>
          <a:xfrm>
            <a:off x="801624" y="173101"/>
            <a:ext cx="9137904" cy="787019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Genlik spektrumu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1 Resim" descr="genlik_spek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4626" y="1357746"/>
            <a:ext cx="5133201" cy="402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70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173101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Faz spektrumu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9912" y="1498663"/>
            <a:ext cx="10515600" cy="474715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Sinüzoidal sinyaller aşağıdaki şekilde ifade edilir:</a:t>
            </a:r>
          </a:p>
          <a:p>
            <a:pPr>
              <a:buNone/>
            </a:pPr>
            <a:r>
              <a:rPr lang="tr-TR" dirty="0" smtClean="0"/>
              <a:t>x(t) = </a:t>
            </a:r>
            <a:r>
              <a:rPr lang="tr-TR" dirty="0" smtClean="0">
                <a:solidFill>
                  <a:srgbClr val="00B0F0"/>
                </a:solidFill>
              </a:rPr>
              <a:t>A.sin(</a:t>
            </a:r>
            <a:r>
              <a:rPr lang="tr-TR" dirty="0" err="1" smtClean="0">
                <a:solidFill>
                  <a:srgbClr val="00B0F0"/>
                </a:solidFill>
              </a:rPr>
              <a:t>wt</a:t>
            </a:r>
            <a:r>
              <a:rPr lang="tr-TR" dirty="0" smtClean="0">
                <a:solidFill>
                  <a:srgbClr val="00B0F0"/>
                </a:solidFill>
              </a:rPr>
              <a:t> + </a:t>
            </a:r>
            <a:r>
              <a:rPr lang="az-Cyrl-AZ" dirty="0" smtClean="0">
                <a:solidFill>
                  <a:srgbClr val="00B0F0"/>
                </a:solidFill>
              </a:rPr>
              <a:t>ф</a:t>
            </a:r>
            <a:r>
              <a:rPr lang="tr-TR" dirty="0" smtClean="0">
                <a:solidFill>
                  <a:srgbClr val="00B0F0"/>
                </a:solidFill>
              </a:rPr>
              <a:t>) </a:t>
            </a:r>
            <a:r>
              <a:rPr lang="tr-TR" dirty="0" smtClean="0"/>
              <a:t>veya x(t) = </a:t>
            </a:r>
            <a:r>
              <a:rPr lang="tr-TR" dirty="0" smtClean="0">
                <a:solidFill>
                  <a:srgbClr val="00B0F0"/>
                </a:solidFill>
              </a:rPr>
              <a:t>A.</a:t>
            </a:r>
            <a:r>
              <a:rPr lang="tr-TR" dirty="0" err="1" smtClean="0">
                <a:solidFill>
                  <a:srgbClr val="00B0F0"/>
                </a:solidFill>
              </a:rPr>
              <a:t>cos</a:t>
            </a:r>
            <a:r>
              <a:rPr lang="tr-TR" dirty="0" smtClean="0">
                <a:solidFill>
                  <a:srgbClr val="00B0F0"/>
                </a:solidFill>
              </a:rPr>
              <a:t>(</a:t>
            </a:r>
            <a:r>
              <a:rPr lang="tr-TR" dirty="0" err="1" smtClean="0">
                <a:solidFill>
                  <a:srgbClr val="00B0F0"/>
                </a:solidFill>
              </a:rPr>
              <a:t>wt</a:t>
            </a:r>
            <a:r>
              <a:rPr lang="tr-TR" dirty="0" smtClean="0">
                <a:solidFill>
                  <a:srgbClr val="00B0F0"/>
                </a:solidFill>
              </a:rPr>
              <a:t> + </a:t>
            </a:r>
            <a:r>
              <a:rPr lang="az-Cyrl-AZ" dirty="0" smtClean="0">
                <a:solidFill>
                  <a:srgbClr val="00B0F0"/>
                </a:solidFill>
              </a:rPr>
              <a:t>ф</a:t>
            </a:r>
            <a:r>
              <a:rPr lang="tr-TR" dirty="0" smtClean="0">
                <a:solidFill>
                  <a:srgbClr val="00B0F0"/>
                </a:solidFill>
              </a:rPr>
              <a:t>) </a:t>
            </a:r>
          </a:p>
          <a:p>
            <a:pPr>
              <a:buNone/>
            </a:pPr>
            <a:r>
              <a:rPr lang="tr-TR" dirty="0" smtClean="0"/>
              <a:t>Burada ‘sin’ ve ‘cos’ sırasıyla sinüs ve kosinüs kelimelerinin </a:t>
            </a:r>
            <a:r>
              <a:rPr lang="tr-TR" dirty="0" smtClean="0"/>
              <a:t>kısaltmaları</a:t>
            </a:r>
          </a:p>
          <a:p>
            <a:pPr>
              <a:buNone/>
            </a:pPr>
            <a:r>
              <a:rPr lang="tr-TR" dirty="0" smtClean="0"/>
              <a:t>olup</a:t>
            </a:r>
            <a:r>
              <a:rPr lang="tr-TR" dirty="0" smtClean="0"/>
              <a:t>; A, genliği; w, açısal frekansı; t, zamanı; </a:t>
            </a:r>
            <a:r>
              <a:rPr lang="az-Cyrl-AZ" dirty="0" smtClean="0"/>
              <a:t>ф</a:t>
            </a:r>
            <a:r>
              <a:rPr lang="tr-TR" dirty="0" smtClean="0"/>
              <a:t> ise faz farkını temsil</a:t>
            </a:r>
          </a:p>
          <a:p>
            <a:pPr>
              <a:buNone/>
            </a:pPr>
            <a:r>
              <a:rPr lang="tr-TR" dirty="0" smtClean="0"/>
              <a:t>etmektedir. Örneğin; f = 50 Hz, dolayısıyla w = 2</a:t>
            </a:r>
            <a:r>
              <a:rPr lang="el-GR" dirty="0" smtClean="0"/>
              <a:t>π</a:t>
            </a:r>
            <a:r>
              <a:rPr lang="tr-TR" dirty="0" smtClean="0"/>
              <a:t>.50 = 100</a:t>
            </a:r>
            <a:r>
              <a:rPr lang="el-GR" dirty="0" smtClean="0"/>
              <a:t>π</a:t>
            </a:r>
            <a:r>
              <a:rPr lang="tr-TR" dirty="0" smtClean="0"/>
              <a:t> için </a:t>
            </a:r>
            <a:r>
              <a:rPr lang="tr-TR" dirty="0" smtClean="0"/>
              <a:t>aşağıda</a:t>
            </a:r>
          </a:p>
          <a:p>
            <a:pPr>
              <a:buNone/>
            </a:pPr>
            <a:r>
              <a:rPr lang="tr-TR" dirty="0" smtClean="0"/>
              <a:t>verilen </a:t>
            </a:r>
            <a:r>
              <a:rPr lang="tr-TR" dirty="0" smtClean="0"/>
              <a:t>x(t) sinyaline ait faz spektrumunu çizdirelim: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6858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9912" y="4735760"/>
            <a:ext cx="10878215" cy="681367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6858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9912" y="1240409"/>
            <a:ext cx="10515600" cy="5005408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</a:t>
            </a:r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</a:t>
            </a:r>
            <a:r>
              <a:rPr lang="tr-TR" sz="1400" dirty="0" smtClean="0">
                <a:solidFill>
                  <a:srgbClr val="0070C0"/>
                </a:solidFill>
              </a:rPr>
              <a:t>Faz spektrumu gösteriminde de genlik spektrumunda olduğu gibi zaman bölgesinde</a:t>
            </a:r>
          </a:p>
          <a:p>
            <a:pPr>
              <a:buNone/>
            </a:pPr>
            <a:r>
              <a:rPr lang="tr-TR" sz="1400" dirty="0" smtClean="0">
                <a:solidFill>
                  <a:srgbClr val="0070C0"/>
                </a:solidFill>
              </a:rPr>
              <a:t>                                                                                                   kullanılan harfin büyük hali kullanılır</a:t>
            </a:r>
            <a:r>
              <a:rPr lang="tr-TR" sz="1400" dirty="0" smtClean="0"/>
              <a:t>. </a:t>
            </a:r>
            <a:r>
              <a:rPr lang="tr-TR" sz="2000" dirty="0" smtClean="0"/>
              <a:t>→</a:t>
            </a:r>
            <a:r>
              <a:rPr lang="tr-TR" sz="2000" dirty="0" smtClean="0">
                <a:solidFill>
                  <a:srgbClr val="0070C0"/>
                </a:solidFill>
              </a:rPr>
              <a:t>  X</a:t>
            </a:r>
          </a:p>
          <a:p>
            <a:pPr>
              <a:buNone/>
            </a:pPr>
            <a:r>
              <a:rPr lang="tr-TR" sz="2000" dirty="0" smtClean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tr-TR" sz="1400" dirty="0" smtClean="0">
                <a:solidFill>
                  <a:srgbClr val="7030A0"/>
                </a:solidFill>
              </a:rPr>
              <a:t>Faz spektrumu gösterimini vurgulamak için faz spektrumu gösteriminde büyük harf </a:t>
            </a:r>
          </a:p>
          <a:p>
            <a:pPr>
              <a:buNone/>
            </a:pPr>
            <a:r>
              <a:rPr lang="tr-TR" sz="1400" dirty="0" smtClean="0">
                <a:solidFill>
                  <a:srgbClr val="7030A0"/>
                </a:solidFill>
              </a:rPr>
              <a:t>                                                                                                   ‘∠’ sembolüyle birlikte kullanılır. </a:t>
            </a:r>
            <a:r>
              <a:rPr lang="tr-TR" sz="2000" dirty="0" smtClean="0"/>
              <a:t>→</a:t>
            </a:r>
            <a:r>
              <a:rPr lang="tr-TR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smtClean="0">
                <a:solidFill>
                  <a:srgbClr val="7030A0"/>
                </a:solidFill>
              </a:rPr>
              <a:t>∠</a:t>
            </a:r>
            <a:r>
              <a:rPr lang="tr-TR" sz="2000" dirty="0" smtClean="0">
                <a:solidFill>
                  <a:srgbClr val="0070C0"/>
                </a:solidFill>
              </a:rPr>
              <a:t> X</a:t>
            </a:r>
            <a:endParaRPr lang="tr-TR" sz="20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 </a:t>
            </a:r>
            <a:r>
              <a:rPr lang="tr-TR" sz="1400" dirty="0" smtClean="0">
                <a:solidFill>
                  <a:srgbClr val="C00000"/>
                </a:solidFill>
              </a:rPr>
              <a:t>NOT: Sinyalin frekans bileşenlerinin bilinmesi uygun kanala ilişkin bant genişliğinin </a:t>
            </a:r>
          </a:p>
          <a:p>
            <a:pPr>
              <a:buNone/>
            </a:pPr>
            <a:r>
              <a:rPr lang="tr-TR" sz="1400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 tespitini sağlar. Bazı durumlarda dar bantlı bir kanal üzerinden sinyal geçişini </a:t>
            </a:r>
          </a:p>
          <a:p>
            <a:pPr>
              <a:buNone/>
            </a:pPr>
            <a:r>
              <a:rPr lang="tr-TR" sz="1400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 mümkün kılmak için enformasyon oranı kanala uygun olacak şekilde azaltılır.</a:t>
            </a: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6858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6858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8 Resim" descr="faz_spek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46" y="1804832"/>
            <a:ext cx="4274820" cy="330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9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6870192" cy="860171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Transmisyon Bozuklukları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84218"/>
            <a:ext cx="10515600" cy="45010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Sinyale ait işaretin bozulmadan, aslına uygun bir şekilde transmisyonu için alıcı taraftaki çıkış işareti</a:t>
            </a:r>
          </a:p>
          <a:p>
            <a:pPr>
              <a:buNone/>
            </a:pPr>
            <a:r>
              <a:rPr lang="tr-TR" dirty="0" smtClean="0"/>
              <a:t>şu iki şartı sağlamalıdır: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Çıkış  sinyali, giriş sinyalinin genliği küçülmüş veya büyümüş şeklidir. Yani şekilde bir bozulma söz konusu değildir.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Çıkış sinyali, giriş sinyalinin zaman ekseni üzerinde bir miktar kaymış şeklidir. Yani bir gecikme söz konusudur.</a:t>
            </a:r>
          </a:p>
          <a:p>
            <a:pPr marL="457200" indent="-457200">
              <a:buNone/>
            </a:pPr>
            <a:endParaRPr lang="tr-TR" sz="2000" dirty="0" smtClean="0"/>
          </a:p>
          <a:p>
            <a:pPr marL="457200" indent="-457200">
              <a:buNone/>
            </a:pPr>
            <a:endParaRPr lang="tr-TR" sz="2000" dirty="0" smtClean="0"/>
          </a:p>
          <a:p>
            <a:pPr marL="457200" indent="-457200">
              <a:buNone/>
            </a:pPr>
            <a:r>
              <a:rPr lang="tr-TR" sz="2000" dirty="0" smtClean="0"/>
              <a:t>                    </a:t>
            </a:r>
            <a:br>
              <a:rPr lang="tr-TR" sz="2000" dirty="0" smtClean="0"/>
            </a:br>
            <a:endParaRPr lang="tr-TR" sz="2000" dirty="0" smtClean="0"/>
          </a:p>
          <a:p>
            <a:pPr marL="457200" indent="-457200">
              <a:buNone/>
            </a:pP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990807"/>
            <a:ext cx="10515600" cy="5394495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tr-TR" dirty="0" smtClean="0"/>
              <a:t>Aşağıdaki </a:t>
            </a:r>
            <a:r>
              <a:rPr lang="tr-TR" dirty="0" smtClean="0"/>
              <a:t>şekilde yukarıda sayılan iki şartı sağlayan bir </a:t>
            </a:r>
            <a:r>
              <a:rPr lang="tr-TR" dirty="0" smtClean="0"/>
              <a:t>haberleşme</a:t>
            </a:r>
          </a:p>
          <a:p>
            <a:pPr marL="457200" indent="-457200">
              <a:buNone/>
            </a:pPr>
            <a:r>
              <a:rPr lang="tr-TR" dirty="0" smtClean="0"/>
              <a:t>sistemine </a:t>
            </a:r>
            <a:r>
              <a:rPr lang="tr-TR" dirty="0" smtClean="0"/>
              <a:t>ait giriş ve </a:t>
            </a:r>
            <a:r>
              <a:rPr lang="tr-TR" dirty="0" smtClean="0"/>
              <a:t>çıkış sinyalleri </a:t>
            </a:r>
            <a:r>
              <a:rPr lang="tr-TR" dirty="0" smtClean="0"/>
              <a:t>görülmektedir.</a:t>
            </a:r>
          </a:p>
          <a:p>
            <a:pPr marL="457200" indent="-457200">
              <a:buNone/>
            </a:pPr>
            <a:endParaRPr lang="tr-TR" sz="2000" dirty="0" smtClean="0"/>
          </a:p>
          <a:p>
            <a:pPr marL="457200" indent="-457200">
              <a:buNone/>
            </a:pPr>
            <a:r>
              <a:rPr lang="tr-TR" sz="2000" dirty="0" smtClean="0"/>
              <a:t>                                                                                                      </a:t>
            </a:r>
          </a:p>
          <a:p>
            <a:pPr marL="457200" indent="-45720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                                                                         </a:t>
            </a:r>
          </a:p>
          <a:p>
            <a:pPr marL="457200" indent="-45720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                                                                                                K</a:t>
            </a:r>
            <a:r>
              <a:rPr lang="tr-TR" sz="2000" dirty="0" smtClean="0"/>
              <a:t>: zayıflama faktörü</a:t>
            </a:r>
          </a:p>
          <a:p>
            <a:pPr marL="457200" indent="-457200">
              <a:buNone/>
            </a:pPr>
            <a:r>
              <a:rPr lang="tr-TR" sz="2000" dirty="0" smtClean="0"/>
              <a:t>                                                                                                    </a:t>
            </a:r>
            <a:r>
              <a:rPr lang="tr-TR" sz="2000" dirty="0" smtClean="0"/>
              <a:t>                           </a:t>
            </a:r>
            <a:r>
              <a:rPr lang="tr-TR" sz="2000" dirty="0" smtClean="0"/>
              <a:t>t</a:t>
            </a:r>
            <a:r>
              <a:rPr lang="tr-TR" sz="2000" baseline="-25000" dirty="0" smtClean="0"/>
              <a:t>0</a:t>
            </a:r>
            <a:r>
              <a:rPr lang="tr-TR" sz="2000" dirty="0" smtClean="0"/>
              <a:t>: zaman gecikmesi </a:t>
            </a:r>
            <a:br>
              <a:rPr lang="tr-TR" sz="2000" dirty="0" smtClean="0"/>
            </a:br>
            <a:endParaRPr lang="tr-TR" sz="2000" dirty="0" smtClean="0"/>
          </a:p>
          <a:p>
            <a:pPr marL="457200" indent="-457200">
              <a:buNone/>
            </a:pPr>
            <a:endParaRPr lang="tr-TR" sz="2000" dirty="0"/>
          </a:p>
        </p:txBody>
      </p:sp>
      <p:pic>
        <p:nvPicPr>
          <p:cNvPr id="4" name="3 Resim" descr="distorsiyonsuz iletim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78779"/>
            <a:ext cx="6463145" cy="2527512"/>
          </a:xfrm>
          <a:prstGeom prst="rect">
            <a:avLst/>
          </a:prstGeom>
        </p:spPr>
      </p:pic>
      <p:pic>
        <p:nvPicPr>
          <p:cNvPr id="5" name="4 Resim" descr="bozunumsuz ka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473" y="1953491"/>
            <a:ext cx="3410198" cy="115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0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</TotalTime>
  <Words>383</Words>
  <Application>Microsoft Office PowerPoint</Application>
  <PresentationFormat>Geniş ekran</PresentationFormat>
  <Paragraphs>80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Analog Haberleşme Dersi 6. Hafta</vt:lpstr>
      <vt:lpstr>Genlik spektrumu</vt:lpstr>
      <vt:lpstr>PowerPoint Sunusu</vt:lpstr>
      <vt:lpstr>Faz spektrumu</vt:lpstr>
      <vt:lpstr>PowerPoint Sunusu</vt:lpstr>
      <vt:lpstr>Transmisyon Bozuklukları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2018-02-12T08:21:57Z</dcterms:modified>
</cp:coreProperties>
</file>