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56" r:id="rId2"/>
    <p:sldId id="264" r:id="rId3"/>
    <p:sldId id="257" r:id="rId4"/>
    <p:sldId id="266" r:id="rId5"/>
    <p:sldId id="259" r:id="rId6"/>
    <p:sldId id="260" r:id="rId7"/>
    <p:sldId id="265" r:id="rId8"/>
    <p:sldId id="267" r:id="rId9"/>
    <p:sldId id="268" r:id="rId10"/>
    <p:sldId id="269" r:id="rId11"/>
    <p:sldId id="270" r:id="rId12"/>
    <p:sldId id="271" r:id="rId13"/>
    <p:sldId id="272" r:id="rId14"/>
    <p:sldId id="261" r:id="rId15"/>
    <p:sldId id="262" r:id="rId16"/>
    <p:sldId id="273" r:id="rId1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4BE895A-BE3F-418E-9F06-7C44A98304E9}" type="datetimeFigureOut">
              <a:rPr lang="tr-TR" smtClean="0"/>
              <a:t>3.12.2017</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56CE020-4373-44D2-A996-AC65826A8A0B}" type="slidenum">
              <a:rPr lang="tr-TR" smtClean="0"/>
              <a:t>‹#›</a:t>
            </a:fld>
            <a:endParaRPr lang="tr-TR"/>
          </a:p>
        </p:txBody>
      </p:sp>
    </p:spTree>
    <p:extLst>
      <p:ext uri="{BB962C8B-B14F-4D97-AF65-F5344CB8AC3E}">
        <p14:creationId xmlns:p14="http://schemas.microsoft.com/office/powerpoint/2010/main" val="13025356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56CE020-4373-44D2-A996-AC65826A8A0B}" type="slidenum">
              <a:rPr lang="tr-TR" smtClean="0"/>
              <a:t>4</a:t>
            </a:fld>
            <a:endParaRPr lang="tr-TR"/>
          </a:p>
        </p:txBody>
      </p:sp>
    </p:spTree>
    <p:extLst>
      <p:ext uri="{BB962C8B-B14F-4D97-AF65-F5344CB8AC3E}">
        <p14:creationId xmlns:p14="http://schemas.microsoft.com/office/powerpoint/2010/main" val="24716710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19D6E785-EB04-4FFF-AE00-5A00174727D6}" type="datetimeFigureOut">
              <a:rPr lang="tr-TR" smtClean="0"/>
              <a:t>3.12.2017</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E43497AD-0FC2-4C12-8DA4-EDA3DE3B2F94}" type="slidenum">
              <a:rPr lang="tr-TR" smtClean="0"/>
              <a:t>‹#›</a:t>
            </a:fld>
            <a:endParaRPr lang="tr-TR"/>
          </a:p>
        </p:txBody>
      </p:sp>
    </p:spTree>
    <p:extLst>
      <p:ext uri="{BB962C8B-B14F-4D97-AF65-F5344CB8AC3E}">
        <p14:creationId xmlns:p14="http://schemas.microsoft.com/office/powerpoint/2010/main" val="18918356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9D6E785-EB04-4FFF-AE00-5A00174727D6}" type="datetimeFigureOut">
              <a:rPr lang="tr-TR" smtClean="0"/>
              <a:t>3.12.2017</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43497AD-0FC2-4C12-8DA4-EDA3DE3B2F94}" type="slidenum">
              <a:rPr lang="tr-TR" smtClean="0"/>
              <a:t>‹#›</a:t>
            </a:fld>
            <a:endParaRPr lang="tr-TR"/>
          </a:p>
        </p:txBody>
      </p:sp>
    </p:spTree>
    <p:extLst>
      <p:ext uri="{BB962C8B-B14F-4D97-AF65-F5344CB8AC3E}">
        <p14:creationId xmlns:p14="http://schemas.microsoft.com/office/powerpoint/2010/main" val="15766604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9D6E785-EB04-4FFF-AE00-5A00174727D6}" type="datetimeFigureOut">
              <a:rPr lang="tr-TR" smtClean="0"/>
              <a:t>3.12.2017</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43497AD-0FC2-4C12-8DA4-EDA3DE3B2F94}"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4167140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19D6E785-EB04-4FFF-AE00-5A00174727D6}" type="datetimeFigureOut">
              <a:rPr lang="tr-TR" smtClean="0"/>
              <a:t>3.12.2017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43497AD-0FC2-4C12-8DA4-EDA3DE3B2F94}" type="slidenum">
              <a:rPr lang="tr-TR" smtClean="0"/>
              <a:t>‹#›</a:t>
            </a:fld>
            <a:endParaRPr lang="tr-TR"/>
          </a:p>
        </p:txBody>
      </p:sp>
    </p:spTree>
    <p:extLst>
      <p:ext uri="{BB962C8B-B14F-4D97-AF65-F5344CB8AC3E}">
        <p14:creationId xmlns:p14="http://schemas.microsoft.com/office/powerpoint/2010/main" val="42530567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19D6E785-EB04-4FFF-AE00-5A00174727D6}" type="datetimeFigureOut">
              <a:rPr lang="tr-TR" smtClean="0"/>
              <a:t>3.12.2017</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43497AD-0FC2-4C12-8DA4-EDA3DE3B2F94}"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6734382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19D6E785-EB04-4FFF-AE00-5A00174727D6}" type="datetimeFigureOut">
              <a:rPr lang="tr-TR" smtClean="0"/>
              <a:t>3.12.2017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43497AD-0FC2-4C12-8DA4-EDA3DE3B2F94}" type="slidenum">
              <a:rPr lang="tr-TR" smtClean="0"/>
              <a:t>‹#›</a:t>
            </a:fld>
            <a:endParaRPr lang="tr-TR"/>
          </a:p>
        </p:txBody>
      </p:sp>
    </p:spTree>
    <p:extLst>
      <p:ext uri="{BB962C8B-B14F-4D97-AF65-F5344CB8AC3E}">
        <p14:creationId xmlns:p14="http://schemas.microsoft.com/office/powerpoint/2010/main" val="325305004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9D6E785-EB04-4FFF-AE00-5A00174727D6}" type="datetimeFigureOut">
              <a:rPr lang="tr-TR" smtClean="0"/>
              <a:t>3.12.2017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43497AD-0FC2-4C12-8DA4-EDA3DE3B2F94}" type="slidenum">
              <a:rPr lang="tr-TR" smtClean="0"/>
              <a:t>‹#›</a:t>
            </a:fld>
            <a:endParaRPr lang="tr-TR"/>
          </a:p>
        </p:txBody>
      </p:sp>
    </p:spTree>
    <p:extLst>
      <p:ext uri="{BB962C8B-B14F-4D97-AF65-F5344CB8AC3E}">
        <p14:creationId xmlns:p14="http://schemas.microsoft.com/office/powerpoint/2010/main" val="1241764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9D6E785-EB04-4FFF-AE00-5A00174727D6}" type="datetimeFigureOut">
              <a:rPr lang="tr-TR" smtClean="0"/>
              <a:t>3.12.2017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43497AD-0FC2-4C12-8DA4-EDA3DE3B2F94}" type="slidenum">
              <a:rPr lang="tr-TR" smtClean="0"/>
              <a:t>‹#›</a:t>
            </a:fld>
            <a:endParaRPr lang="tr-TR"/>
          </a:p>
        </p:txBody>
      </p:sp>
    </p:spTree>
    <p:extLst>
      <p:ext uri="{BB962C8B-B14F-4D97-AF65-F5344CB8AC3E}">
        <p14:creationId xmlns:p14="http://schemas.microsoft.com/office/powerpoint/2010/main" val="5969027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9D6E785-EB04-4FFF-AE00-5A00174727D6}" type="datetimeFigureOut">
              <a:rPr lang="tr-TR" smtClean="0"/>
              <a:t>3.12.2017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43497AD-0FC2-4C12-8DA4-EDA3DE3B2F94}" type="slidenum">
              <a:rPr lang="tr-TR" smtClean="0"/>
              <a:t>‹#›</a:t>
            </a:fld>
            <a:endParaRPr lang="tr-TR"/>
          </a:p>
        </p:txBody>
      </p:sp>
    </p:spTree>
    <p:extLst>
      <p:ext uri="{BB962C8B-B14F-4D97-AF65-F5344CB8AC3E}">
        <p14:creationId xmlns:p14="http://schemas.microsoft.com/office/powerpoint/2010/main" val="24290501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9D6E785-EB04-4FFF-AE00-5A00174727D6}" type="datetimeFigureOut">
              <a:rPr lang="tr-TR" smtClean="0"/>
              <a:t>3.12.2017</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43497AD-0FC2-4C12-8DA4-EDA3DE3B2F94}" type="slidenum">
              <a:rPr lang="tr-TR" smtClean="0"/>
              <a:t>‹#›</a:t>
            </a:fld>
            <a:endParaRPr lang="tr-TR"/>
          </a:p>
        </p:txBody>
      </p:sp>
    </p:spTree>
    <p:extLst>
      <p:ext uri="{BB962C8B-B14F-4D97-AF65-F5344CB8AC3E}">
        <p14:creationId xmlns:p14="http://schemas.microsoft.com/office/powerpoint/2010/main" val="17729791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19D6E785-EB04-4FFF-AE00-5A00174727D6}" type="datetimeFigureOut">
              <a:rPr lang="tr-TR" smtClean="0"/>
              <a:t>3.12.2017</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E43497AD-0FC2-4C12-8DA4-EDA3DE3B2F94}" type="slidenum">
              <a:rPr lang="tr-TR" smtClean="0"/>
              <a:t>‹#›</a:t>
            </a:fld>
            <a:endParaRPr lang="tr-TR"/>
          </a:p>
        </p:txBody>
      </p:sp>
    </p:spTree>
    <p:extLst>
      <p:ext uri="{BB962C8B-B14F-4D97-AF65-F5344CB8AC3E}">
        <p14:creationId xmlns:p14="http://schemas.microsoft.com/office/powerpoint/2010/main" val="11425511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19D6E785-EB04-4FFF-AE00-5A00174727D6}" type="datetimeFigureOut">
              <a:rPr lang="tr-TR" smtClean="0"/>
              <a:t>3.12.2017</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E43497AD-0FC2-4C12-8DA4-EDA3DE3B2F94}" type="slidenum">
              <a:rPr lang="tr-TR" smtClean="0"/>
              <a:t>‹#›</a:t>
            </a:fld>
            <a:endParaRPr lang="tr-TR"/>
          </a:p>
        </p:txBody>
      </p:sp>
    </p:spTree>
    <p:extLst>
      <p:ext uri="{BB962C8B-B14F-4D97-AF65-F5344CB8AC3E}">
        <p14:creationId xmlns:p14="http://schemas.microsoft.com/office/powerpoint/2010/main" val="37682001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19D6E785-EB04-4FFF-AE00-5A00174727D6}" type="datetimeFigureOut">
              <a:rPr lang="tr-TR" smtClean="0"/>
              <a:t>3.12.2017</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E43497AD-0FC2-4C12-8DA4-EDA3DE3B2F94}" type="slidenum">
              <a:rPr lang="tr-TR" smtClean="0"/>
              <a:t>‹#›</a:t>
            </a:fld>
            <a:endParaRPr lang="tr-TR"/>
          </a:p>
        </p:txBody>
      </p:sp>
    </p:spTree>
    <p:extLst>
      <p:ext uri="{BB962C8B-B14F-4D97-AF65-F5344CB8AC3E}">
        <p14:creationId xmlns:p14="http://schemas.microsoft.com/office/powerpoint/2010/main" val="26017947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D6E785-EB04-4FFF-AE00-5A00174727D6}" type="datetimeFigureOut">
              <a:rPr lang="tr-TR" smtClean="0"/>
              <a:t>3.12.2017</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E43497AD-0FC2-4C12-8DA4-EDA3DE3B2F94}" type="slidenum">
              <a:rPr lang="tr-TR" smtClean="0"/>
              <a:t>‹#›</a:t>
            </a:fld>
            <a:endParaRPr lang="tr-TR"/>
          </a:p>
        </p:txBody>
      </p:sp>
    </p:spTree>
    <p:extLst>
      <p:ext uri="{BB962C8B-B14F-4D97-AF65-F5344CB8AC3E}">
        <p14:creationId xmlns:p14="http://schemas.microsoft.com/office/powerpoint/2010/main" val="20218504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19D6E785-EB04-4FFF-AE00-5A00174727D6}" type="datetimeFigureOut">
              <a:rPr lang="tr-TR" smtClean="0"/>
              <a:t>3.12.2017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E43497AD-0FC2-4C12-8DA4-EDA3DE3B2F94}" type="slidenum">
              <a:rPr lang="tr-TR" smtClean="0"/>
              <a:t>‹#›</a:t>
            </a:fld>
            <a:endParaRPr lang="tr-TR"/>
          </a:p>
        </p:txBody>
      </p:sp>
    </p:spTree>
    <p:extLst>
      <p:ext uri="{BB962C8B-B14F-4D97-AF65-F5344CB8AC3E}">
        <p14:creationId xmlns:p14="http://schemas.microsoft.com/office/powerpoint/2010/main" val="2502999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19D6E785-EB04-4FFF-AE00-5A00174727D6}" type="datetimeFigureOut">
              <a:rPr lang="tr-TR" smtClean="0"/>
              <a:t>3.12.2017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43497AD-0FC2-4C12-8DA4-EDA3DE3B2F94}" type="slidenum">
              <a:rPr lang="tr-TR" smtClean="0"/>
              <a:t>‹#›</a:t>
            </a:fld>
            <a:endParaRPr lang="tr-TR"/>
          </a:p>
        </p:txBody>
      </p:sp>
    </p:spTree>
    <p:extLst>
      <p:ext uri="{BB962C8B-B14F-4D97-AF65-F5344CB8AC3E}">
        <p14:creationId xmlns:p14="http://schemas.microsoft.com/office/powerpoint/2010/main" val="6708514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2">
                <a:lumMod val="75000"/>
              </a:schemeClr>
            </a:gs>
            <a:gs pos="100000">
              <a:schemeClr val="bg2">
                <a:shade val="98000"/>
                <a:satMod val="120000"/>
                <a:lumMod val="98000"/>
              </a:schemeClr>
            </a:gs>
          </a:gsLst>
          <a:path path="circle">
            <a:fillToRect l="50000" t="50000" r="100000" b="100000"/>
          </a:path>
          <a:tileRect/>
        </a:gradFill>
        <a:effectLst/>
      </p:bgPr>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19D6E785-EB04-4FFF-AE00-5A00174727D6}" type="datetimeFigureOut">
              <a:rPr lang="tr-TR" smtClean="0"/>
              <a:t>3.12.2017</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E43497AD-0FC2-4C12-8DA4-EDA3DE3B2F94}" type="slidenum">
              <a:rPr lang="tr-TR" smtClean="0"/>
              <a:t>‹#›</a:t>
            </a:fld>
            <a:endParaRPr lang="tr-TR"/>
          </a:p>
        </p:txBody>
      </p:sp>
    </p:spTree>
    <p:extLst>
      <p:ext uri="{BB962C8B-B14F-4D97-AF65-F5344CB8AC3E}">
        <p14:creationId xmlns:p14="http://schemas.microsoft.com/office/powerpoint/2010/main" val="85343828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4"/>
          <p:cNvSpPr>
            <a:spLocks noGrp="1"/>
          </p:cNvSpPr>
          <p:nvPr>
            <p:ph idx="1"/>
          </p:nvPr>
        </p:nvSpPr>
        <p:spPr>
          <a:xfrm>
            <a:off x="1410159" y="1825625"/>
            <a:ext cx="10094453" cy="4085597"/>
          </a:xfrm>
        </p:spPr>
        <p:txBody>
          <a:bodyPr/>
          <a:lstStyle/>
          <a:p>
            <a:pPr marL="0" indent="0" algn="just">
              <a:buNone/>
            </a:pPr>
            <a:r>
              <a:rPr lang="tr-TR" b="1" dirty="0">
                <a:solidFill>
                  <a:schemeClr val="tx1">
                    <a:lumMod val="65000"/>
                    <a:lumOff val="35000"/>
                  </a:schemeClr>
                </a:solidFill>
                <a:latin typeface="Arial" panose="020B0604020202020204" pitchFamily="34" charset="0"/>
                <a:cs typeface="Arial" panose="020B0604020202020204" pitchFamily="34" charset="0"/>
              </a:rPr>
              <a:t>İYUK </a:t>
            </a:r>
            <a:r>
              <a:rPr lang="tr-TR" b="1" dirty="0" smtClean="0">
                <a:solidFill>
                  <a:schemeClr val="tx1">
                    <a:lumMod val="65000"/>
                    <a:lumOff val="35000"/>
                  </a:schemeClr>
                </a:solidFill>
                <a:latin typeface="Arial" panose="020B0604020202020204" pitchFamily="34" charset="0"/>
                <a:cs typeface="Arial" panose="020B0604020202020204" pitchFamily="34" charset="0"/>
              </a:rPr>
              <a:t>Madde 14- </a:t>
            </a:r>
            <a:r>
              <a:rPr lang="tr-TR" i="1" dirty="0" smtClean="0">
                <a:solidFill>
                  <a:schemeClr val="tx1">
                    <a:lumMod val="65000"/>
                    <a:lumOff val="35000"/>
                  </a:schemeClr>
                </a:solidFill>
                <a:latin typeface="Arial" panose="020B0604020202020204" pitchFamily="34" charset="0"/>
                <a:cs typeface="Arial" panose="020B0604020202020204" pitchFamily="34" charset="0"/>
              </a:rPr>
              <a:t>Dilekçeler </a:t>
            </a:r>
            <a:r>
              <a:rPr lang="tr-TR" i="1" dirty="0" err="1">
                <a:solidFill>
                  <a:schemeClr val="tx1">
                    <a:lumMod val="65000"/>
                    <a:lumOff val="35000"/>
                  </a:schemeClr>
                </a:solidFill>
                <a:latin typeface="Arial" panose="020B0604020202020204" pitchFamily="34" charset="0"/>
                <a:cs typeface="Arial" panose="020B0604020202020204" pitchFamily="34" charset="0"/>
              </a:rPr>
              <a:t>Danıştayda</a:t>
            </a:r>
            <a:r>
              <a:rPr lang="tr-TR" i="1" dirty="0">
                <a:solidFill>
                  <a:schemeClr val="tx1">
                    <a:lumMod val="65000"/>
                    <a:lumOff val="35000"/>
                  </a:schemeClr>
                </a:solidFill>
                <a:latin typeface="Arial" panose="020B0604020202020204" pitchFamily="34" charset="0"/>
                <a:cs typeface="Arial" panose="020B0604020202020204" pitchFamily="34" charset="0"/>
              </a:rPr>
              <a:t> Evrak Müdürlüğünce kaydedilir ve Genel </a:t>
            </a:r>
            <a:r>
              <a:rPr lang="tr-TR" i="1" dirty="0" smtClean="0">
                <a:solidFill>
                  <a:schemeClr val="tx1">
                    <a:lumMod val="65000"/>
                    <a:lumOff val="35000"/>
                  </a:schemeClr>
                </a:solidFill>
                <a:latin typeface="Arial" panose="020B0604020202020204" pitchFamily="34" charset="0"/>
                <a:cs typeface="Arial" panose="020B0604020202020204" pitchFamily="34" charset="0"/>
              </a:rPr>
              <a:t>Sekreterlikçe görevli </a:t>
            </a:r>
            <a:r>
              <a:rPr lang="tr-TR" i="1" dirty="0">
                <a:solidFill>
                  <a:schemeClr val="tx1">
                    <a:lumMod val="65000"/>
                    <a:lumOff val="35000"/>
                  </a:schemeClr>
                </a:solidFill>
                <a:latin typeface="Arial" panose="020B0604020202020204" pitchFamily="34" charset="0"/>
                <a:cs typeface="Arial" panose="020B0604020202020204" pitchFamily="34" charset="0"/>
              </a:rPr>
              <a:t>dairelere havale olunur.</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2. (Değişik: 2/7/2012 - 6352/53 </a:t>
            </a:r>
            <a:r>
              <a:rPr lang="tr-TR" i="1" dirty="0" err="1">
                <a:solidFill>
                  <a:schemeClr val="tx1">
                    <a:lumMod val="65000"/>
                    <a:lumOff val="35000"/>
                  </a:schemeClr>
                </a:solidFill>
                <a:latin typeface="Arial" panose="020B0604020202020204" pitchFamily="34" charset="0"/>
                <a:cs typeface="Arial" panose="020B0604020202020204" pitchFamily="34" charset="0"/>
              </a:rPr>
              <a:t>md.</a:t>
            </a:r>
            <a:r>
              <a:rPr lang="tr-TR" i="1" dirty="0">
                <a:solidFill>
                  <a:schemeClr val="tx1">
                    <a:lumMod val="65000"/>
                    <a:lumOff val="35000"/>
                  </a:schemeClr>
                </a:solidFill>
                <a:latin typeface="Arial" panose="020B0604020202020204" pitchFamily="34" charset="0"/>
                <a:cs typeface="Arial" panose="020B0604020202020204" pitchFamily="34" charset="0"/>
              </a:rPr>
              <a:t>) Bölge idare, idare ve vergi mahkemelerinde </a:t>
            </a:r>
            <a:r>
              <a:rPr lang="tr-TR" i="1" dirty="0" smtClean="0">
                <a:solidFill>
                  <a:schemeClr val="tx1">
                    <a:lumMod val="65000"/>
                    <a:lumOff val="35000"/>
                  </a:schemeClr>
                </a:solidFill>
                <a:latin typeface="Arial" panose="020B0604020202020204" pitchFamily="34" charset="0"/>
                <a:cs typeface="Arial" panose="020B0604020202020204" pitchFamily="34" charset="0"/>
              </a:rPr>
              <a:t>dilekçeler</a:t>
            </a:r>
            <a:r>
              <a:rPr lang="tr-TR" i="1" dirty="0">
                <a:solidFill>
                  <a:schemeClr val="tx1">
                    <a:lumMod val="65000"/>
                    <a:lumOff val="35000"/>
                  </a:schemeClr>
                </a:solidFill>
                <a:latin typeface="Arial" panose="020B0604020202020204" pitchFamily="34" charset="0"/>
                <a:cs typeface="Arial" panose="020B0604020202020204" pitchFamily="34" charset="0"/>
              </a:rPr>
              <a:t>, evrak bürosunca kaydedilerek ilgili mahkemelere havale olunur. Dilekçe sahibine </a:t>
            </a:r>
            <a:r>
              <a:rPr lang="tr-TR" i="1" dirty="0" smtClean="0">
                <a:solidFill>
                  <a:schemeClr val="tx1">
                    <a:lumMod val="65000"/>
                    <a:lumOff val="35000"/>
                  </a:schemeClr>
                </a:solidFill>
                <a:latin typeface="Arial" panose="020B0604020202020204" pitchFamily="34" charset="0"/>
                <a:cs typeface="Arial" panose="020B0604020202020204" pitchFamily="34" charset="0"/>
              </a:rPr>
              <a:t>evrakın tarih </a:t>
            </a:r>
            <a:r>
              <a:rPr lang="tr-TR" i="1" dirty="0">
                <a:solidFill>
                  <a:schemeClr val="tx1">
                    <a:lumMod val="65000"/>
                    <a:lumOff val="35000"/>
                  </a:schemeClr>
                </a:solidFill>
                <a:latin typeface="Arial" panose="020B0604020202020204" pitchFamily="34" charset="0"/>
                <a:cs typeface="Arial" panose="020B0604020202020204" pitchFamily="34" charset="0"/>
              </a:rPr>
              <a:t>ve sayısını gösterir ücretsiz bir alındı kâğıdı </a:t>
            </a:r>
            <a:r>
              <a:rPr lang="tr-TR" i="1" dirty="0" smtClean="0">
                <a:solidFill>
                  <a:schemeClr val="tx1">
                    <a:lumMod val="65000"/>
                    <a:lumOff val="35000"/>
                  </a:schemeClr>
                </a:solidFill>
                <a:latin typeface="Arial" panose="020B0604020202020204" pitchFamily="34" charset="0"/>
                <a:cs typeface="Arial" panose="020B0604020202020204" pitchFamily="34" charset="0"/>
              </a:rPr>
              <a:t>verilir.</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5. İlk incelemeyi yapanlar, bu noktalardan kanuna aykırılık görmezler veya daire </a:t>
            </a:r>
            <a:r>
              <a:rPr lang="tr-TR" i="1" dirty="0" smtClean="0">
                <a:solidFill>
                  <a:schemeClr val="tx1">
                    <a:lumMod val="65000"/>
                    <a:lumOff val="35000"/>
                  </a:schemeClr>
                </a:solidFill>
                <a:latin typeface="Arial" panose="020B0604020202020204" pitchFamily="34" charset="0"/>
                <a:cs typeface="Arial" panose="020B0604020202020204" pitchFamily="34" charset="0"/>
              </a:rPr>
              <a:t>veya mahkeme </a:t>
            </a:r>
            <a:r>
              <a:rPr lang="tr-TR" i="1" dirty="0">
                <a:solidFill>
                  <a:schemeClr val="tx1">
                    <a:lumMod val="65000"/>
                    <a:lumOff val="35000"/>
                  </a:schemeClr>
                </a:solidFill>
                <a:latin typeface="Arial" panose="020B0604020202020204" pitchFamily="34" charset="0"/>
                <a:cs typeface="Arial" panose="020B0604020202020204" pitchFamily="34" charset="0"/>
              </a:rPr>
              <a:t>tarafından ilk inceleme raporu yerinde görülmezse, tebligat işlemi </a:t>
            </a:r>
            <a:r>
              <a:rPr lang="tr-TR" i="1" dirty="0" smtClean="0">
                <a:solidFill>
                  <a:schemeClr val="tx1">
                    <a:lumMod val="65000"/>
                    <a:lumOff val="35000"/>
                  </a:schemeClr>
                </a:solidFill>
                <a:latin typeface="Arial" panose="020B0604020202020204" pitchFamily="34" charset="0"/>
                <a:cs typeface="Arial" panose="020B0604020202020204" pitchFamily="34" charset="0"/>
              </a:rPr>
              <a:t>yapılır</a:t>
            </a:r>
            <a:r>
              <a:rPr lang="tr-TR" dirty="0" smtClean="0">
                <a:solidFill>
                  <a:schemeClr val="tx1">
                    <a:lumMod val="65000"/>
                    <a:lumOff val="35000"/>
                  </a:schemeClr>
                </a:solidFill>
                <a:latin typeface="Arial" panose="020B0604020202020204" pitchFamily="34" charset="0"/>
                <a:cs typeface="Arial" panose="020B0604020202020204" pitchFamily="34" charset="0"/>
              </a:rPr>
              <a:t>.</a:t>
            </a:r>
            <a:endParaRPr lang="tr-TR"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8" name="Unvan 3"/>
          <p:cNvSpPr txBox="1">
            <a:spLocks/>
          </p:cNvSpPr>
          <p:nvPr/>
        </p:nvSpPr>
        <p:spPr>
          <a:xfrm>
            <a:off x="2732526" y="743070"/>
            <a:ext cx="5555672" cy="110155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ctr" defTabSz="457200" rtl="0" eaLnBrk="1" fontAlgn="auto" latinLnBrk="0" hangingPunct="1">
              <a:lnSpc>
                <a:spcPct val="100000"/>
              </a:lnSpc>
              <a:spcBef>
                <a:spcPct val="0"/>
              </a:spcBef>
              <a:spcAft>
                <a:spcPts val="0"/>
              </a:spcAft>
              <a:buClrTx/>
              <a:buSzTx/>
              <a:buFontTx/>
              <a:buNone/>
              <a:tabLst/>
              <a:defRPr/>
            </a:pPr>
            <a:r>
              <a:rPr lang="tr-TR" sz="3200" b="1" dirty="0" smtClean="0">
                <a:solidFill>
                  <a:schemeClr val="tx1">
                    <a:lumMod val="65000"/>
                    <a:lumOff val="35000"/>
                  </a:schemeClr>
                </a:solidFill>
                <a:latin typeface="Arial" panose="020B0604020202020204" pitchFamily="34" charset="0"/>
                <a:cs typeface="Arial" panose="020B0604020202020204" pitchFamily="34" charset="0"/>
              </a:rPr>
              <a:t>İlk İnceleme</a:t>
            </a:r>
            <a:endParaRPr kumimoji="0" lang="tr-TR" sz="3200" b="1" i="0" u="none" strike="noStrike" kern="1200" cap="none" spc="0" normalizeH="0" baseline="0" noProof="0" dirty="0">
              <a:ln>
                <a:noFill/>
              </a:ln>
              <a:solidFill>
                <a:schemeClr val="tx1">
                  <a:lumMod val="65000"/>
                  <a:lumOff val="35000"/>
                </a:schemeClr>
              </a:solidFill>
              <a:effectLst/>
              <a:uLnTx/>
              <a:uFillTx/>
              <a:latin typeface="Arial" panose="020B0604020202020204" pitchFamily="34" charset="0"/>
              <a:cs typeface="Arial" panose="020B0604020202020204" pitchFamily="34" charset="0"/>
            </a:endParaRPr>
          </a:p>
        </p:txBody>
      </p:sp>
      <p:sp>
        <p:nvSpPr>
          <p:cNvPr id="9" name="İçerik Yer Tutucusu 4"/>
          <p:cNvSpPr txBox="1">
            <a:spLocks/>
          </p:cNvSpPr>
          <p:nvPr/>
        </p:nvSpPr>
        <p:spPr>
          <a:xfrm>
            <a:off x="838200" y="1825625"/>
            <a:ext cx="10515600" cy="4351338"/>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342900" marR="0" lvl="0" indent="-342900" algn="l" defTabSz="457200" rtl="0" eaLnBrk="1" fontAlgn="auto" latinLnBrk="0" hangingPunct="1">
              <a:lnSpc>
                <a:spcPct val="100000"/>
              </a:lnSpc>
              <a:spcBef>
                <a:spcPts val="1000"/>
              </a:spcBef>
              <a:spcAft>
                <a:spcPts val="0"/>
              </a:spcAft>
              <a:buClr>
                <a:srgbClr val="A53010"/>
              </a:buClr>
              <a:buSzTx/>
              <a:buFont typeface="Wingdings 3" charset="2"/>
              <a:buChar char=""/>
              <a:tabLst/>
              <a:defRPr/>
            </a:pPr>
            <a:endParaRPr kumimoji="0" lang="tr-TR" sz="1800" b="0" i="0" u="none" strike="noStrike" kern="1200" cap="none" spc="0" normalizeH="0" baseline="0" noProof="0" dirty="0" smtClean="0">
              <a:ln>
                <a:noFill/>
              </a:ln>
              <a:solidFill>
                <a:sysClr val="windowText" lastClr="000000">
                  <a:lumMod val="75000"/>
                  <a:lumOff val="25000"/>
                </a:sysClr>
              </a:solidFill>
              <a:effectLst/>
              <a:uLnTx/>
              <a:uFillTx/>
              <a:latin typeface="Century Gothic" panose="020B0502020202020204"/>
              <a:ea typeface="+mn-ea"/>
              <a:cs typeface="+mn-cs"/>
            </a:endParaRPr>
          </a:p>
          <a:p>
            <a:pPr marL="0" marR="0" lvl="0" indent="0" algn="l" defTabSz="457200" rtl="0" eaLnBrk="1" fontAlgn="auto" latinLnBrk="0" hangingPunct="1">
              <a:lnSpc>
                <a:spcPct val="100000"/>
              </a:lnSpc>
              <a:spcBef>
                <a:spcPts val="1000"/>
              </a:spcBef>
              <a:spcAft>
                <a:spcPts val="0"/>
              </a:spcAft>
              <a:buClr>
                <a:srgbClr val="A53010"/>
              </a:buClr>
              <a:buSzTx/>
              <a:buFont typeface="Wingdings 3" charset="2"/>
              <a:buNone/>
              <a:tabLst/>
              <a:defRPr/>
            </a:pPr>
            <a:endParaRPr kumimoji="0" lang="tr-TR" sz="1800" b="0" i="0" u="none" strike="noStrike" kern="1200" cap="none" spc="0" normalizeH="0" baseline="0" noProof="0" dirty="0" smtClean="0">
              <a:ln>
                <a:noFill/>
              </a:ln>
              <a:solidFill>
                <a:sysClr val="windowText" lastClr="000000">
                  <a:lumMod val="75000"/>
                  <a:lumOff val="25000"/>
                </a:sysClr>
              </a:solidFill>
              <a:effectLst/>
              <a:uLnTx/>
              <a:uFillTx/>
              <a:latin typeface="Century Gothic" panose="020B0502020202020204"/>
              <a:ea typeface="+mn-ea"/>
              <a:cs typeface="+mn-cs"/>
            </a:endParaRPr>
          </a:p>
          <a:p>
            <a:pPr marL="0" marR="0" lvl="0" indent="0" algn="l" defTabSz="457200" rtl="0" eaLnBrk="1" fontAlgn="auto" latinLnBrk="0" hangingPunct="1">
              <a:lnSpc>
                <a:spcPct val="100000"/>
              </a:lnSpc>
              <a:spcBef>
                <a:spcPts val="1000"/>
              </a:spcBef>
              <a:spcAft>
                <a:spcPts val="0"/>
              </a:spcAft>
              <a:buClr>
                <a:srgbClr val="A53010"/>
              </a:buClr>
              <a:buSzTx/>
              <a:buFont typeface="Wingdings 3" charset="2"/>
              <a:buNone/>
              <a:tabLst/>
              <a:defRPr/>
            </a:pPr>
            <a:endParaRPr kumimoji="0" lang="tr-TR" sz="1800" b="0" i="0" u="none" strike="noStrike" kern="1200" cap="none" spc="0" normalizeH="0" baseline="0" noProof="0" dirty="0" smtClean="0">
              <a:ln>
                <a:noFill/>
              </a:ln>
              <a:solidFill>
                <a:sysClr val="windowText" lastClr="000000">
                  <a:lumMod val="75000"/>
                  <a:lumOff val="25000"/>
                </a:sys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0748905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817783" y="748801"/>
            <a:ext cx="9686829" cy="918251"/>
          </a:xfrm>
        </p:spPr>
        <p:txBody>
          <a:bodyPr>
            <a:normAutofit/>
          </a:bodyPr>
          <a:lstStyle/>
          <a:p>
            <a:r>
              <a:rPr lang="tr-TR" sz="2800" b="1" dirty="0" smtClean="0">
                <a:solidFill>
                  <a:schemeClr val="tx1">
                    <a:lumMod val="65000"/>
                    <a:lumOff val="35000"/>
                  </a:schemeClr>
                </a:solidFill>
                <a:latin typeface="Arial" panose="020B0604020202020204" pitchFamily="34" charset="0"/>
                <a:cs typeface="Arial" panose="020B0604020202020204" pitchFamily="34" charset="0"/>
              </a:rPr>
              <a:t>Uyuşmazlık Mahkemesi ve Uyuşmazlıkların Çözümü</a:t>
            </a:r>
            <a:endParaRPr lang="tr-TR" sz="28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a:xfrm>
            <a:off x="1817783" y="1542361"/>
            <a:ext cx="9686829" cy="4186410"/>
          </a:xfrm>
        </p:spPr>
        <p:txBody>
          <a:bodyPr>
            <a:normAutofit/>
          </a:bodyPr>
          <a:lstStyle/>
          <a:p>
            <a:pPr algn="just"/>
            <a:r>
              <a:rPr lang="tr-TR" b="1" dirty="0" smtClean="0">
                <a:solidFill>
                  <a:schemeClr val="tx1">
                    <a:lumMod val="65000"/>
                    <a:lumOff val="35000"/>
                  </a:schemeClr>
                </a:solidFill>
                <a:latin typeface="Arial" panose="020B0604020202020204" pitchFamily="34" charset="0"/>
                <a:cs typeface="Arial" panose="020B0604020202020204" pitchFamily="34" charset="0"/>
              </a:rPr>
              <a:t>Olumlu Görev Uyuşmazlığı - II</a:t>
            </a:r>
          </a:p>
          <a:p>
            <a:pPr marL="0" indent="0" algn="just">
              <a:buNone/>
            </a:pPr>
            <a:r>
              <a:rPr lang="tr-TR" b="1" dirty="0">
                <a:solidFill>
                  <a:schemeClr val="tx1">
                    <a:lumMod val="65000"/>
                    <a:lumOff val="35000"/>
                  </a:schemeClr>
                </a:solidFill>
                <a:latin typeface="Arial" panose="020B0604020202020204" pitchFamily="34" charset="0"/>
                <a:cs typeface="Arial" panose="020B0604020202020204" pitchFamily="34" charset="0"/>
              </a:rPr>
              <a:t>Uyuşmazlık Mahkemesinin Kuruluş </a:t>
            </a:r>
            <a:r>
              <a:rPr lang="tr-TR" b="1" dirty="0" smtClean="0">
                <a:solidFill>
                  <a:schemeClr val="tx1">
                    <a:lumMod val="65000"/>
                    <a:lumOff val="35000"/>
                  </a:schemeClr>
                </a:solidFill>
                <a:latin typeface="Arial" panose="020B0604020202020204" pitchFamily="34" charset="0"/>
                <a:cs typeface="Arial" panose="020B0604020202020204" pitchFamily="34" charset="0"/>
              </a:rPr>
              <a:t>ve </a:t>
            </a:r>
            <a:r>
              <a:rPr lang="tr-TR" b="1" dirty="0">
                <a:solidFill>
                  <a:schemeClr val="tx1">
                    <a:lumMod val="65000"/>
                    <a:lumOff val="35000"/>
                  </a:schemeClr>
                </a:solidFill>
                <a:latin typeface="Arial" panose="020B0604020202020204" pitchFamily="34" charset="0"/>
                <a:cs typeface="Arial" panose="020B0604020202020204" pitchFamily="34" charset="0"/>
              </a:rPr>
              <a:t>İşleyişi Hakkında Kanun Madde </a:t>
            </a:r>
            <a:r>
              <a:rPr lang="tr-TR" b="1" dirty="0" smtClean="0">
                <a:solidFill>
                  <a:schemeClr val="tx1">
                    <a:lumMod val="65000"/>
                    <a:lumOff val="35000"/>
                  </a:schemeClr>
                </a:solidFill>
                <a:latin typeface="Arial" panose="020B0604020202020204" pitchFamily="34" charset="0"/>
                <a:cs typeface="Arial" panose="020B0604020202020204" pitchFamily="34" charset="0"/>
              </a:rPr>
              <a:t>10- </a:t>
            </a:r>
            <a:r>
              <a:rPr lang="tr-TR" i="1" dirty="0">
                <a:solidFill>
                  <a:schemeClr val="tx1">
                    <a:lumMod val="65000"/>
                    <a:lumOff val="35000"/>
                  </a:schemeClr>
                </a:solidFill>
                <a:latin typeface="Arial" panose="020B0604020202020204" pitchFamily="34" charset="0"/>
                <a:cs typeface="Arial" panose="020B0604020202020204" pitchFamily="34" charset="0"/>
              </a:rPr>
              <a:t>Görev itirazının yargı merciince yerinde görülerek görevsizlik kararı verilmesi halinde, görev konusunun Uyuşmazlık Mahkemesince incelenebilmesi, </a:t>
            </a:r>
            <a:r>
              <a:rPr lang="tr-TR" i="1" dirty="0" err="1">
                <a:solidFill>
                  <a:schemeClr val="tx1">
                    <a:lumMod val="65000"/>
                    <a:lumOff val="35000"/>
                  </a:schemeClr>
                </a:solidFill>
                <a:latin typeface="Arial" panose="020B0604020202020204" pitchFamily="34" charset="0"/>
                <a:cs typeface="Arial" panose="020B0604020202020204" pitchFamily="34" charset="0"/>
              </a:rPr>
              <a:t>temyizen</a:t>
            </a:r>
            <a:r>
              <a:rPr lang="tr-TR" i="1" dirty="0">
                <a:solidFill>
                  <a:schemeClr val="tx1">
                    <a:lumMod val="65000"/>
                    <a:lumOff val="35000"/>
                  </a:schemeClr>
                </a:solidFill>
                <a:latin typeface="Arial" panose="020B0604020202020204" pitchFamily="34" charset="0"/>
                <a:cs typeface="Arial" panose="020B0604020202020204" pitchFamily="34" charset="0"/>
              </a:rPr>
              <a:t> bu kararın bozulmuş ve yargı merciince de bozmaya uyularak görevli olduğuna karar verilmiş bulunmasına bağlıdır. </a:t>
            </a:r>
            <a:endParaRPr lang="tr-TR" i="1" dirty="0" smtClean="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i="1" dirty="0" smtClean="0">
                <a:solidFill>
                  <a:schemeClr val="tx1">
                    <a:lumMod val="65000"/>
                    <a:lumOff val="35000"/>
                  </a:schemeClr>
                </a:solidFill>
                <a:latin typeface="Arial" panose="020B0604020202020204" pitchFamily="34" charset="0"/>
                <a:cs typeface="Arial" panose="020B0604020202020204" pitchFamily="34" charset="0"/>
              </a:rPr>
              <a:t>Uyuşmazlık </a:t>
            </a:r>
            <a:r>
              <a:rPr lang="tr-TR" i="1" dirty="0">
                <a:solidFill>
                  <a:schemeClr val="tx1">
                    <a:lumMod val="65000"/>
                    <a:lumOff val="35000"/>
                  </a:schemeClr>
                </a:solidFill>
                <a:latin typeface="Arial" panose="020B0604020202020204" pitchFamily="34" charset="0"/>
                <a:cs typeface="Arial" panose="020B0604020202020204" pitchFamily="34" charset="0"/>
              </a:rPr>
              <a:t>çıkarma isteminde bulunmaya yetkili makam; reddedilen görevsizlik itirazı adli yargı yararına ileri sürülmüş ise Cumhuriyet Başsavcısı, idari yargı yararına ileri sürülmüş ise Danıştay </a:t>
            </a:r>
            <a:r>
              <a:rPr lang="tr-TR" i="1" dirty="0" err="1">
                <a:solidFill>
                  <a:schemeClr val="tx1">
                    <a:lumMod val="65000"/>
                    <a:lumOff val="35000"/>
                  </a:schemeClr>
                </a:solidFill>
                <a:latin typeface="Arial" panose="020B0604020202020204" pitchFamily="34" charset="0"/>
                <a:cs typeface="Arial" panose="020B0604020202020204" pitchFamily="34" charset="0"/>
              </a:rPr>
              <a:t>Başkanunsözcüsü</a:t>
            </a:r>
            <a:r>
              <a:rPr lang="tr-TR" i="1" dirty="0">
                <a:solidFill>
                  <a:schemeClr val="tx1">
                    <a:lumMod val="65000"/>
                    <a:lumOff val="35000"/>
                  </a:schemeClr>
                </a:solidFill>
                <a:latin typeface="Arial" panose="020B0604020202020204" pitchFamily="34" charset="0"/>
                <a:cs typeface="Arial" panose="020B0604020202020204" pitchFamily="34" charset="0"/>
              </a:rPr>
              <a:t>, askeri ceza yargısı yararına ileri sürülmüş ise Askeri Yargıtay Başsavcısı, Askeri İdari Yargı yararına ileri sürülmüş ise bu mahkemenin </a:t>
            </a:r>
            <a:r>
              <a:rPr lang="tr-TR" i="1" dirty="0" err="1">
                <a:solidFill>
                  <a:schemeClr val="tx1">
                    <a:lumMod val="65000"/>
                    <a:lumOff val="35000"/>
                  </a:schemeClr>
                </a:solidFill>
                <a:latin typeface="Arial" panose="020B0604020202020204" pitchFamily="34" charset="0"/>
                <a:cs typeface="Arial" panose="020B0604020202020204" pitchFamily="34" charset="0"/>
              </a:rPr>
              <a:t>Başkanunsözcüsüdür</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p>
          <a:p>
            <a:pPr marL="0" indent="0" algn="just">
              <a:buNone/>
            </a:pPr>
            <a:r>
              <a:rPr lang="tr-TR" i="1" dirty="0" smtClean="0">
                <a:solidFill>
                  <a:schemeClr val="tx1">
                    <a:lumMod val="65000"/>
                    <a:lumOff val="35000"/>
                  </a:schemeClr>
                </a:solidFill>
                <a:latin typeface="Arial" panose="020B0604020202020204" pitchFamily="34" charset="0"/>
                <a:cs typeface="Arial" panose="020B0604020202020204" pitchFamily="34" charset="0"/>
              </a:rPr>
              <a:t>Görev </a:t>
            </a:r>
            <a:r>
              <a:rPr lang="tr-TR" i="1" dirty="0">
                <a:solidFill>
                  <a:schemeClr val="tx1">
                    <a:lumMod val="65000"/>
                    <a:lumOff val="35000"/>
                  </a:schemeClr>
                </a:solidFill>
                <a:latin typeface="Arial" panose="020B0604020202020204" pitchFamily="34" charset="0"/>
                <a:cs typeface="Arial" panose="020B0604020202020204" pitchFamily="34" charset="0"/>
              </a:rPr>
              <a:t>itirazının reddine ilişkin karara karşı itiraz yolunun açık bulunduğu ceza davalarında ret kararı kesinleşmeden uyuşmazlık çıkarma </a:t>
            </a:r>
            <a:r>
              <a:rPr lang="tr-TR" i="1" dirty="0" smtClean="0">
                <a:solidFill>
                  <a:schemeClr val="tx1">
                    <a:lumMod val="65000"/>
                    <a:lumOff val="35000"/>
                  </a:schemeClr>
                </a:solidFill>
                <a:latin typeface="Arial" panose="020B0604020202020204" pitchFamily="34" charset="0"/>
                <a:cs typeface="Arial" panose="020B0604020202020204" pitchFamily="34" charset="0"/>
              </a:rPr>
              <a:t>istenemez.</a:t>
            </a:r>
            <a:endParaRPr lang="tr-TR" i="1" dirty="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524314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817783" y="734946"/>
            <a:ext cx="9686829" cy="918251"/>
          </a:xfrm>
        </p:spPr>
        <p:txBody>
          <a:bodyPr>
            <a:normAutofit/>
          </a:bodyPr>
          <a:lstStyle/>
          <a:p>
            <a:r>
              <a:rPr lang="tr-TR" sz="2800" b="1" dirty="0" smtClean="0">
                <a:solidFill>
                  <a:schemeClr val="tx1">
                    <a:lumMod val="65000"/>
                    <a:lumOff val="35000"/>
                  </a:schemeClr>
                </a:solidFill>
                <a:latin typeface="Arial" panose="020B0604020202020204" pitchFamily="34" charset="0"/>
                <a:cs typeface="Arial" panose="020B0604020202020204" pitchFamily="34" charset="0"/>
              </a:rPr>
              <a:t>Uyuşmazlık Mahkemesi ve Uyuşmazlıkların Çözümü</a:t>
            </a:r>
            <a:endParaRPr lang="tr-TR" sz="28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a:xfrm>
            <a:off x="1634837" y="1542360"/>
            <a:ext cx="9869776" cy="5315639"/>
          </a:xfrm>
        </p:spPr>
        <p:txBody>
          <a:bodyPr>
            <a:normAutofit fontScale="92500" lnSpcReduction="20000"/>
          </a:bodyPr>
          <a:lstStyle/>
          <a:p>
            <a:pPr algn="just"/>
            <a:r>
              <a:rPr lang="tr-TR" b="1" dirty="0" smtClean="0">
                <a:solidFill>
                  <a:schemeClr val="tx1">
                    <a:lumMod val="65000"/>
                    <a:lumOff val="35000"/>
                  </a:schemeClr>
                </a:solidFill>
                <a:latin typeface="Arial" panose="020B0604020202020204" pitchFamily="34" charset="0"/>
                <a:cs typeface="Arial" panose="020B0604020202020204" pitchFamily="34" charset="0"/>
              </a:rPr>
              <a:t>Olumlu Görev Uyuşmazlığı - III</a:t>
            </a:r>
          </a:p>
          <a:p>
            <a:pPr marL="0" indent="0" algn="just">
              <a:buNone/>
            </a:pPr>
            <a:r>
              <a:rPr lang="tr-TR" b="1" dirty="0">
                <a:solidFill>
                  <a:schemeClr val="tx1">
                    <a:lumMod val="65000"/>
                    <a:lumOff val="35000"/>
                  </a:schemeClr>
                </a:solidFill>
                <a:latin typeface="Arial" panose="020B0604020202020204" pitchFamily="34" charset="0"/>
                <a:cs typeface="Arial" panose="020B0604020202020204" pitchFamily="34" charset="0"/>
              </a:rPr>
              <a:t>Uyuşmazlık Mahkemesinin Kuruluş </a:t>
            </a:r>
            <a:r>
              <a:rPr lang="tr-TR" b="1" dirty="0" smtClean="0">
                <a:solidFill>
                  <a:schemeClr val="tx1">
                    <a:lumMod val="65000"/>
                    <a:lumOff val="35000"/>
                  </a:schemeClr>
                </a:solidFill>
                <a:latin typeface="Arial" panose="020B0604020202020204" pitchFamily="34" charset="0"/>
                <a:cs typeface="Arial" panose="020B0604020202020204" pitchFamily="34" charset="0"/>
              </a:rPr>
              <a:t>ve </a:t>
            </a:r>
            <a:r>
              <a:rPr lang="tr-TR" b="1" dirty="0">
                <a:solidFill>
                  <a:schemeClr val="tx1">
                    <a:lumMod val="65000"/>
                    <a:lumOff val="35000"/>
                  </a:schemeClr>
                </a:solidFill>
                <a:latin typeface="Arial" panose="020B0604020202020204" pitchFamily="34" charset="0"/>
                <a:cs typeface="Arial" panose="020B0604020202020204" pitchFamily="34" charset="0"/>
              </a:rPr>
              <a:t>İşleyişi Hakkında Kanun Madde </a:t>
            </a:r>
            <a:r>
              <a:rPr lang="tr-TR" b="1" dirty="0" smtClean="0">
                <a:solidFill>
                  <a:schemeClr val="tx1">
                    <a:lumMod val="65000"/>
                    <a:lumOff val="35000"/>
                  </a:schemeClr>
                </a:solidFill>
                <a:latin typeface="Arial" panose="020B0604020202020204" pitchFamily="34" charset="0"/>
                <a:cs typeface="Arial" panose="020B0604020202020204" pitchFamily="34" charset="0"/>
              </a:rPr>
              <a:t>17- </a:t>
            </a:r>
            <a:r>
              <a:rPr lang="tr-TR" dirty="0" smtClean="0">
                <a:solidFill>
                  <a:schemeClr val="tx1">
                    <a:lumMod val="65000"/>
                    <a:lumOff val="35000"/>
                  </a:schemeClr>
                </a:solidFill>
                <a:latin typeface="Arial" panose="020B0604020202020204" pitchFamily="34" charset="0"/>
                <a:cs typeface="Arial" panose="020B0604020202020204" pitchFamily="34" charset="0"/>
              </a:rPr>
              <a:t> </a:t>
            </a:r>
            <a:r>
              <a:rPr lang="tr-TR" i="1" dirty="0">
                <a:solidFill>
                  <a:schemeClr val="tx1">
                    <a:lumMod val="65000"/>
                    <a:lumOff val="35000"/>
                  </a:schemeClr>
                </a:solidFill>
                <a:latin typeface="Arial" panose="020B0604020202020204" pitchFamily="34" charset="0"/>
                <a:cs typeface="Arial" panose="020B0604020202020204" pitchFamily="34" charset="0"/>
              </a:rPr>
              <a:t>Olumlu görev uyuşmazlığı</a:t>
            </a:r>
            <a:r>
              <a:rPr lang="tr-TR" i="1" dirty="0" smtClean="0">
                <a:solidFill>
                  <a:schemeClr val="tx1">
                    <a:lumMod val="65000"/>
                    <a:lumOff val="35000"/>
                  </a:schemeClr>
                </a:solidFill>
                <a:latin typeface="Arial" panose="020B0604020202020204" pitchFamily="34" charset="0"/>
                <a:cs typeface="Arial" panose="020B0604020202020204" pitchFamily="34" charset="0"/>
              </a:rPr>
              <a:t>; adli</a:t>
            </a:r>
            <a:r>
              <a:rPr lang="tr-TR" i="1" dirty="0">
                <a:solidFill>
                  <a:schemeClr val="tx1">
                    <a:lumMod val="65000"/>
                    <a:lumOff val="35000"/>
                  </a:schemeClr>
                </a:solidFill>
                <a:latin typeface="Arial" panose="020B0604020202020204" pitchFamily="34" charset="0"/>
                <a:cs typeface="Arial" panose="020B0604020202020204" pitchFamily="34" charset="0"/>
              </a:rPr>
              <a:t>, idari ve </a:t>
            </a:r>
            <a:r>
              <a:rPr lang="tr-TR" i="1" strike="sngStrike" dirty="0">
                <a:solidFill>
                  <a:schemeClr val="tx1">
                    <a:lumMod val="65000"/>
                    <a:lumOff val="35000"/>
                  </a:schemeClr>
                </a:solidFill>
                <a:latin typeface="Arial" panose="020B0604020202020204" pitchFamily="34" charset="0"/>
                <a:cs typeface="Arial" panose="020B0604020202020204" pitchFamily="34" charset="0"/>
              </a:rPr>
              <a:t>askeri</a:t>
            </a:r>
            <a:r>
              <a:rPr lang="tr-TR" i="1" dirty="0">
                <a:solidFill>
                  <a:schemeClr val="tx1">
                    <a:lumMod val="65000"/>
                    <a:lumOff val="35000"/>
                  </a:schemeClr>
                </a:solidFill>
                <a:latin typeface="Arial" panose="020B0604020202020204" pitchFamily="34" charset="0"/>
                <a:cs typeface="Arial" panose="020B0604020202020204" pitchFamily="34" charset="0"/>
              </a:rPr>
              <a:t> yargıya bağlı ayrı iki yargı merciine açılan ve tarafları, konusu ve sebebi aynı olan davalarda bu yargı mercilerinin her ikisinin kendilerini görevli sayan kararlar vermiş olmaları, görev kararlarına karşı itiraz yolunun açık olduğu ceza davalarında bu kararların kesinleşmiş bulunması durumunda meydana gelir. </a:t>
            </a:r>
            <a:endParaRPr lang="tr-TR" i="1" dirty="0" smtClean="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i="1" dirty="0" smtClean="0">
                <a:solidFill>
                  <a:schemeClr val="tx1">
                    <a:lumMod val="65000"/>
                    <a:lumOff val="35000"/>
                  </a:schemeClr>
                </a:solidFill>
                <a:latin typeface="Arial" panose="020B0604020202020204" pitchFamily="34" charset="0"/>
                <a:cs typeface="Arial" panose="020B0604020202020204" pitchFamily="34" charset="0"/>
              </a:rPr>
              <a:t>(</a:t>
            </a:r>
            <a:r>
              <a:rPr lang="tr-TR" i="1" dirty="0">
                <a:solidFill>
                  <a:schemeClr val="tx1">
                    <a:lumMod val="65000"/>
                    <a:lumOff val="35000"/>
                  </a:schemeClr>
                </a:solidFill>
                <a:latin typeface="Arial" panose="020B0604020202020204" pitchFamily="34" charset="0"/>
                <a:cs typeface="Arial" panose="020B0604020202020204" pitchFamily="34" charset="0"/>
              </a:rPr>
              <a:t>Değişik ikinci fıkra: 23/7/2008 – 5791/7 </a:t>
            </a:r>
            <a:r>
              <a:rPr lang="tr-TR" i="1" dirty="0" err="1">
                <a:solidFill>
                  <a:schemeClr val="tx1">
                    <a:lumMod val="65000"/>
                    <a:lumOff val="35000"/>
                  </a:schemeClr>
                </a:solidFill>
                <a:latin typeface="Arial" panose="020B0604020202020204" pitchFamily="34" charset="0"/>
                <a:cs typeface="Arial" panose="020B0604020202020204" pitchFamily="34" charset="0"/>
              </a:rPr>
              <a:t>md.</a:t>
            </a:r>
            <a:r>
              <a:rPr lang="tr-TR" i="1" dirty="0">
                <a:solidFill>
                  <a:schemeClr val="tx1">
                    <a:lumMod val="65000"/>
                    <a:lumOff val="35000"/>
                  </a:schemeClr>
                </a:solidFill>
                <a:latin typeface="Arial" panose="020B0604020202020204" pitchFamily="34" charset="0"/>
                <a:cs typeface="Arial" panose="020B0604020202020204" pitchFamily="34" charset="0"/>
              </a:rPr>
              <a:t>) Olumlu görev uyuşmazlığının giderilmesini isteyen taraflardan birinin, ceza davalarında ise ayrıca ilgili makamların, taraf sayısından iki fazla düzenleyeceği dilekçe ile başvurduğu yargı mercii; </a:t>
            </a:r>
            <a:endParaRPr lang="tr-TR" i="1" dirty="0" smtClean="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i="1" dirty="0" smtClean="0">
                <a:solidFill>
                  <a:schemeClr val="tx1">
                    <a:lumMod val="65000"/>
                    <a:lumOff val="35000"/>
                  </a:schemeClr>
                </a:solidFill>
                <a:latin typeface="Arial" panose="020B0604020202020204" pitchFamily="34" charset="0"/>
                <a:cs typeface="Arial" panose="020B0604020202020204" pitchFamily="34" charset="0"/>
              </a:rPr>
              <a:t>a) Dilekçelerden </a:t>
            </a:r>
            <a:r>
              <a:rPr lang="tr-TR" i="1" dirty="0">
                <a:solidFill>
                  <a:schemeClr val="tx1">
                    <a:lumMod val="65000"/>
                    <a:lumOff val="35000"/>
                  </a:schemeClr>
                </a:solidFill>
                <a:latin typeface="Arial" panose="020B0604020202020204" pitchFamily="34" charset="0"/>
                <a:cs typeface="Arial" panose="020B0604020202020204" pitchFamily="34" charset="0"/>
              </a:rPr>
              <a:t>birini ve varsa eklerini yazı ile diğer yargı merciine derhal iletir ve dava dosyasının kendisine gönderilmesini ister. </a:t>
            </a:r>
            <a:endParaRPr lang="tr-TR" i="1" dirty="0" smtClean="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i="1" dirty="0" smtClean="0">
                <a:solidFill>
                  <a:schemeClr val="tx1">
                    <a:lumMod val="65000"/>
                    <a:lumOff val="35000"/>
                  </a:schemeClr>
                </a:solidFill>
                <a:latin typeface="Arial" panose="020B0604020202020204" pitchFamily="34" charset="0"/>
                <a:cs typeface="Arial" panose="020B0604020202020204" pitchFamily="34" charset="0"/>
              </a:rPr>
              <a:t>b</a:t>
            </a:r>
            <a:r>
              <a:rPr lang="tr-TR" i="1" dirty="0">
                <a:solidFill>
                  <a:schemeClr val="tx1">
                    <a:lumMod val="65000"/>
                    <a:lumOff val="35000"/>
                  </a:schemeClr>
                </a:solidFill>
                <a:latin typeface="Arial" panose="020B0604020202020204" pitchFamily="34" charset="0"/>
                <a:cs typeface="Arial" panose="020B0604020202020204" pitchFamily="34" charset="0"/>
              </a:rPr>
              <a:t>) Diğer dilekçeler ve varsa eklerini, yedi gün içinde cevabını bildirmesi için karşı tarafa ve ilgili makamlara tebliğ eder. Tebligat yapılan taraf veya ilgili makam, süresi içinde bu yargı merciine cevabını bildirmezse, cevap vermekten vazgeçmiş sayılır. </a:t>
            </a:r>
            <a:endParaRPr lang="tr-TR" i="1" dirty="0" smtClean="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i="1" dirty="0" smtClean="0">
                <a:solidFill>
                  <a:schemeClr val="tx1">
                    <a:lumMod val="65000"/>
                    <a:lumOff val="35000"/>
                  </a:schemeClr>
                </a:solidFill>
                <a:latin typeface="Arial" panose="020B0604020202020204" pitchFamily="34" charset="0"/>
                <a:cs typeface="Arial" panose="020B0604020202020204" pitchFamily="34" charset="0"/>
              </a:rPr>
              <a:t>c</a:t>
            </a:r>
            <a:r>
              <a:rPr lang="tr-TR" i="1" dirty="0">
                <a:solidFill>
                  <a:schemeClr val="tx1">
                    <a:lumMod val="65000"/>
                    <a:lumOff val="35000"/>
                  </a:schemeClr>
                </a:solidFill>
                <a:latin typeface="Arial" panose="020B0604020202020204" pitchFamily="34" charset="0"/>
                <a:cs typeface="Arial" panose="020B0604020202020204" pitchFamily="34" charset="0"/>
              </a:rPr>
              <a:t>) Dilekçeyi, alınan cevapları ve varsa ekleri ile dava dosyalarını, Uyuşmazlık Mahkemesine gönderir ve görevli yargı merciinin belirlenmesini ister. </a:t>
            </a:r>
            <a:endParaRPr lang="tr-TR" i="1" dirty="0" smtClean="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i="1" dirty="0" smtClean="0">
                <a:solidFill>
                  <a:schemeClr val="tx1">
                    <a:lumMod val="65000"/>
                    <a:lumOff val="35000"/>
                  </a:schemeClr>
                </a:solidFill>
                <a:latin typeface="Arial" panose="020B0604020202020204" pitchFamily="34" charset="0"/>
                <a:cs typeface="Arial" panose="020B0604020202020204" pitchFamily="34" charset="0"/>
              </a:rPr>
              <a:t>(</a:t>
            </a:r>
            <a:r>
              <a:rPr lang="tr-TR" i="1" dirty="0">
                <a:solidFill>
                  <a:schemeClr val="tx1">
                    <a:lumMod val="65000"/>
                    <a:lumOff val="35000"/>
                  </a:schemeClr>
                </a:solidFill>
                <a:latin typeface="Arial" panose="020B0604020202020204" pitchFamily="34" charset="0"/>
                <a:cs typeface="Arial" panose="020B0604020202020204" pitchFamily="34" charset="0"/>
              </a:rPr>
              <a:t>Üçüncü fıkra Mülga: 21/1/1982 - 2592/9 </a:t>
            </a:r>
            <a:r>
              <a:rPr lang="tr-TR" i="1" dirty="0" err="1">
                <a:solidFill>
                  <a:schemeClr val="tx1">
                    <a:lumMod val="65000"/>
                    <a:lumOff val="35000"/>
                  </a:schemeClr>
                </a:solidFill>
                <a:latin typeface="Arial" panose="020B0604020202020204" pitchFamily="34" charset="0"/>
                <a:cs typeface="Arial" panose="020B0604020202020204" pitchFamily="34" charset="0"/>
              </a:rPr>
              <a:t>md.</a:t>
            </a:r>
            <a:r>
              <a:rPr lang="tr-TR" i="1" dirty="0">
                <a:solidFill>
                  <a:schemeClr val="tx1">
                    <a:lumMod val="65000"/>
                    <a:lumOff val="35000"/>
                  </a:schemeClr>
                </a:solidFill>
                <a:latin typeface="Arial" panose="020B0604020202020204" pitchFamily="34" charset="0"/>
                <a:cs typeface="Arial" panose="020B0604020202020204" pitchFamily="34" charset="0"/>
              </a:rPr>
              <a:t>) </a:t>
            </a:r>
            <a:endParaRPr lang="tr-TR" i="1" dirty="0" smtClean="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i="1" dirty="0" smtClean="0">
                <a:solidFill>
                  <a:schemeClr val="tx1">
                    <a:lumMod val="65000"/>
                    <a:lumOff val="35000"/>
                  </a:schemeClr>
                </a:solidFill>
                <a:latin typeface="Arial" panose="020B0604020202020204" pitchFamily="34" charset="0"/>
                <a:cs typeface="Arial" panose="020B0604020202020204" pitchFamily="34" charset="0"/>
              </a:rPr>
              <a:t>(</a:t>
            </a:r>
            <a:r>
              <a:rPr lang="tr-TR" i="1" dirty="0">
                <a:solidFill>
                  <a:schemeClr val="tx1">
                    <a:lumMod val="65000"/>
                    <a:lumOff val="35000"/>
                  </a:schemeClr>
                </a:solidFill>
                <a:latin typeface="Arial" panose="020B0604020202020204" pitchFamily="34" charset="0"/>
                <a:cs typeface="Arial" panose="020B0604020202020204" pitchFamily="34" charset="0"/>
              </a:rPr>
              <a:t>Ek fıkra: 23/7/2008 – 5791/7 </a:t>
            </a:r>
            <a:r>
              <a:rPr lang="tr-TR" i="1" dirty="0" err="1">
                <a:solidFill>
                  <a:schemeClr val="tx1">
                    <a:lumMod val="65000"/>
                    <a:lumOff val="35000"/>
                  </a:schemeClr>
                </a:solidFill>
                <a:latin typeface="Arial" panose="020B0604020202020204" pitchFamily="34" charset="0"/>
                <a:cs typeface="Arial" panose="020B0604020202020204" pitchFamily="34" charset="0"/>
              </a:rPr>
              <a:t>md.</a:t>
            </a:r>
            <a:r>
              <a:rPr lang="tr-TR" i="1" dirty="0">
                <a:solidFill>
                  <a:schemeClr val="tx1">
                    <a:lumMod val="65000"/>
                    <a:lumOff val="35000"/>
                  </a:schemeClr>
                </a:solidFill>
                <a:latin typeface="Arial" panose="020B0604020202020204" pitchFamily="34" charset="0"/>
                <a:cs typeface="Arial" panose="020B0604020202020204" pitchFamily="34" charset="0"/>
              </a:rPr>
              <a:t>) Bu takdirde her iki yargı mercii de, 18 inci maddede öngörüldüğü şekilde davanın görülmesini geri bırakır.</a:t>
            </a:r>
          </a:p>
        </p:txBody>
      </p:sp>
    </p:spTree>
    <p:extLst>
      <p:ext uri="{BB962C8B-B14F-4D97-AF65-F5344CB8AC3E}">
        <p14:creationId xmlns:p14="http://schemas.microsoft.com/office/powerpoint/2010/main" val="10868976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817783" y="734946"/>
            <a:ext cx="9686829" cy="918251"/>
          </a:xfrm>
        </p:spPr>
        <p:txBody>
          <a:bodyPr>
            <a:normAutofit/>
          </a:bodyPr>
          <a:lstStyle/>
          <a:p>
            <a:r>
              <a:rPr lang="tr-TR" sz="2800" b="1" dirty="0" smtClean="0">
                <a:solidFill>
                  <a:schemeClr val="tx1">
                    <a:lumMod val="65000"/>
                    <a:lumOff val="35000"/>
                  </a:schemeClr>
                </a:solidFill>
                <a:latin typeface="Arial" panose="020B0604020202020204" pitchFamily="34" charset="0"/>
                <a:cs typeface="Arial" panose="020B0604020202020204" pitchFamily="34" charset="0"/>
              </a:rPr>
              <a:t>Uyuşmazlık Mahkemesi ve Uyuşmazlıkların Çözümü</a:t>
            </a:r>
            <a:endParaRPr lang="tr-TR" sz="28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a:xfrm>
            <a:off x="1101687" y="1410160"/>
            <a:ext cx="10402925" cy="5447840"/>
          </a:xfrm>
        </p:spPr>
        <p:txBody>
          <a:bodyPr>
            <a:normAutofit/>
          </a:bodyPr>
          <a:lstStyle/>
          <a:p>
            <a:pPr algn="just"/>
            <a:r>
              <a:rPr lang="tr-TR" b="1" dirty="0" smtClean="0">
                <a:solidFill>
                  <a:schemeClr val="tx1">
                    <a:lumMod val="65000"/>
                    <a:lumOff val="35000"/>
                  </a:schemeClr>
                </a:solidFill>
                <a:latin typeface="Arial" panose="020B0604020202020204" pitchFamily="34" charset="0"/>
                <a:cs typeface="Arial" panose="020B0604020202020204" pitchFamily="34" charset="0"/>
              </a:rPr>
              <a:t>Olumsuz Görev Uyuşmazlığı</a:t>
            </a:r>
          </a:p>
          <a:p>
            <a:pPr marL="0" indent="0" algn="just">
              <a:buNone/>
            </a:pPr>
            <a:r>
              <a:rPr lang="tr-TR" b="1" dirty="0">
                <a:solidFill>
                  <a:schemeClr val="tx1">
                    <a:lumMod val="65000"/>
                    <a:lumOff val="35000"/>
                  </a:schemeClr>
                </a:solidFill>
                <a:latin typeface="Arial" panose="020B0604020202020204" pitchFamily="34" charset="0"/>
                <a:cs typeface="Arial" panose="020B0604020202020204" pitchFamily="34" charset="0"/>
              </a:rPr>
              <a:t>Uyuşmazlık Mahkemesinin Kuruluş </a:t>
            </a:r>
            <a:r>
              <a:rPr lang="tr-TR" b="1" dirty="0" smtClean="0">
                <a:solidFill>
                  <a:schemeClr val="tx1">
                    <a:lumMod val="65000"/>
                    <a:lumOff val="35000"/>
                  </a:schemeClr>
                </a:solidFill>
                <a:latin typeface="Arial" panose="020B0604020202020204" pitchFamily="34" charset="0"/>
                <a:cs typeface="Arial" panose="020B0604020202020204" pitchFamily="34" charset="0"/>
              </a:rPr>
              <a:t>ve </a:t>
            </a:r>
            <a:r>
              <a:rPr lang="tr-TR" b="1" dirty="0">
                <a:solidFill>
                  <a:schemeClr val="tx1">
                    <a:lumMod val="65000"/>
                    <a:lumOff val="35000"/>
                  </a:schemeClr>
                </a:solidFill>
                <a:latin typeface="Arial" panose="020B0604020202020204" pitchFamily="34" charset="0"/>
                <a:cs typeface="Arial" panose="020B0604020202020204" pitchFamily="34" charset="0"/>
              </a:rPr>
              <a:t>İşleyişi Hakkında Kanun Madde </a:t>
            </a:r>
            <a:r>
              <a:rPr lang="tr-TR" b="1" dirty="0" smtClean="0">
                <a:solidFill>
                  <a:schemeClr val="tx1">
                    <a:lumMod val="65000"/>
                    <a:lumOff val="35000"/>
                  </a:schemeClr>
                </a:solidFill>
                <a:latin typeface="Arial" panose="020B0604020202020204" pitchFamily="34" charset="0"/>
                <a:cs typeface="Arial" panose="020B0604020202020204" pitchFamily="34" charset="0"/>
              </a:rPr>
              <a:t>14</a:t>
            </a:r>
            <a:r>
              <a:rPr lang="tr-TR" dirty="0" smtClean="0">
                <a:solidFill>
                  <a:schemeClr val="tx1">
                    <a:lumMod val="65000"/>
                    <a:lumOff val="35000"/>
                  </a:schemeClr>
                </a:solidFill>
                <a:latin typeface="Arial" panose="020B0604020202020204" pitchFamily="34" charset="0"/>
                <a:cs typeface="Arial" panose="020B0604020202020204" pitchFamily="34" charset="0"/>
              </a:rPr>
              <a:t> </a:t>
            </a:r>
            <a:r>
              <a:rPr lang="tr-TR" dirty="0">
                <a:solidFill>
                  <a:schemeClr val="tx1">
                    <a:lumMod val="65000"/>
                    <a:lumOff val="35000"/>
                  </a:schemeClr>
                </a:solidFill>
                <a:latin typeface="Arial" panose="020B0604020202020204" pitchFamily="34" charset="0"/>
                <a:cs typeface="Arial" panose="020B0604020202020204" pitchFamily="34" charset="0"/>
              </a:rPr>
              <a:t>– </a:t>
            </a:r>
            <a:r>
              <a:rPr lang="tr-TR" i="1" dirty="0">
                <a:solidFill>
                  <a:schemeClr val="tx1">
                    <a:lumMod val="65000"/>
                    <a:lumOff val="35000"/>
                  </a:schemeClr>
                </a:solidFill>
                <a:latin typeface="Arial" panose="020B0604020202020204" pitchFamily="34" charset="0"/>
                <a:cs typeface="Arial" panose="020B0604020202020204" pitchFamily="34" charset="0"/>
              </a:rPr>
              <a:t>Olumsuz görev uyuşmazlığının bulunduğunun ileri sürülebilmesi için adli, idari veya askeri yargı mercilerinden en az ikisinin tarafları, konusu ve sebebi aynı olan davada kendilerini görevsiz görmeleri ve bu yolda verdikleri kararların kesin veya kesinleşmiş olması gerekir. </a:t>
            </a:r>
            <a:endParaRPr lang="tr-TR" i="1" dirty="0" smtClean="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i="1" dirty="0" smtClean="0">
                <a:solidFill>
                  <a:schemeClr val="tx1">
                    <a:lumMod val="65000"/>
                    <a:lumOff val="35000"/>
                  </a:schemeClr>
                </a:solidFill>
                <a:latin typeface="Arial" panose="020B0604020202020204" pitchFamily="34" charset="0"/>
                <a:cs typeface="Arial" panose="020B0604020202020204" pitchFamily="34" charset="0"/>
              </a:rPr>
              <a:t>Bu </a:t>
            </a:r>
            <a:r>
              <a:rPr lang="tr-TR" i="1" dirty="0">
                <a:solidFill>
                  <a:schemeClr val="tx1">
                    <a:lumMod val="65000"/>
                    <a:lumOff val="35000"/>
                  </a:schemeClr>
                </a:solidFill>
                <a:latin typeface="Arial" panose="020B0604020202020204" pitchFamily="34" charset="0"/>
                <a:cs typeface="Arial" panose="020B0604020202020204" pitchFamily="34" charset="0"/>
              </a:rPr>
              <a:t>uyuşmazlığın giderilmesi istemi, ancak davanın taraflarınca ve ceza davalarında ise ayrıca ilgili makamlarca ileri sürülebilir</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p>
          <a:p>
            <a:pPr marL="0" indent="0" algn="just">
              <a:buNone/>
            </a:pPr>
            <a:r>
              <a:rPr lang="tr-TR" b="1" dirty="0">
                <a:solidFill>
                  <a:schemeClr val="tx1">
                    <a:lumMod val="65000"/>
                    <a:lumOff val="35000"/>
                  </a:schemeClr>
                </a:solidFill>
                <a:latin typeface="Arial" panose="020B0604020202020204" pitchFamily="34" charset="0"/>
                <a:cs typeface="Arial" panose="020B0604020202020204" pitchFamily="34" charset="0"/>
              </a:rPr>
              <a:t>Uyuşmazlık Mahkemesinin Kuruluş ve İşleyişi Hakkında Kanun Madde </a:t>
            </a:r>
            <a:r>
              <a:rPr lang="tr-TR" b="1" dirty="0" smtClean="0">
                <a:solidFill>
                  <a:schemeClr val="tx1">
                    <a:lumMod val="65000"/>
                    <a:lumOff val="35000"/>
                  </a:schemeClr>
                </a:solidFill>
                <a:latin typeface="Arial" panose="020B0604020202020204" pitchFamily="34" charset="0"/>
                <a:cs typeface="Arial" panose="020B0604020202020204" pitchFamily="34" charset="0"/>
              </a:rPr>
              <a:t>15</a:t>
            </a:r>
            <a:r>
              <a:rPr lang="tr-TR" dirty="0" smtClean="0">
                <a:solidFill>
                  <a:schemeClr val="tx1">
                    <a:lumMod val="65000"/>
                    <a:lumOff val="35000"/>
                  </a:schemeClr>
                </a:solidFill>
                <a:latin typeface="Arial" panose="020B0604020202020204" pitchFamily="34" charset="0"/>
                <a:cs typeface="Arial" panose="020B0604020202020204" pitchFamily="34" charset="0"/>
              </a:rPr>
              <a:t>– </a:t>
            </a:r>
            <a:r>
              <a:rPr lang="tr-TR" i="1" dirty="0">
                <a:solidFill>
                  <a:schemeClr val="tx1">
                    <a:lumMod val="65000"/>
                    <a:lumOff val="35000"/>
                  </a:schemeClr>
                </a:solidFill>
                <a:latin typeface="Arial" panose="020B0604020202020204" pitchFamily="34" charset="0"/>
                <a:cs typeface="Arial" panose="020B0604020202020204" pitchFamily="34" charset="0"/>
              </a:rPr>
              <a:t>(Değişik: 23/7/2008 – 5791/6 </a:t>
            </a:r>
            <a:r>
              <a:rPr lang="tr-TR" i="1" dirty="0" err="1">
                <a:solidFill>
                  <a:schemeClr val="tx1">
                    <a:lumMod val="65000"/>
                    <a:lumOff val="35000"/>
                  </a:schemeClr>
                </a:solidFill>
                <a:latin typeface="Arial" panose="020B0604020202020204" pitchFamily="34" charset="0"/>
                <a:cs typeface="Arial" panose="020B0604020202020204" pitchFamily="34" charset="0"/>
              </a:rPr>
              <a:t>md.</a:t>
            </a:r>
            <a:r>
              <a:rPr lang="tr-TR" i="1" dirty="0">
                <a:solidFill>
                  <a:schemeClr val="tx1">
                    <a:lumMod val="65000"/>
                    <a:lumOff val="35000"/>
                  </a:schemeClr>
                </a:solidFill>
                <a:latin typeface="Arial" panose="020B0604020202020204" pitchFamily="34" charset="0"/>
                <a:cs typeface="Arial" panose="020B0604020202020204" pitchFamily="34" charset="0"/>
              </a:rPr>
              <a:t>) Olumsuz görev uyuşmazlıklarında dava dosyaları, son görevsizlik kararını veren yargı merciince, bu kararın kesinleşmesinden sonra, ceza davalarında doğrudan doğruya diğer davalarda ise taraflardan birinin istemi üzerine, ilk görevsizlik kararını veren yargı merciine ait dava dosyası da temin edilerek Uyuşmazlık </a:t>
            </a:r>
            <a:r>
              <a:rPr lang="tr-TR" i="1" dirty="0" smtClean="0">
                <a:solidFill>
                  <a:schemeClr val="tx1">
                    <a:lumMod val="65000"/>
                    <a:lumOff val="35000"/>
                  </a:schemeClr>
                </a:solidFill>
                <a:latin typeface="Arial" panose="020B0604020202020204" pitchFamily="34" charset="0"/>
                <a:cs typeface="Arial" panose="020B0604020202020204" pitchFamily="34" charset="0"/>
              </a:rPr>
              <a:t>Mahkemesine </a:t>
            </a:r>
            <a:r>
              <a:rPr lang="tr-TR" i="1" dirty="0">
                <a:solidFill>
                  <a:schemeClr val="tx1">
                    <a:lumMod val="65000"/>
                    <a:lumOff val="35000"/>
                  </a:schemeClr>
                </a:solidFill>
                <a:latin typeface="Arial" panose="020B0604020202020204" pitchFamily="34" charset="0"/>
                <a:cs typeface="Arial" panose="020B0604020202020204" pitchFamily="34" charset="0"/>
              </a:rPr>
              <a:t>gönderilir ve görevli yargı merciinin belirlenmesi istenir</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p>
          <a:p>
            <a:pPr marL="0" indent="0" algn="just">
              <a:buNone/>
            </a:pPr>
            <a:r>
              <a:rPr lang="tr-TR" b="1" dirty="0">
                <a:solidFill>
                  <a:schemeClr val="tx1">
                    <a:lumMod val="65000"/>
                    <a:lumOff val="35000"/>
                  </a:schemeClr>
                </a:solidFill>
                <a:latin typeface="Arial" panose="020B0604020202020204" pitchFamily="34" charset="0"/>
                <a:cs typeface="Arial" panose="020B0604020202020204" pitchFamily="34" charset="0"/>
              </a:rPr>
              <a:t>Uyuşmazlık Mahkemesinin Kuruluş ve İşleyişi Hakkında Kanun Madde </a:t>
            </a:r>
            <a:r>
              <a:rPr lang="tr-TR" b="1" dirty="0" smtClean="0">
                <a:solidFill>
                  <a:schemeClr val="tx1">
                    <a:lumMod val="65000"/>
                    <a:lumOff val="35000"/>
                  </a:schemeClr>
                </a:solidFill>
                <a:latin typeface="Arial" panose="020B0604020202020204" pitchFamily="34" charset="0"/>
                <a:cs typeface="Arial" panose="020B0604020202020204" pitchFamily="34" charset="0"/>
              </a:rPr>
              <a:t>16 </a:t>
            </a:r>
            <a:r>
              <a:rPr lang="tr-TR" dirty="0" smtClean="0">
                <a:solidFill>
                  <a:schemeClr val="tx1">
                    <a:lumMod val="65000"/>
                    <a:lumOff val="35000"/>
                  </a:schemeClr>
                </a:solidFill>
                <a:latin typeface="Arial" panose="020B0604020202020204" pitchFamily="34" charset="0"/>
                <a:cs typeface="Arial" panose="020B0604020202020204" pitchFamily="34" charset="0"/>
              </a:rPr>
              <a:t>– </a:t>
            </a:r>
            <a:r>
              <a:rPr lang="tr-TR" i="1" dirty="0" smtClean="0">
                <a:solidFill>
                  <a:schemeClr val="tx1">
                    <a:lumMod val="65000"/>
                    <a:lumOff val="35000"/>
                  </a:schemeClr>
                </a:solidFill>
                <a:latin typeface="Arial" panose="020B0604020202020204" pitchFamily="34" charset="0"/>
                <a:cs typeface="Arial" panose="020B0604020202020204" pitchFamily="34" charset="0"/>
              </a:rPr>
              <a:t>Uyuşmazlık </a:t>
            </a:r>
            <a:r>
              <a:rPr lang="tr-TR" i="1" dirty="0">
                <a:solidFill>
                  <a:schemeClr val="tx1">
                    <a:lumMod val="65000"/>
                    <a:lumOff val="35000"/>
                  </a:schemeClr>
                </a:solidFill>
                <a:latin typeface="Arial" panose="020B0604020202020204" pitchFamily="34" charset="0"/>
                <a:cs typeface="Arial" panose="020B0604020202020204" pitchFamily="34" charset="0"/>
              </a:rPr>
              <a:t>Mahkemesi, olumsuz görev uyuşmazlığı ile ilgili dosyaların ilk incelemesi sırasında ve gerekli </a:t>
            </a:r>
            <a:r>
              <a:rPr lang="tr-TR" i="1" dirty="0" smtClean="0">
                <a:solidFill>
                  <a:schemeClr val="tx1">
                    <a:lumMod val="65000"/>
                    <a:lumOff val="35000"/>
                  </a:schemeClr>
                </a:solidFill>
                <a:latin typeface="Arial" panose="020B0604020202020204" pitchFamily="34" charset="0"/>
                <a:cs typeface="Arial" panose="020B0604020202020204" pitchFamily="34" charset="0"/>
              </a:rPr>
              <a:t>gördüğü hallerde </a:t>
            </a:r>
            <a:r>
              <a:rPr lang="tr-TR" i="1" dirty="0">
                <a:solidFill>
                  <a:schemeClr val="tx1">
                    <a:lumMod val="65000"/>
                    <a:lumOff val="35000"/>
                  </a:schemeClr>
                </a:solidFill>
                <a:latin typeface="Arial" panose="020B0604020202020204" pitchFamily="34" charset="0"/>
                <a:cs typeface="Arial" panose="020B0604020202020204" pitchFamily="34" charset="0"/>
              </a:rPr>
              <a:t>ilgili Başsavcıların görüşünü de alarak, görevli yargı merciini belirten kararını </a:t>
            </a:r>
            <a:r>
              <a:rPr lang="tr-TR" i="1" dirty="0" smtClean="0">
                <a:solidFill>
                  <a:schemeClr val="tx1">
                    <a:lumMod val="65000"/>
                    <a:lumOff val="35000"/>
                  </a:schemeClr>
                </a:solidFill>
                <a:latin typeface="Arial" panose="020B0604020202020204" pitchFamily="34" charset="0"/>
                <a:cs typeface="Arial" panose="020B0604020202020204" pitchFamily="34" charset="0"/>
              </a:rPr>
              <a:t>verir.</a:t>
            </a:r>
            <a:endParaRPr lang="tr-TR" i="1" dirty="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871238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817783" y="734946"/>
            <a:ext cx="9686829" cy="918251"/>
          </a:xfrm>
        </p:spPr>
        <p:txBody>
          <a:bodyPr>
            <a:normAutofit/>
          </a:bodyPr>
          <a:lstStyle/>
          <a:p>
            <a:r>
              <a:rPr lang="tr-TR" sz="2800" b="1" dirty="0" smtClean="0">
                <a:solidFill>
                  <a:schemeClr val="tx1">
                    <a:lumMod val="65000"/>
                    <a:lumOff val="35000"/>
                  </a:schemeClr>
                </a:solidFill>
                <a:latin typeface="Arial" panose="020B0604020202020204" pitchFamily="34" charset="0"/>
                <a:cs typeface="Arial" panose="020B0604020202020204" pitchFamily="34" charset="0"/>
              </a:rPr>
              <a:t>Uyuşmazlık Mahkemesi ve Uyuşmazlıkların Çözümü</a:t>
            </a:r>
            <a:endParaRPr lang="tr-TR" sz="28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a:xfrm>
            <a:off x="716097" y="1410160"/>
            <a:ext cx="10402925" cy="5447840"/>
          </a:xfrm>
        </p:spPr>
        <p:txBody>
          <a:bodyPr>
            <a:normAutofit fontScale="92500" lnSpcReduction="10000"/>
          </a:bodyPr>
          <a:lstStyle/>
          <a:p>
            <a:pPr algn="just"/>
            <a:r>
              <a:rPr lang="tr-TR" b="1" dirty="0" smtClean="0">
                <a:solidFill>
                  <a:schemeClr val="tx1">
                    <a:lumMod val="65000"/>
                    <a:lumOff val="35000"/>
                  </a:schemeClr>
                </a:solidFill>
                <a:latin typeface="Arial" panose="020B0604020202020204" pitchFamily="34" charset="0"/>
                <a:cs typeface="Arial" panose="020B0604020202020204" pitchFamily="34" charset="0"/>
              </a:rPr>
              <a:t>Hüküm Uyuşmazlığı</a:t>
            </a:r>
          </a:p>
          <a:p>
            <a:pPr marL="0" indent="0" algn="just">
              <a:buNone/>
            </a:pPr>
            <a:r>
              <a:rPr lang="tr-TR" b="1" dirty="0">
                <a:solidFill>
                  <a:schemeClr val="tx1">
                    <a:lumMod val="65000"/>
                    <a:lumOff val="35000"/>
                  </a:schemeClr>
                </a:solidFill>
                <a:latin typeface="Arial" panose="020B0604020202020204" pitchFamily="34" charset="0"/>
                <a:cs typeface="Arial" panose="020B0604020202020204" pitchFamily="34" charset="0"/>
              </a:rPr>
              <a:t>Uyuşmazlık Mahkemesinin Kuruluş </a:t>
            </a:r>
            <a:r>
              <a:rPr lang="tr-TR" b="1" dirty="0" smtClean="0">
                <a:solidFill>
                  <a:schemeClr val="tx1">
                    <a:lumMod val="65000"/>
                    <a:lumOff val="35000"/>
                  </a:schemeClr>
                </a:solidFill>
                <a:latin typeface="Arial" panose="020B0604020202020204" pitchFamily="34" charset="0"/>
                <a:cs typeface="Arial" panose="020B0604020202020204" pitchFamily="34" charset="0"/>
              </a:rPr>
              <a:t>ve </a:t>
            </a:r>
            <a:r>
              <a:rPr lang="tr-TR" b="1" dirty="0">
                <a:solidFill>
                  <a:schemeClr val="tx1">
                    <a:lumMod val="65000"/>
                    <a:lumOff val="35000"/>
                  </a:schemeClr>
                </a:solidFill>
                <a:latin typeface="Arial" panose="020B0604020202020204" pitchFamily="34" charset="0"/>
                <a:cs typeface="Arial" panose="020B0604020202020204" pitchFamily="34" charset="0"/>
              </a:rPr>
              <a:t>İşleyişi Hakkında Kanun Madde 2</a:t>
            </a:r>
            <a:r>
              <a:rPr lang="tr-TR" b="1" dirty="0" smtClean="0">
                <a:solidFill>
                  <a:schemeClr val="tx1">
                    <a:lumMod val="65000"/>
                    <a:lumOff val="35000"/>
                  </a:schemeClr>
                </a:solidFill>
                <a:latin typeface="Arial" panose="020B0604020202020204" pitchFamily="34" charset="0"/>
                <a:cs typeface="Arial" panose="020B0604020202020204" pitchFamily="34" charset="0"/>
              </a:rPr>
              <a:t>4</a:t>
            </a:r>
            <a:r>
              <a:rPr lang="tr-TR" dirty="0" smtClean="0">
                <a:solidFill>
                  <a:schemeClr val="tx1">
                    <a:lumMod val="65000"/>
                    <a:lumOff val="35000"/>
                  </a:schemeClr>
                </a:solidFill>
                <a:latin typeface="Arial" panose="020B0604020202020204" pitchFamily="34" charset="0"/>
                <a:cs typeface="Arial" panose="020B0604020202020204" pitchFamily="34" charset="0"/>
              </a:rPr>
              <a:t> </a:t>
            </a:r>
            <a:r>
              <a:rPr lang="tr-TR" dirty="0">
                <a:solidFill>
                  <a:schemeClr val="tx1">
                    <a:lumMod val="65000"/>
                    <a:lumOff val="35000"/>
                  </a:schemeClr>
                </a:solidFill>
                <a:latin typeface="Arial" panose="020B0604020202020204" pitchFamily="34" charset="0"/>
                <a:cs typeface="Arial" panose="020B0604020202020204" pitchFamily="34" charset="0"/>
              </a:rPr>
              <a:t>– </a:t>
            </a:r>
            <a:r>
              <a:rPr lang="tr-TR" dirty="0" smtClean="0">
                <a:solidFill>
                  <a:schemeClr val="tx1">
                    <a:lumMod val="65000"/>
                    <a:lumOff val="35000"/>
                  </a:schemeClr>
                </a:solidFill>
                <a:latin typeface="Arial" panose="020B0604020202020204" pitchFamily="34" charset="0"/>
                <a:cs typeface="Arial" panose="020B0604020202020204" pitchFamily="34" charset="0"/>
              </a:rPr>
              <a:t>(</a:t>
            </a:r>
            <a:r>
              <a:rPr lang="tr-TR" i="1" dirty="0">
                <a:solidFill>
                  <a:schemeClr val="tx1">
                    <a:lumMod val="65000"/>
                    <a:lumOff val="35000"/>
                  </a:schemeClr>
                </a:solidFill>
                <a:latin typeface="Arial" panose="020B0604020202020204" pitchFamily="34" charset="0"/>
                <a:cs typeface="Arial" panose="020B0604020202020204" pitchFamily="34" charset="0"/>
              </a:rPr>
              <a:t>Değişik birinci fıkra: 21/1/1982 - 2592/7 </a:t>
            </a:r>
            <a:r>
              <a:rPr lang="tr-TR" i="1" dirty="0" err="1">
                <a:solidFill>
                  <a:schemeClr val="tx1">
                    <a:lumMod val="65000"/>
                    <a:lumOff val="35000"/>
                  </a:schemeClr>
                </a:solidFill>
                <a:latin typeface="Arial" panose="020B0604020202020204" pitchFamily="34" charset="0"/>
                <a:cs typeface="Arial" panose="020B0604020202020204" pitchFamily="34" charset="0"/>
              </a:rPr>
              <a:t>md.</a:t>
            </a:r>
            <a:r>
              <a:rPr lang="tr-TR" i="1" dirty="0">
                <a:solidFill>
                  <a:schemeClr val="tx1">
                    <a:lumMod val="65000"/>
                    <a:lumOff val="35000"/>
                  </a:schemeClr>
                </a:solidFill>
                <a:latin typeface="Arial" panose="020B0604020202020204" pitchFamily="34" charset="0"/>
                <a:cs typeface="Arial" panose="020B0604020202020204" pitchFamily="34" charset="0"/>
              </a:rPr>
              <a:t>) 1 </a:t>
            </a:r>
            <a:r>
              <a:rPr lang="tr-TR" i="1" dirty="0" err="1">
                <a:solidFill>
                  <a:schemeClr val="tx1">
                    <a:lumMod val="65000"/>
                    <a:lumOff val="35000"/>
                  </a:schemeClr>
                </a:solidFill>
                <a:latin typeface="Arial" panose="020B0604020202020204" pitchFamily="34" charset="0"/>
                <a:cs typeface="Arial" panose="020B0604020202020204" pitchFamily="34" charset="0"/>
              </a:rPr>
              <a:t>nci</a:t>
            </a:r>
            <a:r>
              <a:rPr lang="tr-TR" i="1" dirty="0">
                <a:solidFill>
                  <a:schemeClr val="tx1">
                    <a:lumMod val="65000"/>
                    <a:lumOff val="35000"/>
                  </a:schemeClr>
                </a:solidFill>
                <a:latin typeface="Arial" panose="020B0604020202020204" pitchFamily="34" charset="0"/>
                <a:cs typeface="Arial" panose="020B0604020202020204" pitchFamily="34" charset="0"/>
              </a:rPr>
              <a:t> maddede gösterilen yargı mercilerinden en az ikisi tarafından, görevle ilgili olmaksızın kesin olarak verilmiş veya kesinleşmiş, aynı konuya ve sebebe ilişkin, taraflarından en az biri aynı olan ve kararlar arasındaki çelişki yüzünden hakkın yerine getirilmesi olanaksız bulunan hallerde hüküm uyuşmazlığının varlığı kabul edilir. </a:t>
            </a:r>
            <a:endParaRPr lang="tr-TR" i="1" dirty="0" smtClean="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i="1" dirty="0" smtClean="0">
                <a:solidFill>
                  <a:schemeClr val="tx1">
                    <a:lumMod val="65000"/>
                    <a:lumOff val="35000"/>
                  </a:schemeClr>
                </a:solidFill>
                <a:latin typeface="Arial" panose="020B0604020202020204" pitchFamily="34" charset="0"/>
                <a:cs typeface="Arial" panose="020B0604020202020204" pitchFamily="34" charset="0"/>
              </a:rPr>
              <a:t>Ceza </a:t>
            </a:r>
            <a:r>
              <a:rPr lang="tr-TR" i="1" dirty="0">
                <a:solidFill>
                  <a:schemeClr val="tx1">
                    <a:lumMod val="65000"/>
                    <a:lumOff val="35000"/>
                  </a:schemeClr>
                </a:solidFill>
                <a:latin typeface="Arial" panose="020B0604020202020204" pitchFamily="34" charset="0"/>
                <a:cs typeface="Arial" panose="020B0604020202020204" pitchFamily="34" charset="0"/>
              </a:rPr>
              <a:t>kararlarında; sanığın, fiilin ve maddi olayların aynı olması halinde hüküm uyuşmazlığı var </a:t>
            </a:r>
            <a:r>
              <a:rPr lang="tr-TR" i="1" dirty="0" smtClean="0">
                <a:solidFill>
                  <a:schemeClr val="tx1">
                    <a:lumMod val="65000"/>
                    <a:lumOff val="35000"/>
                  </a:schemeClr>
                </a:solidFill>
                <a:latin typeface="Arial" panose="020B0604020202020204" pitchFamily="34" charset="0"/>
                <a:cs typeface="Arial" panose="020B0604020202020204" pitchFamily="34" charset="0"/>
              </a:rPr>
              <a:t>sayılır.</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İlgili kişi veya makam Uyuşmazlık Mahkemesine başvurarak hüküm uyuşmazlığının giderilmesini </a:t>
            </a:r>
            <a:r>
              <a:rPr lang="tr-TR" i="1" dirty="0" err="1">
                <a:solidFill>
                  <a:schemeClr val="tx1">
                    <a:lumMod val="65000"/>
                    <a:lumOff val="35000"/>
                  </a:schemeClr>
                </a:solidFill>
                <a:latin typeface="Arial" panose="020B0604020202020204" pitchFamily="34" charset="0"/>
                <a:cs typeface="Arial" panose="020B0604020202020204" pitchFamily="34" charset="0"/>
              </a:rPr>
              <a:t>istiyebilir</a:t>
            </a:r>
            <a:r>
              <a:rPr lang="tr-TR" i="1" dirty="0">
                <a:solidFill>
                  <a:schemeClr val="tx1">
                    <a:lumMod val="65000"/>
                    <a:lumOff val="35000"/>
                  </a:schemeClr>
                </a:solidFill>
                <a:latin typeface="Arial" panose="020B0604020202020204" pitchFamily="34" charset="0"/>
                <a:cs typeface="Arial" panose="020B0604020202020204" pitchFamily="34" charset="0"/>
              </a:rPr>
              <a:t>. Bu halde olumsuz görev uyuşmazlığının çıkarılması ile ilgili 15 ve 16 </a:t>
            </a:r>
            <a:r>
              <a:rPr lang="tr-TR" i="1" dirty="0" err="1">
                <a:solidFill>
                  <a:schemeClr val="tx1">
                    <a:lumMod val="65000"/>
                    <a:lumOff val="35000"/>
                  </a:schemeClr>
                </a:solidFill>
                <a:latin typeface="Arial" panose="020B0604020202020204" pitchFamily="34" charset="0"/>
                <a:cs typeface="Arial" panose="020B0604020202020204" pitchFamily="34" charset="0"/>
              </a:rPr>
              <a:t>ncı</a:t>
            </a:r>
            <a:r>
              <a:rPr lang="tr-TR" i="1" dirty="0">
                <a:solidFill>
                  <a:schemeClr val="tx1">
                    <a:lumMod val="65000"/>
                    <a:lumOff val="35000"/>
                  </a:schemeClr>
                </a:solidFill>
                <a:latin typeface="Arial" panose="020B0604020202020204" pitchFamily="34" charset="0"/>
                <a:cs typeface="Arial" panose="020B0604020202020204" pitchFamily="34" charset="0"/>
              </a:rPr>
              <a:t> maddelerdeki usul kuralları uygulanır. </a:t>
            </a:r>
            <a:endParaRPr lang="tr-TR" i="1" dirty="0" smtClean="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b="1" dirty="0">
                <a:solidFill>
                  <a:schemeClr val="tx1">
                    <a:lumMod val="65000"/>
                    <a:lumOff val="35000"/>
                  </a:schemeClr>
                </a:solidFill>
                <a:latin typeface="Arial" panose="020B0604020202020204" pitchFamily="34" charset="0"/>
                <a:cs typeface="Arial" panose="020B0604020202020204" pitchFamily="34" charset="0"/>
              </a:rPr>
              <a:t>Uyuşmazlık Mahkemesinin Kuruluş ve İşleyişi Hakkında Kanun Madde </a:t>
            </a:r>
            <a:r>
              <a:rPr lang="tr-TR" b="1" dirty="0" smtClean="0">
                <a:solidFill>
                  <a:schemeClr val="tx1">
                    <a:lumMod val="65000"/>
                    <a:lumOff val="35000"/>
                  </a:schemeClr>
                </a:solidFill>
                <a:latin typeface="Arial" panose="020B0604020202020204" pitchFamily="34" charset="0"/>
                <a:cs typeface="Arial" panose="020B0604020202020204" pitchFamily="34" charset="0"/>
              </a:rPr>
              <a:t>25</a:t>
            </a:r>
            <a:r>
              <a:rPr lang="tr-TR" dirty="0" smtClean="0">
                <a:solidFill>
                  <a:schemeClr val="tx1">
                    <a:lumMod val="65000"/>
                    <a:lumOff val="35000"/>
                  </a:schemeClr>
                </a:solidFill>
                <a:latin typeface="Arial" panose="020B0604020202020204" pitchFamily="34" charset="0"/>
                <a:cs typeface="Arial" panose="020B0604020202020204" pitchFamily="34" charset="0"/>
              </a:rPr>
              <a:t>– </a:t>
            </a:r>
            <a:r>
              <a:rPr lang="tr-TR" i="1" dirty="0">
                <a:solidFill>
                  <a:schemeClr val="tx1">
                    <a:lumMod val="65000"/>
                    <a:lumOff val="35000"/>
                  </a:schemeClr>
                </a:solidFill>
                <a:latin typeface="Arial" panose="020B0604020202020204" pitchFamily="34" charset="0"/>
                <a:cs typeface="Arial" panose="020B0604020202020204" pitchFamily="34" charset="0"/>
              </a:rPr>
              <a:t>Hukuk alanındaki hüküm uyuşmazlıklarında Uyuşmazlık Mahkemesi, Danıştay Yargılama usulünün bu kanuna aykırı olmayan hükümlerini uygulamak suretiyle anlaşmazlığın esasını da karara bağlar. </a:t>
            </a:r>
            <a:endParaRPr lang="tr-TR" i="1" dirty="0" smtClean="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i="1" dirty="0" smtClean="0">
                <a:solidFill>
                  <a:schemeClr val="tx1">
                    <a:lumMod val="65000"/>
                    <a:lumOff val="35000"/>
                  </a:schemeClr>
                </a:solidFill>
                <a:latin typeface="Arial" panose="020B0604020202020204" pitchFamily="34" charset="0"/>
                <a:cs typeface="Arial" panose="020B0604020202020204" pitchFamily="34" charset="0"/>
              </a:rPr>
              <a:t>Ceza </a:t>
            </a:r>
            <a:r>
              <a:rPr lang="tr-TR" i="1" dirty="0">
                <a:solidFill>
                  <a:schemeClr val="tx1">
                    <a:lumMod val="65000"/>
                    <a:lumOff val="35000"/>
                  </a:schemeClr>
                </a:solidFill>
                <a:latin typeface="Arial" panose="020B0604020202020204" pitchFamily="34" charset="0"/>
                <a:cs typeface="Arial" panose="020B0604020202020204" pitchFamily="34" charset="0"/>
              </a:rPr>
              <a:t>alanındaki hüküm uyuşmazlıklarında Uyuşmazlık Mahkemesi, Ceza Muhakemeleri Usulü Kanununun bu kanuna aykırı olmayan hükümlerini uygular ve esasa ilişkin bir karar vermeksizin sadece o davayı hangi ceza mahkemesinin görüp karara bağlaması gerektiğini belirtmek suretiyle anlaşmazlığı çözer. Kazanılmış haklar saklı tutulur</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p>
          <a:p>
            <a:pPr marL="0" indent="0" algn="just">
              <a:buNone/>
            </a:pPr>
            <a:r>
              <a:rPr lang="tr-TR" i="1" dirty="0" smtClean="0">
                <a:solidFill>
                  <a:schemeClr val="tx1">
                    <a:lumMod val="65000"/>
                    <a:lumOff val="35000"/>
                  </a:schemeClr>
                </a:solidFill>
                <a:latin typeface="Arial" panose="020B0604020202020204" pitchFamily="34" charset="0"/>
                <a:cs typeface="Arial" panose="020B0604020202020204" pitchFamily="34" charset="0"/>
              </a:rPr>
              <a:t>Uyuşmazlık </a:t>
            </a:r>
            <a:r>
              <a:rPr lang="tr-TR" i="1" dirty="0">
                <a:solidFill>
                  <a:schemeClr val="tx1">
                    <a:lumMod val="65000"/>
                    <a:lumOff val="35000"/>
                  </a:schemeClr>
                </a:solidFill>
                <a:latin typeface="Arial" panose="020B0604020202020204" pitchFamily="34" charset="0"/>
                <a:cs typeface="Arial" panose="020B0604020202020204" pitchFamily="34" charset="0"/>
              </a:rPr>
              <a:t>Mahkemesi hüküm uyuşmazlıklarını dosya üzerinde inceleyerek karara bağlar. Gerekli gördüğü hallerde veya istek üzerine tarafları dinleyebilir.</a:t>
            </a:r>
          </a:p>
        </p:txBody>
      </p:sp>
    </p:spTree>
    <p:extLst>
      <p:ext uri="{BB962C8B-B14F-4D97-AF65-F5344CB8AC3E}">
        <p14:creationId xmlns:p14="http://schemas.microsoft.com/office/powerpoint/2010/main" val="28780458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İçerik Yer Tutucusu 8"/>
          <p:cNvSpPr>
            <a:spLocks noGrp="1"/>
          </p:cNvSpPr>
          <p:nvPr>
            <p:ph idx="1"/>
          </p:nvPr>
        </p:nvSpPr>
        <p:spPr>
          <a:xfrm>
            <a:off x="1723640" y="968148"/>
            <a:ext cx="9608127" cy="5484236"/>
          </a:xfrm>
        </p:spPr>
        <p:txBody>
          <a:bodyPr>
            <a:normAutofit lnSpcReduction="10000"/>
          </a:bodyPr>
          <a:lstStyle/>
          <a:p>
            <a:pPr marL="0" indent="0" algn="just">
              <a:buNone/>
            </a:pPr>
            <a:r>
              <a:rPr lang="tr-TR" b="1" dirty="0" smtClean="0">
                <a:solidFill>
                  <a:schemeClr val="tx1">
                    <a:lumMod val="65000"/>
                    <a:lumOff val="35000"/>
                  </a:schemeClr>
                </a:solidFill>
                <a:latin typeface="Arial" panose="020B0604020202020204" pitchFamily="34" charset="0"/>
                <a:cs typeface="Arial" panose="020B0604020202020204" pitchFamily="34" charset="0"/>
              </a:rPr>
              <a:t>Danıştay’ın İlk Derece Mahkemesi Olarak Baktığı Uyuşmazlıklar </a:t>
            </a:r>
          </a:p>
          <a:p>
            <a:pPr marL="0" indent="0" algn="just">
              <a:buNone/>
            </a:pPr>
            <a:r>
              <a:rPr lang="tr-TR" b="1" dirty="0" smtClean="0">
                <a:solidFill>
                  <a:schemeClr val="tx1">
                    <a:lumMod val="65000"/>
                    <a:lumOff val="35000"/>
                  </a:schemeClr>
                </a:solidFill>
                <a:latin typeface="Arial" panose="020B0604020202020204" pitchFamily="34" charset="0"/>
                <a:cs typeface="Arial" panose="020B0604020202020204" pitchFamily="34" charset="0"/>
              </a:rPr>
              <a:t>2575 sayılı Danıştay Kanunu Madde 24 - </a:t>
            </a:r>
            <a:r>
              <a:rPr lang="tr-TR" i="1" dirty="0">
                <a:solidFill>
                  <a:schemeClr val="tx1">
                    <a:lumMod val="65000"/>
                    <a:lumOff val="35000"/>
                  </a:schemeClr>
                </a:solidFill>
                <a:latin typeface="Arial" panose="020B0604020202020204" pitchFamily="34" charset="0"/>
                <a:cs typeface="Arial" panose="020B0604020202020204" pitchFamily="34" charset="0"/>
              </a:rPr>
              <a:t>1. Danıştay ilk derece mahkemesi olarak</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p>
          <a:p>
            <a:pPr marL="0" indent="0" algn="just">
              <a:buNone/>
            </a:pPr>
            <a:r>
              <a:rPr lang="tr-TR" i="1" dirty="0" smtClean="0">
                <a:solidFill>
                  <a:schemeClr val="tx1">
                    <a:lumMod val="65000"/>
                    <a:lumOff val="35000"/>
                  </a:schemeClr>
                </a:solidFill>
                <a:latin typeface="Arial" panose="020B0604020202020204" pitchFamily="34" charset="0"/>
                <a:cs typeface="Arial" panose="020B0604020202020204" pitchFamily="34" charset="0"/>
              </a:rPr>
              <a:t>a</a:t>
            </a:r>
            <a:r>
              <a:rPr lang="tr-TR" i="1" dirty="0">
                <a:solidFill>
                  <a:schemeClr val="tx1">
                    <a:lumMod val="65000"/>
                    <a:lumOff val="35000"/>
                  </a:schemeClr>
                </a:solidFill>
                <a:latin typeface="Arial" panose="020B0604020202020204" pitchFamily="34" charset="0"/>
                <a:cs typeface="Arial" panose="020B0604020202020204" pitchFamily="34" charset="0"/>
              </a:rPr>
              <a:t>) Bakanlar Kurulu kararlarına</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b) (Değişik : 2/6/2004 - 5183/4 </a:t>
            </a:r>
            <a:r>
              <a:rPr lang="tr-TR" i="1" dirty="0" err="1">
                <a:solidFill>
                  <a:schemeClr val="tx1">
                    <a:lumMod val="65000"/>
                    <a:lumOff val="35000"/>
                  </a:schemeClr>
                </a:solidFill>
                <a:latin typeface="Arial" panose="020B0604020202020204" pitchFamily="34" charset="0"/>
                <a:cs typeface="Arial" panose="020B0604020202020204" pitchFamily="34" charset="0"/>
              </a:rPr>
              <a:t>md.</a:t>
            </a:r>
            <a:r>
              <a:rPr lang="tr-TR" i="1" dirty="0">
                <a:solidFill>
                  <a:schemeClr val="tx1">
                    <a:lumMod val="65000"/>
                    <a:lumOff val="35000"/>
                  </a:schemeClr>
                </a:solidFill>
                <a:latin typeface="Arial" panose="020B0604020202020204" pitchFamily="34" charset="0"/>
                <a:cs typeface="Arial" panose="020B0604020202020204" pitchFamily="34" charset="0"/>
              </a:rPr>
              <a:t>)Başbakanlık, bakanlıklar ve diğer kamu kurum ve kuruluşlarının müsteşarlarıyla ilgili müşterek kararnamelere, </a:t>
            </a:r>
            <a:endParaRPr lang="tr-TR" i="1" dirty="0" smtClean="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i="1" dirty="0" smtClean="0">
                <a:solidFill>
                  <a:schemeClr val="tx1">
                    <a:lumMod val="65000"/>
                    <a:lumOff val="35000"/>
                  </a:schemeClr>
                </a:solidFill>
                <a:latin typeface="Arial" panose="020B0604020202020204" pitchFamily="34" charset="0"/>
                <a:cs typeface="Arial" panose="020B0604020202020204" pitchFamily="34" charset="0"/>
              </a:rPr>
              <a:t>c</a:t>
            </a:r>
            <a:r>
              <a:rPr lang="tr-TR" i="1" dirty="0">
                <a:solidFill>
                  <a:schemeClr val="tx1">
                    <a:lumMod val="65000"/>
                    <a:lumOff val="35000"/>
                  </a:schemeClr>
                </a:solidFill>
                <a:latin typeface="Arial" panose="020B0604020202020204" pitchFamily="34" charset="0"/>
                <a:cs typeface="Arial" panose="020B0604020202020204" pitchFamily="34" charset="0"/>
              </a:rPr>
              <a:t>) (Değişik: 2/7/2012-6352/45 </a:t>
            </a:r>
            <a:r>
              <a:rPr lang="tr-TR" i="1" dirty="0" err="1">
                <a:solidFill>
                  <a:schemeClr val="tx1">
                    <a:lumMod val="65000"/>
                    <a:lumOff val="35000"/>
                  </a:schemeClr>
                </a:solidFill>
                <a:latin typeface="Arial" panose="020B0604020202020204" pitchFamily="34" charset="0"/>
                <a:cs typeface="Arial" panose="020B0604020202020204" pitchFamily="34" charset="0"/>
              </a:rPr>
              <a:t>md.</a:t>
            </a:r>
            <a:r>
              <a:rPr lang="tr-TR" i="1" dirty="0">
                <a:solidFill>
                  <a:schemeClr val="tx1">
                    <a:lumMod val="65000"/>
                    <a:lumOff val="35000"/>
                  </a:schemeClr>
                </a:solidFill>
                <a:latin typeface="Arial" panose="020B0604020202020204" pitchFamily="34" charset="0"/>
                <a:cs typeface="Arial" panose="020B0604020202020204" pitchFamily="34" charset="0"/>
              </a:rPr>
              <a:t>) Bakanlıklar ile kamu kuruluşları veya kamu kurumu niteliğindeki meslek kuruluşlarınca çıkarılan ve ülke çapında uygulanacak düzenleyici işlemlere</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p>
          <a:p>
            <a:pPr marL="0" indent="0" algn="just">
              <a:buNone/>
            </a:pPr>
            <a:r>
              <a:rPr lang="tr-TR" i="1" dirty="0" smtClean="0">
                <a:solidFill>
                  <a:schemeClr val="tx1">
                    <a:lumMod val="65000"/>
                    <a:lumOff val="35000"/>
                  </a:schemeClr>
                </a:solidFill>
                <a:latin typeface="Arial" panose="020B0604020202020204" pitchFamily="34" charset="0"/>
                <a:cs typeface="Arial" panose="020B0604020202020204" pitchFamily="34" charset="0"/>
              </a:rPr>
              <a:t>d</a:t>
            </a:r>
            <a:r>
              <a:rPr lang="tr-TR" i="1" dirty="0">
                <a:solidFill>
                  <a:schemeClr val="tx1">
                    <a:lumMod val="65000"/>
                    <a:lumOff val="35000"/>
                  </a:schemeClr>
                </a:solidFill>
                <a:latin typeface="Arial" panose="020B0604020202020204" pitchFamily="34" charset="0"/>
                <a:cs typeface="Arial" panose="020B0604020202020204" pitchFamily="34" charset="0"/>
              </a:rPr>
              <a:t>) Danıştay İdari Dairesince veya İdari İşler Kurulunca verilen kararlar üzerine uygulanan eylem ve işlemlere, (1) </a:t>
            </a:r>
            <a:endParaRPr lang="tr-TR" i="1" dirty="0" smtClean="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i="1" dirty="0" smtClean="0">
                <a:solidFill>
                  <a:schemeClr val="tx1">
                    <a:lumMod val="65000"/>
                    <a:lumOff val="35000"/>
                  </a:schemeClr>
                </a:solidFill>
                <a:latin typeface="Arial" panose="020B0604020202020204" pitchFamily="34" charset="0"/>
                <a:cs typeface="Arial" panose="020B0604020202020204" pitchFamily="34" charset="0"/>
              </a:rPr>
              <a:t>e</a:t>
            </a:r>
            <a:r>
              <a:rPr lang="tr-TR" i="1" dirty="0">
                <a:solidFill>
                  <a:schemeClr val="tx1">
                    <a:lumMod val="65000"/>
                    <a:lumOff val="35000"/>
                  </a:schemeClr>
                </a:solidFill>
                <a:latin typeface="Arial" panose="020B0604020202020204" pitchFamily="34" charset="0"/>
                <a:cs typeface="Arial" panose="020B0604020202020204" pitchFamily="34" charset="0"/>
              </a:rPr>
              <a:t>) Birden çok idare veya vergi mahkemesinin yetki alanına giren işlere, </a:t>
            </a:r>
            <a:endParaRPr lang="tr-TR" i="1" dirty="0" smtClean="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i="1" dirty="0" smtClean="0">
                <a:solidFill>
                  <a:schemeClr val="tx1">
                    <a:lumMod val="65000"/>
                    <a:lumOff val="35000"/>
                  </a:schemeClr>
                </a:solidFill>
                <a:latin typeface="Arial" panose="020B0604020202020204" pitchFamily="34" charset="0"/>
                <a:cs typeface="Arial" panose="020B0604020202020204" pitchFamily="34" charset="0"/>
              </a:rPr>
              <a:t>f</a:t>
            </a:r>
            <a:r>
              <a:rPr lang="tr-TR" i="1" dirty="0">
                <a:solidFill>
                  <a:schemeClr val="tx1">
                    <a:lumMod val="65000"/>
                    <a:lumOff val="35000"/>
                  </a:schemeClr>
                </a:solidFill>
                <a:latin typeface="Arial" panose="020B0604020202020204" pitchFamily="34" charset="0"/>
                <a:cs typeface="Arial" panose="020B0604020202020204" pitchFamily="34" charset="0"/>
              </a:rPr>
              <a:t>) Danıştay Yüksek Disiplin Kurulu kararları ile bu Kurulun görev alanı ile ilgili Danıştay Başkanlığı işlemlerine, Karşı açılacak iptal ve tam yargı davaları ile tahkim yolu öngörülmeyen kamu hizmetleri ile ilgili imtiyaz şartlaşma ve sözleşmelerinden doğan idari davaları karara bağlar. </a:t>
            </a:r>
            <a:endParaRPr lang="tr-TR" i="1" dirty="0" smtClean="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i="1" dirty="0" smtClean="0">
                <a:solidFill>
                  <a:schemeClr val="tx1">
                    <a:lumMod val="65000"/>
                    <a:lumOff val="35000"/>
                  </a:schemeClr>
                </a:solidFill>
                <a:latin typeface="Arial" panose="020B0604020202020204" pitchFamily="34" charset="0"/>
                <a:cs typeface="Arial" panose="020B0604020202020204" pitchFamily="34" charset="0"/>
              </a:rPr>
              <a:t>2</a:t>
            </a:r>
            <a:r>
              <a:rPr lang="tr-TR" i="1" dirty="0">
                <a:solidFill>
                  <a:schemeClr val="tx1">
                    <a:lumMod val="65000"/>
                    <a:lumOff val="35000"/>
                  </a:schemeClr>
                </a:solidFill>
                <a:latin typeface="Arial" panose="020B0604020202020204" pitchFamily="34" charset="0"/>
                <a:cs typeface="Arial" panose="020B0604020202020204" pitchFamily="34" charset="0"/>
              </a:rPr>
              <a:t>. Danıştay, belediyeler ile il özel idarelerinin seçimle gelen organlarının organlık sıfatlarını kaybetmeleri hakkındaki istemleri inceler ve karara </a:t>
            </a:r>
            <a:r>
              <a:rPr lang="tr-TR" i="1" dirty="0" smtClean="0">
                <a:solidFill>
                  <a:schemeClr val="tx1">
                    <a:lumMod val="65000"/>
                    <a:lumOff val="35000"/>
                  </a:schemeClr>
                </a:solidFill>
                <a:latin typeface="Arial" panose="020B0604020202020204" pitchFamily="34" charset="0"/>
                <a:cs typeface="Arial" panose="020B0604020202020204" pitchFamily="34" charset="0"/>
              </a:rPr>
              <a:t>bağlar.</a:t>
            </a:r>
            <a:endParaRPr lang="tr-TR" b="1" i="1" dirty="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71633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İçerik Yer Tutucusu 8"/>
          <p:cNvSpPr>
            <a:spLocks noGrp="1"/>
          </p:cNvSpPr>
          <p:nvPr>
            <p:ph idx="1"/>
          </p:nvPr>
        </p:nvSpPr>
        <p:spPr>
          <a:xfrm>
            <a:off x="1597446" y="968817"/>
            <a:ext cx="10190602" cy="5331836"/>
          </a:xfrm>
        </p:spPr>
        <p:txBody>
          <a:bodyPr>
            <a:normAutofit fontScale="77500" lnSpcReduction="20000"/>
          </a:bodyPr>
          <a:lstStyle/>
          <a:p>
            <a:pPr marL="0" indent="0">
              <a:buNone/>
            </a:pPr>
            <a:r>
              <a:rPr lang="tr-TR" b="1" dirty="0" smtClean="0">
                <a:solidFill>
                  <a:schemeClr val="tx1">
                    <a:lumMod val="65000"/>
                    <a:lumOff val="35000"/>
                  </a:schemeClr>
                </a:solidFill>
                <a:latin typeface="Arial" panose="020B0604020202020204" pitchFamily="34" charset="0"/>
                <a:cs typeface="Arial" panose="020B0604020202020204" pitchFamily="34" charset="0"/>
              </a:rPr>
              <a:t>Vergi Mahkemelerinin Görev Alanı</a:t>
            </a:r>
          </a:p>
          <a:p>
            <a:pPr marL="0" lvl="0" indent="0" algn="just">
              <a:buClr>
                <a:srgbClr val="A53010"/>
              </a:buClr>
              <a:buNone/>
            </a:pPr>
            <a:r>
              <a:rPr lang="tr-TR" b="1" dirty="0" smtClean="0">
                <a:solidFill>
                  <a:schemeClr val="tx1">
                    <a:lumMod val="65000"/>
                    <a:lumOff val="35000"/>
                  </a:schemeClr>
                </a:solidFill>
                <a:latin typeface="Arial" panose="020B0604020202020204" pitchFamily="34" charset="0"/>
                <a:cs typeface="Arial" panose="020B0604020202020204" pitchFamily="34" charset="0"/>
              </a:rPr>
              <a:t>2576 </a:t>
            </a:r>
            <a:r>
              <a:rPr lang="tr-TR" b="1" dirty="0">
                <a:solidFill>
                  <a:schemeClr val="tx1">
                    <a:lumMod val="65000"/>
                    <a:lumOff val="35000"/>
                  </a:schemeClr>
                </a:solidFill>
                <a:latin typeface="Arial" panose="020B0604020202020204" pitchFamily="34" charset="0"/>
                <a:cs typeface="Arial" panose="020B0604020202020204" pitchFamily="34" charset="0"/>
              </a:rPr>
              <a:t>sayılı Kanun Madde 6</a:t>
            </a:r>
            <a:r>
              <a:rPr lang="tr-TR" dirty="0">
                <a:solidFill>
                  <a:schemeClr val="tx1">
                    <a:lumMod val="65000"/>
                    <a:lumOff val="35000"/>
                  </a:schemeClr>
                </a:solidFill>
                <a:latin typeface="Arial" panose="020B0604020202020204" pitchFamily="34" charset="0"/>
                <a:cs typeface="Arial" panose="020B0604020202020204" pitchFamily="34" charset="0"/>
              </a:rPr>
              <a:t> – (Değişik: 24/2/1988 - 3410/2 </a:t>
            </a:r>
            <a:r>
              <a:rPr lang="tr-TR" dirty="0" err="1">
                <a:solidFill>
                  <a:schemeClr val="tx1">
                    <a:lumMod val="65000"/>
                    <a:lumOff val="35000"/>
                  </a:schemeClr>
                </a:solidFill>
                <a:latin typeface="Arial" panose="020B0604020202020204" pitchFamily="34" charset="0"/>
                <a:cs typeface="Arial" panose="020B0604020202020204" pitchFamily="34" charset="0"/>
              </a:rPr>
              <a:t>md.</a:t>
            </a:r>
            <a:r>
              <a:rPr lang="tr-TR" dirty="0">
                <a:solidFill>
                  <a:schemeClr val="tx1">
                    <a:lumMod val="65000"/>
                    <a:lumOff val="35000"/>
                  </a:schemeClr>
                </a:solidFill>
                <a:latin typeface="Arial" panose="020B0604020202020204" pitchFamily="34" charset="0"/>
                <a:cs typeface="Arial" panose="020B0604020202020204" pitchFamily="34" charset="0"/>
              </a:rPr>
              <a:t>)</a:t>
            </a:r>
          </a:p>
          <a:p>
            <a:pPr marL="0" lvl="0" indent="0" algn="just">
              <a:buClr>
                <a:srgbClr val="A53010"/>
              </a:buClr>
              <a:buNone/>
            </a:pPr>
            <a:r>
              <a:rPr lang="tr-TR" i="1" dirty="0">
                <a:solidFill>
                  <a:schemeClr val="tx1">
                    <a:lumMod val="65000"/>
                    <a:lumOff val="35000"/>
                  </a:schemeClr>
                </a:solidFill>
                <a:latin typeface="Arial" panose="020B0604020202020204" pitchFamily="34" charset="0"/>
                <a:cs typeface="Arial" panose="020B0604020202020204" pitchFamily="34" charset="0"/>
              </a:rPr>
              <a:t>Vergi mahkemeleri:</a:t>
            </a:r>
          </a:p>
          <a:p>
            <a:pPr marL="0" lvl="0" indent="0" algn="just">
              <a:buClr>
                <a:srgbClr val="A53010"/>
              </a:buClr>
              <a:buNone/>
            </a:pPr>
            <a:r>
              <a:rPr lang="tr-TR" i="1" dirty="0">
                <a:solidFill>
                  <a:schemeClr val="tx1">
                    <a:lumMod val="65000"/>
                    <a:lumOff val="35000"/>
                  </a:schemeClr>
                </a:solidFill>
                <a:latin typeface="Arial" panose="020B0604020202020204" pitchFamily="34" charset="0"/>
                <a:cs typeface="Arial" panose="020B0604020202020204" pitchFamily="34" charset="0"/>
              </a:rPr>
              <a:t>a) Genel bütçeye, il özel idareleri, belediye ve köylere ait vergi, resim ve harçlar ile benzeri mali yükümler ve bunların zam ve cezaları ile tarifelere ilişkin davaları,</a:t>
            </a:r>
          </a:p>
          <a:p>
            <a:pPr marL="0" lvl="0" indent="0" algn="just">
              <a:buClr>
                <a:srgbClr val="A53010"/>
              </a:buClr>
              <a:buNone/>
            </a:pPr>
            <a:r>
              <a:rPr lang="tr-TR" i="1" dirty="0">
                <a:solidFill>
                  <a:schemeClr val="tx1">
                    <a:lumMod val="65000"/>
                    <a:lumOff val="35000"/>
                  </a:schemeClr>
                </a:solidFill>
                <a:latin typeface="Arial" panose="020B0604020202020204" pitchFamily="34" charset="0"/>
                <a:cs typeface="Arial" panose="020B0604020202020204" pitchFamily="34" charset="0"/>
              </a:rPr>
              <a:t>b) (a) bendindeki konularda 6183 sayılı Amme Alacaklarının Tahsil Usulü Hakkında Kanunun uygulanmasına ilişkin davaları,</a:t>
            </a:r>
          </a:p>
          <a:p>
            <a:pPr marL="0" lvl="0" indent="0" algn="just">
              <a:buClr>
                <a:srgbClr val="A53010"/>
              </a:buClr>
              <a:buNone/>
            </a:pPr>
            <a:r>
              <a:rPr lang="tr-TR" i="1" dirty="0">
                <a:solidFill>
                  <a:schemeClr val="tx1">
                    <a:lumMod val="65000"/>
                    <a:lumOff val="35000"/>
                  </a:schemeClr>
                </a:solidFill>
                <a:latin typeface="Arial" panose="020B0604020202020204" pitchFamily="34" charset="0"/>
                <a:cs typeface="Arial" panose="020B0604020202020204" pitchFamily="34" charset="0"/>
              </a:rPr>
              <a:t>c) Diğer kanunlarla verilen işleri,</a:t>
            </a:r>
          </a:p>
          <a:p>
            <a:pPr marL="0" lvl="0" indent="0" algn="just">
              <a:buClr>
                <a:srgbClr val="A53010"/>
              </a:buClr>
              <a:buNone/>
            </a:pPr>
            <a:r>
              <a:rPr lang="tr-TR" i="1" dirty="0">
                <a:solidFill>
                  <a:schemeClr val="tx1">
                    <a:lumMod val="65000"/>
                    <a:lumOff val="35000"/>
                  </a:schemeClr>
                </a:solidFill>
                <a:latin typeface="Arial" panose="020B0604020202020204" pitchFamily="34" charset="0"/>
                <a:cs typeface="Arial" panose="020B0604020202020204" pitchFamily="34" charset="0"/>
              </a:rPr>
              <a:t>Çözümler</a:t>
            </a:r>
            <a:r>
              <a:rPr lang="tr-TR" dirty="0" smtClean="0">
                <a:solidFill>
                  <a:schemeClr val="tx1">
                    <a:lumMod val="65000"/>
                    <a:lumOff val="35000"/>
                  </a:schemeClr>
                </a:solidFill>
                <a:latin typeface="Arial" panose="020B0604020202020204" pitchFamily="34" charset="0"/>
                <a:cs typeface="Arial" panose="020B0604020202020204" pitchFamily="34" charset="0"/>
              </a:rPr>
              <a:t>.</a:t>
            </a:r>
          </a:p>
          <a:p>
            <a:pPr marL="0" lvl="0" indent="0">
              <a:buClr>
                <a:srgbClr val="A53010"/>
              </a:buClr>
              <a:buNone/>
            </a:pPr>
            <a:r>
              <a:rPr lang="tr-TR" b="1" dirty="0">
                <a:solidFill>
                  <a:prstClr val="black">
                    <a:lumMod val="65000"/>
                    <a:lumOff val="35000"/>
                  </a:prstClr>
                </a:solidFill>
                <a:latin typeface="Arial" panose="020B0604020202020204" pitchFamily="34" charset="0"/>
                <a:cs typeface="Arial" panose="020B0604020202020204" pitchFamily="34" charset="0"/>
              </a:rPr>
              <a:t>İdare Mahkemelerinin Görev Alanı</a:t>
            </a:r>
          </a:p>
          <a:p>
            <a:pPr marL="0" lvl="0" indent="0" algn="just">
              <a:buClr>
                <a:srgbClr val="A53010"/>
              </a:buClr>
              <a:buNone/>
            </a:pPr>
            <a:r>
              <a:rPr lang="tr-TR" b="1" dirty="0">
                <a:solidFill>
                  <a:prstClr val="black">
                    <a:lumMod val="65000"/>
                    <a:lumOff val="35000"/>
                  </a:prstClr>
                </a:solidFill>
                <a:latin typeface="Arial" panose="020B0604020202020204" pitchFamily="34" charset="0"/>
                <a:cs typeface="Arial" panose="020B0604020202020204" pitchFamily="34" charset="0"/>
              </a:rPr>
              <a:t>2576 sayılı Kanun Madde 5</a:t>
            </a:r>
            <a:r>
              <a:rPr lang="tr-TR" dirty="0">
                <a:solidFill>
                  <a:prstClr val="black">
                    <a:lumMod val="65000"/>
                    <a:lumOff val="35000"/>
                  </a:prstClr>
                </a:solidFill>
                <a:latin typeface="Arial" panose="020B0604020202020204" pitchFamily="34" charset="0"/>
                <a:cs typeface="Arial" panose="020B0604020202020204" pitchFamily="34" charset="0"/>
              </a:rPr>
              <a:t>– </a:t>
            </a:r>
            <a:r>
              <a:rPr lang="tr-TR" i="1" dirty="0">
                <a:solidFill>
                  <a:prstClr val="black">
                    <a:lumMod val="65000"/>
                    <a:lumOff val="35000"/>
                  </a:prstClr>
                </a:solidFill>
                <a:latin typeface="Arial" panose="020B0604020202020204" pitchFamily="34" charset="0"/>
                <a:cs typeface="Arial" panose="020B0604020202020204" pitchFamily="34" charset="0"/>
              </a:rPr>
              <a:t>1. (Değişik: 24/2/1988 - 3410/1 </a:t>
            </a:r>
            <a:r>
              <a:rPr lang="tr-TR" i="1" dirty="0" err="1">
                <a:solidFill>
                  <a:prstClr val="black">
                    <a:lumMod val="65000"/>
                    <a:lumOff val="35000"/>
                  </a:prstClr>
                </a:solidFill>
                <a:latin typeface="Arial" panose="020B0604020202020204" pitchFamily="34" charset="0"/>
                <a:cs typeface="Arial" panose="020B0604020202020204" pitchFamily="34" charset="0"/>
              </a:rPr>
              <a:t>md.</a:t>
            </a:r>
            <a:r>
              <a:rPr lang="tr-TR" i="1" dirty="0">
                <a:solidFill>
                  <a:prstClr val="black">
                    <a:lumMod val="65000"/>
                    <a:lumOff val="35000"/>
                  </a:prstClr>
                </a:solidFill>
                <a:latin typeface="Arial" panose="020B0604020202020204" pitchFamily="34" charset="0"/>
                <a:cs typeface="Arial" panose="020B0604020202020204" pitchFamily="34" charset="0"/>
              </a:rPr>
              <a:t>) İdare mahkemeleri, vergi mahkemelerinin görevine giren davalarla ilk derecede </a:t>
            </a:r>
            <a:r>
              <a:rPr lang="tr-TR" i="1" dirty="0" err="1">
                <a:solidFill>
                  <a:prstClr val="black">
                    <a:lumMod val="65000"/>
                    <a:lumOff val="35000"/>
                  </a:prstClr>
                </a:solidFill>
                <a:latin typeface="Arial" panose="020B0604020202020204" pitchFamily="34" charset="0"/>
                <a:cs typeface="Arial" panose="020B0604020202020204" pitchFamily="34" charset="0"/>
              </a:rPr>
              <a:t>Danıştayda</a:t>
            </a:r>
            <a:r>
              <a:rPr lang="tr-TR" i="1" dirty="0">
                <a:solidFill>
                  <a:prstClr val="black">
                    <a:lumMod val="65000"/>
                    <a:lumOff val="35000"/>
                  </a:prstClr>
                </a:solidFill>
                <a:latin typeface="Arial" panose="020B0604020202020204" pitchFamily="34" charset="0"/>
                <a:cs typeface="Arial" panose="020B0604020202020204" pitchFamily="34" charset="0"/>
              </a:rPr>
              <a:t> çözümlenecek olanlar dışındaki:</a:t>
            </a:r>
          </a:p>
          <a:p>
            <a:pPr marL="0" lvl="0" indent="0" algn="just">
              <a:buClr>
                <a:srgbClr val="A53010"/>
              </a:buClr>
              <a:buNone/>
            </a:pPr>
            <a:r>
              <a:rPr lang="tr-TR" i="1" dirty="0">
                <a:solidFill>
                  <a:prstClr val="black">
                    <a:lumMod val="65000"/>
                    <a:lumOff val="35000"/>
                  </a:prstClr>
                </a:solidFill>
                <a:latin typeface="Arial" panose="020B0604020202020204" pitchFamily="34" charset="0"/>
                <a:cs typeface="Arial" panose="020B0604020202020204" pitchFamily="34" charset="0"/>
              </a:rPr>
              <a:t>a) İptal davalarını,</a:t>
            </a:r>
          </a:p>
          <a:p>
            <a:pPr marL="0" lvl="0" indent="0" algn="just">
              <a:buClr>
                <a:srgbClr val="A53010"/>
              </a:buClr>
              <a:buNone/>
            </a:pPr>
            <a:r>
              <a:rPr lang="tr-TR" i="1" dirty="0">
                <a:solidFill>
                  <a:prstClr val="black">
                    <a:lumMod val="65000"/>
                    <a:lumOff val="35000"/>
                  </a:prstClr>
                </a:solidFill>
                <a:latin typeface="Arial" panose="020B0604020202020204" pitchFamily="34" charset="0"/>
                <a:cs typeface="Arial" panose="020B0604020202020204" pitchFamily="34" charset="0"/>
              </a:rPr>
              <a:t>b) Tam yargı davalarını,</a:t>
            </a:r>
          </a:p>
          <a:p>
            <a:pPr marL="0" lvl="0" indent="0" algn="just">
              <a:buClr>
                <a:srgbClr val="A53010"/>
              </a:buClr>
              <a:buNone/>
            </a:pPr>
            <a:r>
              <a:rPr lang="tr-TR" i="1" dirty="0">
                <a:solidFill>
                  <a:prstClr val="black">
                    <a:lumMod val="65000"/>
                    <a:lumOff val="35000"/>
                  </a:prstClr>
                </a:solidFill>
                <a:latin typeface="Arial" panose="020B0604020202020204" pitchFamily="34" charset="0"/>
                <a:cs typeface="Arial" panose="020B0604020202020204" pitchFamily="34" charset="0"/>
              </a:rPr>
              <a:t>c) (Değişik : 8/6/2000 - 4577/2 </a:t>
            </a:r>
            <a:r>
              <a:rPr lang="tr-TR" i="1" dirty="0" err="1">
                <a:solidFill>
                  <a:prstClr val="black">
                    <a:lumMod val="65000"/>
                    <a:lumOff val="35000"/>
                  </a:prstClr>
                </a:solidFill>
                <a:latin typeface="Arial" panose="020B0604020202020204" pitchFamily="34" charset="0"/>
                <a:cs typeface="Arial" panose="020B0604020202020204" pitchFamily="34" charset="0"/>
              </a:rPr>
              <a:t>md.</a:t>
            </a:r>
            <a:r>
              <a:rPr lang="tr-TR" i="1" dirty="0">
                <a:solidFill>
                  <a:prstClr val="black">
                    <a:lumMod val="65000"/>
                    <a:lumOff val="35000"/>
                  </a:prstClr>
                </a:solidFill>
                <a:latin typeface="Arial" panose="020B0604020202020204" pitchFamily="34" charset="0"/>
                <a:cs typeface="Arial" panose="020B0604020202020204" pitchFamily="34" charset="0"/>
              </a:rPr>
              <a:t>) Tahkim yolu öngörülen imtiyaz şartlaşma ve sözleşmelerinden doğan uyuşmazlıklardan hariç, kamu hizmetlerinden birinin yürütülmesi için yapı lan idarî sözleşmelerden dolayı taraflar arasında çıkan uyuşmazlıklara ilişkin davaları,</a:t>
            </a:r>
          </a:p>
          <a:p>
            <a:pPr marL="0" lvl="0" indent="0" algn="just">
              <a:buClr>
                <a:srgbClr val="A53010"/>
              </a:buClr>
              <a:buNone/>
            </a:pPr>
            <a:r>
              <a:rPr lang="tr-TR" i="1" dirty="0">
                <a:solidFill>
                  <a:prstClr val="black">
                    <a:lumMod val="65000"/>
                    <a:lumOff val="35000"/>
                  </a:prstClr>
                </a:solidFill>
                <a:latin typeface="Arial" panose="020B0604020202020204" pitchFamily="34" charset="0"/>
                <a:cs typeface="Arial" panose="020B0604020202020204" pitchFamily="34" charset="0"/>
              </a:rPr>
              <a:t>d) Diğer kanunlarla verilen işleri,</a:t>
            </a:r>
          </a:p>
          <a:p>
            <a:pPr marL="0" lvl="0" indent="0" algn="just">
              <a:buClr>
                <a:srgbClr val="A53010"/>
              </a:buClr>
              <a:buNone/>
            </a:pPr>
            <a:r>
              <a:rPr lang="tr-TR" i="1" dirty="0">
                <a:solidFill>
                  <a:prstClr val="black">
                    <a:lumMod val="65000"/>
                    <a:lumOff val="35000"/>
                  </a:prstClr>
                </a:solidFill>
                <a:latin typeface="Arial" panose="020B0604020202020204" pitchFamily="34" charset="0"/>
                <a:cs typeface="Arial" panose="020B0604020202020204" pitchFamily="34" charset="0"/>
              </a:rPr>
              <a:t>Çözümler.</a:t>
            </a:r>
          </a:p>
          <a:p>
            <a:pPr marL="0" lvl="0" indent="0" algn="just">
              <a:buClr>
                <a:srgbClr val="A53010"/>
              </a:buClr>
              <a:buNone/>
            </a:pPr>
            <a:r>
              <a:rPr lang="tr-TR" i="1" dirty="0">
                <a:solidFill>
                  <a:prstClr val="black">
                    <a:lumMod val="65000"/>
                    <a:lumOff val="35000"/>
                  </a:prstClr>
                </a:solidFill>
                <a:latin typeface="Arial" panose="020B0604020202020204" pitchFamily="34" charset="0"/>
                <a:cs typeface="Arial" panose="020B0604020202020204" pitchFamily="34" charset="0"/>
              </a:rPr>
              <a:t>2. Özel Kanunlarda </a:t>
            </a:r>
            <a:r>
              <a:rPr lang="tr-TR" i="1" dirty="0" err="1">
                <a:solidFill>
                  <a:prstClr val="black">
                    <a:lumMod val="65000"/>
                    <a:lumOff val="35000"/>
                  </a:prstClr>
                </a:solidFill>
                <a:latin typeface="Arial" panose="020B0604020202020204" pitchFamily="34" charset="0"/>
                <a:cs typeface="Arial" panose="020B0604020202020204" pitchFamily="34" charset="0"/>
              </a:rPr>
              <a:t>Danıştayın</a:t>
            </a:r>
            <a:r>
              <a:rPr lang="tr-TR" i="1" dirty="0">
                <a:solidFill>
                  <a:prstClr val="black">
                    <a:lumMod val="65000"/>
                    <a:lumOff val="35000"/>
                  </a:prstClr>
                </a:solidFill>
                <a:latin typeface="Arial" panose="020B0604020202020204" pitchFamily="34" charset="0"/>
                <a:cs typeface="Arial" panose="020B0604020202020204" pitchFamily="34" charset="0"/>
              </a:rPr>
              <a:t> görevli olduğu belirtilen ve İdari Yargılama Usulü Kanunu ile idare mahkemelerinin görevli kılınmış bulunduğu davaları çözümler.</a:t>
            </a:r>
          </a:p>
          <a:p>
            <a:pPr marL="0" lvl="0" indent="0" algn="just">
              <a:buClr>
                <a:srgbClr val="A53010"/>
              </a:buClr>
              <a:buNone/>
            </a:pPr>
            <a:endParaRPr lang="tr-TR" dirty="0">
              <a:solidFill>
                <a:schemeClr val="tx1">
                  <a:lumMod val="65000"/>
                  <a:lumOff val="35000"/>
                </a:schemeClr>
              </a:solidFill>
              <a:latin typeface="Arial" panose="020B0604020202020204" pitchFamily="34" charset="0"/>
              <a:cs typeface="Arial" panose="020B0604020202020204" pitchFamily="34" charset="0"/>
            </a:endParaRPr>
          </a:p>
          <a:p>
            <a:pPr marL="0" indent="0">
              <a:buNone/>
            </a:pPr>
            <a:endParaRPr lang="tr-TR" b="1" dirty="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117272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693383"/>
            <a:ext cx="8911687" cy="1280890"/>
          </a:xfrm>
        </p:spPr>
        <p:txBody>
          <a:bodyPr>
            <a:normAutofit/>
          </a:bodyPr>
          <a:lstStyle/>
          <a:p>
            <a:r>
              <a:rPr lang="tr-TR" sz="3200" b="1" dirty="0" smtClean="0">
                <a:solidFill>
                  <a:schemeClr val="tx1">
                    <a:lumMod val="65000"/>
                    <a:lumOff val="35000"/>
                  </a:schemeClr>
                </a:solidFill>
                <a:latin typeface="Arial" panose="020B0604020202020204" pitchFamily="34" charset="0"/>
                <a:cs typeface="Arial" panose="020B0604020202020204" pitchFamily="34" charset="0"/>
              </a:rPr>
              <a:t>Görev Kurallarına Aykırılık</a:t>
            </a:r>
            <a:endParaRPr lang="tr-TR" sz="32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a:xfrm>
            <a:off x="1674564" y="1520328"/>
            <a:ext cx="9830048" cy="2754217"/>
          </a:xfrm>
        </p:spPr>
        <p:txBody>
          <a:bodyPr/>
          <a:lstStyle/>
          <a:p>
            <a:pPr marL="0" indent="0" algn="just">
              <a:buNone/>
            </a:pPr>
            <a:r>
              <a:rPr lang="tr-TR" b="1" dirty="0">
                <a:solidFill>
                  <a:schemeClr val="tx1">
                    <a:lumMod val="65000"/>
                    <a:lumOff val="35000"/>
                  </a:schemeClr>
                </a:solidFill>
                <a:latin typeface="Arial" panose="020B0604020202020204" pitchFamily="34" charset="0"/>
                <a:cs typeface="Arial" panose="020B0604020202020204" pitchFamily="34" charset="0"/>
              </a:rPr>
              <a:t>İYUK Madde 15 – </a:t>
            </a:r>
            <a:r>
              <a:rPr lang="tr-TR" i="1" dirty="0">
                <a:solidFill>
                  <a:schemeClr val="tx1">
                    <a:lumMod val="65000"/>
                    <a:lumOff val="35000"/>
                  </a:schemeClr>
                </a:solidFill>
                <a:latin typeface="Arial" panose="020B0604020202020204" pitchFamily="34" charset="0"/>
                <a:cs typeface="Arial" panose="020B0604020202020204" pitchFamily="34" charset="0"/>
              </a:rPr>
              <a:t>1. (Değişik: 5/4/1990 - 3622/6 </a:t>
            </a:r>
            <a:r>
              <a:rPr lang="tr-TR" i="1" dirty="0" err="1">
                <a:solidFill>
                  <a:schemeClr val="tx1">
                    <a:lumMod val="65000"/>
                    <a:lumOff val="35000"/>
                  </a:schemeClr>
                </a:solidFill>
                <a:latin typeface="Arial" panose="020B0604020202020204" pitchFamily="34" charset="0"/>
                <a:cs typeface="Arial" panose="020B0604020202020204" pitchFamily="34" charset="0"/>
              </a:rPr>
              <a:t>md.</a:t>
            </a:r>
            <a:r>
              <a:rPr lang="tr-TR" i="1" dirty="0">
                <a:solidFill>
                  <a:schemeClr val="tx1">
                    <a:lumMod val="65000"/>
                    <a:lumOff val="35000"/>
                  </a:schemeClr>
                </a:solidFill>
                <a:latin typeface="Arial" panose="020B0604020202020204" pitchFamily="34" charset="0"/>
                <a:cs typeface="Arial" panose="020B0604020202020204" pitchFamily="34" charset="0"/>
              </a:rPr>
              <a:t>) Danıştay veya idare ve vergi mahkemelerince yukarıdaki maddenin 3 üncü fıkrasında yazılı hususlarda kanuna aykırılık görülürse, 14 üncü maddenin;</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a) 3/a bendine göre adli ve askeri yargının görevli olduğu konularda açılan davaların reddine; idari yargının görevli olduğu konularda ise görevli veya yetkili olmayan mahkemeye açılan davanın görev veya yetki yönünden reddedilerek dava dosyasının görevli veya yetkili mahkemeye gönderilmesine (…) karar verilir.</a:t>
            </a:r>
          </a:p>
          <a:p>
            <a:pPr marL="0" indent="0">
              <a:buNone/>
            </a:pPr>
            <a:endParaRPr lang="tr-TR" dirty="0"/>
          </a:p>
        </p:txBody>
      </p:sp>
    </p:spTree>
    <p:extLst>
      <p:ext uri="{BB962C8B-B14F-4D97-AF65-F5344CB8AC3E}">
        <p14:creationId xmlns:p14="http://schemas.microsoft.com/office/powerpoint/2010/main" val="20623462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050473" y="764926"/>
            <a:ext cx="8856804" cy="786783"/>
          </a:xfrm>
        </p:spPr>
        <p:txBody>
          <a:bodyPr>
            <a:normAutofit/>
          </a:bodyPr>
          <a:lstStyle/>
          <a:p>
            <a:pPr algn="ctr"/>
            <a:r>
              <a:rPr lang="tr-TR" sz="3200" b="1" dirty="0" smtClean="0">
                <a:solidFill>
                  <a:schemeClr val="tx1">
                    <a:lumMod val="65000"/>
                    <a:lumOff val="35000"/>
                  </a:schemeClr>
                </a:solidFill>
                <a:latin typeface="Arial" panose="020B0604020202020204" pitchFamily="34" charset="0"/>
                <a:cs typeface="Arial" panose="020B0604020202020204" pitchFamily="34" charset="0"/>
              </a:rPr>
              <a:t>İlk inceleme konuları</a:t>
            </a:r>
            <a:endParaRPr lang="tr-TR" sz="32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a:xfrm>
            <a:off x="1225107" y="1934979"/>
            <a:ext cx="9867614" cy="4735643"/>
          </a:xfrm>
        </p:spPr>
        <p:txBody>
          <a:bodyPr>
            <a:normAutofit/>
          </a:bodyPr>
          <a:lstStyle/>
          <a:p>
            <a:pPr marL="0" indent="0">
              <a:buNone/>
            </a:pPr>
            <a:r>
              <a:rPr lang="tr-TR" b="1" dirty="0">
                <a:solidFill>
                  <a:schemeClr val="tx1">
                    <a:lumMod val="65000"/>
                    <a:lumOff val="35000"/>
                  </a:schemeClr>
                </a:solidFill>
                <a:latin typeface="Arial" panose="020B0604020202020204" pitchFamily="34" charset="0"/>
                <a:cs typeface="Arial" panose="020B0604020202020204" pitchFamily="34" charset="0"/>
              </a:rPr>
              <a:t>İYUK Madde </a:t>
            </a:r>
            <a:r>
              <a:rPr lang="tr-TR" b="1" dirty="0" smtClean="0">
                <a:solidFill>
                  <a:schemeClr val="tx1">
                    <a:lumMod val="65000"/>
                    <a:lumOff val="35000"/>
                  </a:schemeClr>
                </a:solidFill>
                <a:latin typeface="Arial" panose="020B0604020202020204" pitchFamily="34" charset="0"/>
                <a:cs typeface="Arial" panose="020B0604020202020204" pitchFamily="34" charset="0"/>
              </a:rPr>
              <a:t>14/3 - </a:t>
            </a:r>
            <a:r>
              <a:rPr lang="tr-TR" i="1" dirty="0" smtClean="0">
                <a:solidFill>
                  <a:schemeClr val="tx1">
                    <a:lumMod val="65000"/>
                    <a:lumOff val="35000"/>
                  </a:schemeClr>
                </a:solidFill>
                <a:latin typeface="Arial" panose="020B0604020202020204" pitchFamily="34" charset="0"/>
                <a:cs typeface="Arial" panose="020B0604020202020204" pitchFamily="34" charset="0"/>
              </a:rPr>
              <a:t>(Değişik</a:t>
            </a:r>
            <a:r>
              <a:rPr lang="tr-TR" i="1" dirty="0">
                <a:solidFill>
                  <a:schemeClr val="tx1">
                    <a:lumMod val="65000"/>
                    <a:lumOff val="35000"/>
                  </a:schemeClr>
                </a:solidFill>
                <a:latin typeface="Arial" panose="020B0604020202020204" pitchFamily="34" charset="0"/>
                <a:cs typeface="Arial" panose="020B0604020202020204" pitchFamily="34" charset="0"/>
              </a:rPr>
              <a:t>: 5/4/1990 - 3622/5 </a:t>
            </a:r>
            <a:r>
              <a:rPr lang="tr-TR" i="1" dirty="0" err="1">
                <a:solidFill>
                  <a:schemeClr val="tx1">
                    <a:lumMod val="65000"/>
                    <a:lumOff val="35000"/>
                  </a:schemeClr>
                </a:solidFill>
                <a:latin typeface="Arial" panose="020B0604020202020204" pitchFamily="34" charset="0"/>
                <a:cs typeface="Arial" panose="020B0604020202020204" pitchFamily="34" charset="0"/>
              </a:rPr>
              <a:t>md.</a:t>
            </a:r>
            <a:r>
              <a:rPr lang="tr-TR" i="1" dirty="0">
                <a:solidFill>
                  <a:schemeClr val="tx1">
                    <a:lumMod val="65000"/>
                    <a:lumOff val="35000"/>
                  </a:schemeClr>
                </a:solidFill>
                <a:latin typeface="Arial" panose="020B0604020202020204" pitchFamily="34" charset="0"/>
                <a:cs typeface="Arial" panose="020B0604020202020204" pitchFamily="34" charset="0"/>
              </a:rPr>
              <a:t>) Dilekçeler, </a:t>
            </a:r>
            <a:r>
              <a:rPr lang="tr-TR" i="1" dirty="0" err="1">
                <a:solidFill>
                  <a:schemeClr val="tx1">
                    <a:lumMod val="65000"/>
                    <a:lumOff val="35000"/>
                  </a:schemeClr>
                </a:solidFill>
                <a:latin typeface="Arial" panose="020B0604020202020204" pitchFamily="34" charset="0"/>
                <a:cs typeface="Arial" panose="020B0604020202020204" pitchFamily="34" charset="0"/>
              </a:rPr>
              <a:t>Danıştayda</a:t>
            </a:r>
            <a:r>
              <a:rPr lang="tr-TR" i="1" dirty="0">
                <a:solidFill>
                  <a:schemeClr val="tx1">
                    <a:lumMod val="65000"/>
                    <a:lumOff val="35000"/>
                  </a:schemeClr>
                </a:solidFill>
                <a:latin typeface="Arial" panose="020B0604020202020204" pitchFamily="34" charset="0"/>
                <a:cs typeface="Arial" panose="020B0604020202020204" pitchFamily="34" charset="0"/>
              </a:rPr>
              <a:t> daire başkanının </a:t>
            </a:r>
            <a:r>
              <a:rPr lang="tr-TR" i="1" dirty="0" smtClean="0">
                <a:solidFill>
                  <a:schemeClr val="tx1">
                    <a:lumMod val="65000"/>
                    <a:lumOff val="35000"/>
                  </a:schemeClr>
                </a:solidFill>
                <a:latin typeface="Arial" panose="020B0604020202020204" pitchFamily="34" charset="0"/>
                <a:cs typeface="Arial" panose="020B0604020202020204" pitchFamily="34" charset="0"/>
              </a:rPr>
              <a:t>görevlendireceği bir </a:t>
            </a:r>
            <a:r>
              <a:rPr lang="tr-TR" i="1" dirty="0">
                <a:solidFill>
                  <a:schemeClr val="tx1">
                    <a:lumMod val="65000"/>
                    <a:lumOff val="35000"/>
                  </a:schemeClr>
                </a:solidFill>
                <a:latin typeface="Arial" panose="020B0604020202020204" pitchFamily="34" charset="0"/>
                <a:cs typeface="Arial" panose="020B0604020202020204" pitchFamily="34" charset="0"/>
              </a:rPr>
              <a:t>tetkik hakimi, idare ve vergi mahkemelerinde ise mahkeme </a:t>
            </a:r>
            <a:r>
              <a:rPr lang="tr-TR" i="1" dirty="0" smtClean="0">
                <a:solidFill>
                  <a:schemeClr val="tx1">
                    <a:lumMod val="65000"/>
                    <a:lumOff val="35000"/>
                  </a:schemeClr>
                </a:solidFill>
                <a:latin typeface="Arial" panose="020B0604020202020204" pitchFamily="34" charset="0"/>
                <a:cs typeface="Arial" panose="020B0604020202020204" pitchFamily="34" charset="0"/>
              </a:rPr>
              <a:t>  başkanı </a:t>
            </a:r>
            <a:r>
              <a:rPr lang="tr-TR" i="1" dirty="0">
                <a:solidFill>
                  <a:schemeClr val="tx1">
                    <a:lumMod val="65000"/>
                    <a:lumOff val="35000"/>
                  </a:schemeClr>
                </a:solidFill>
                <a:latin typeface="Arial" panose="020B0604020202020204" pitchFamily="34" charset="0"/>
                <a:cs typeface="Arial" panose="020B0604020202020204" pitchFamily="34" charset="0"/>
              </a:rPr>
              <a:t>veya görevlendireceği</a:t>
            </a:r>
          </a:p>
          <a:p>
            <a:pPr marL="0" indent="0">
              <a:buNone/>
            </a:pPr>
            <a:r>
              <a:rPr lang="tr-TR" i="1" dirty="0">
                <a:solidFill>
                  <a:schemeClr val="tx1">
                    <a:lumMod val="65000"/>
                    <a:lumOff val="35000"/>
                  </a:schemeClr>
                </a:solidFill>
                <a:latin typeface="Arial" panose="020B0604020202020204" pitchFamily="34" charset="0"/>
                <a:cs typeface="Arial" panose="020B0604020202020204" pitchFamily="34" charset="0"/>
              </a:rPr>
              <a:t>bir üye tarafından:</a:t>
            </a:r>
          </a:p>
          <a:p>
            <a:pPr marL="0" indent="0">
              <a:buNone/>
            </a:pPr>
            <a:r>
              <a:rPr lang="tr-TR" i="1" dirty="0">
                <a:solidFill>
                  <a:schemeClr val="tx1">
                    <a:lumMod val="65000"/>
                    <a:lumOff val="35000"/>
                  </a:schemeClr>
                </a:solidFill>
                <a:latin typeface="Arial" panose="020B0604020202020204" pitchFamily="34" charset="0"/>
                <a:cs typeface="Arial" panose="020B0604020202020204" pitchFamily="34" charset="0"/>
              </a:rPr>
              <a:t>a) Görev ve yetki,</a:t>
            </a:r>
          </a:p>
          <a:p>
            <a:pPr marL="0" indent="0">
              <a:buNone/>
            </a:pPr>
            <a:r>
              <a:rPr lang="tr-TR" i="1" dirty="0">
                <a:solidFill>
                  <a:schemeClr val="tx1">
                    <a:lumMod val="65000"/>
                    <a:lumOff val="35000"/>
                  </a:schemeClr>
                </a:solidFill>
                <a:latin typeface="Arial" panose="020B0604020202020204" pitchFamily="34" charset="0"/>
                <a:cs typeface="Arial" panose="020B0604020202020204" pitchFamily="34" charset="0"/>
              </a:rPr>
              <a:t>b) İdari merci tecavüzü,</a:t>
            </a:r>
          </a:p>
          <a:p>
            <a:pPr marL="0" indent="0">
              <a:buNone/>
            </a:pPr>
            <a:r>
              <a:rPr lang="tr-TR" i="1" dirty="0">
                <a:solidFill>
                  <a:schemeClr val="tx1">
                    <a:lumMod val="65000"/>
                    <a:lumOff val="35000"/>
                  </a:schemeClr>
                </a:solidFill>
                <a:latin typeface="Arial" panose="020B0604020202020204" pitchFamily="34" charset="0"/>
                <a:cs typeface="Arial" panose="020B0604020202020204" pitchFamily="34" charset="0"/>
              </a:rPr>
              <a:t>c) Ehliyet,</a:t>
            </a:r>
          </a:p>
          <a:p>
            <a:pPr marL="0" indent="0">
              <a:buNone/>
            </a:pPr>
            <a:r>
              <a:rPr lang="tr-TR" i="1" dirty="0">
                <a:solidFill>
                  <a:schemeClr val="tx1">
                    <a:lumMod val="65000"/>
                    <a:lumOff val="35000"/>
                  </a:schemeClr>
                </a:solidFill>
                <a:latin typeface="Arial" panose="020B0604020202020204" pitchFamily="34" charset="0"/>
                <a:cs typeface="Arial" panose="020B0604020202020204" pitchFamily="34" charset="0"/>
              </a:rPr>
              <a:t>d) İdari davaya konu olacak kesin ve yürütülmesi gereken bir işlem olup olmadığı,</a:t>
            </a:r>
          </a:p>
          <a:p>
            <a:pPr marL="0" indent="0">
              <a:buNone/>
            </a:pPr>
            <a:r>
              <a:rPr lang="tr-TR" i="1" dirty="0">
                <a:solidFill>
                  <a:schemeClr val="tx1">
                    <a:lumMod val="65000"/>
                    <a:lumOff val="35000"/>
                  </a:schemeClr>
                </a:solidFill>
                <a:latin typeface="Arial" panose="020B0604020202020204" pitchFamily="34" charset="0"/>
                <a:cs typeface="Arial" panose="020B0604020202020204" pitchFamily="34" charset="0"/>
              </a:rPr>
              <a:t>e) Süre aşımı,</a:t>
            </a:r>
          </a:p>
          <a:p>
            <a:pPr marL="0" indent="0">
              <a:buNone/>
            </a:pPr>
            <a:r>
              <a:rPr lang="tr-TR" i="1" dirty="0">
                <a:solidFill>
                  <a:schemeClr val="tx1">
                    <a:lumMod val="65000"/>
                    <a:lumOff val="35000"/>
                  </a:schemeClr>
                </a:solidFill>
                <a:latin typeface="Arial" panose="020B0604020202020204" pitchFamily="34" charset="0"/>
                <a:cs typeface="Arial" panose="020B0604020202020204" pitchFamily="34" charset="0"/>
              </a:rPr>
              <a:t>f) Husumet,</a:t>
            </a:r>
          </a:p>
          <a:p>
            <a:pPr marL="0" indent="0">
              <a:buNone/>
            </a:pPr>
            <a:r>
              <a:rPr lang="tr-TR" i="1" dirty="0">
                <a:solidFill>
                  <a:schemeClr val="tx1">
                    <a:lumMod val="65000"/>
                    <a:lumOff val="35000"/>
                  </a:schemeClr>
                </a:solidFill>
                <a:latin typeface="Arial" panose="020B0604020202020204" pitchFamily="34" charset="0"/>
                <a:cs typeface="Arial" panose="020B0604020202020204" pitchFamily="34" charset="0"/>
              </a:rPr>
              <a:t>g) 3 ve 5 inci maddelere uygun olup olmadıkları,</a:t>
            </a:r>
          </a:p>
          <a:p>
            <a:pPr marL="0" indent="0">
              <a:buNone/>
            </a:pPr>
            <a:r>
              <a:rPr lang="tr-TR" i="1" dirty="0">
                <a:solidFill>
                  <a:schemeClr val="tx1">
                    <a:lumMod val="65000"/>
                    <a:lumOff val="35000"/>
                  </a:schemeClr>
                </a:solidFill>
                <a:latin typeface="Arial" panose="020B0604020202020204" pitchFamily="34" charset="0"/>
                <a:cs typeface="Arial" panose="020B0604020202020204" pitchFamily="34" charset="0"/>
              </a:rPr>
              <a:t>Yönlerinden sırasıyla incelenir</a:t>
            </a:r>
            <a:r>
              <a:rPr lang="tr-TR" dirty="0" smtClean="0">
                <a:solidFill>
                  <a:schemeClr val="tx1">
                    <a:lumMod val="65000"/>
                    <a:lumOff val="35000"/>
                  </a:schemeClr>
                </a:solidFill>
                <a:latin typeface="Arial" panose="020B0604020202020204" pitchFamily="34" charset="0"/>
                <a:cs typeface="Arial" panose="020B0604020202020204" pitchFamily="34" charset="0"/>
              </a:rPr>
              <a:t>.</a:t>
            </a:r>
            <a:endParaRPr lang="tr-TR" dirty="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775140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200" b="1" dirty="0" smtClean="0">
                <a:solidFill>
                  <a:schemeClr val="tx1">
                    <a:lumMod val="65000"/>
                    <a:lumOff val="35000"/>
                  </a:schemeClr>
                </a:solidFill>
                <a:latin typeface="Arial" panose="020B0604020202020204" pitchFamily="34" charset="0"/>
                <a:cs typeface="Arial" panose="020B0604020202020204" pitchFamily="34" charset="0"/>
              </a:rPr>
              <a:t>                           Görev </a:t>
            </a:r>
            <a:endParaRPr lang="tr-TR" sz="32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a:xfrm>
            <a:off x="1432193" y="1366091"/>
            <a:ext cx="10182588" cy="4434962"/>
          </a:xfrm>
        </p:spPr>
        <p:txBody>
          <a:bodyPr/>
          <a:lstStyle/>
          <a:p>
            <a:pPr marL="0" indent="0" algn="just">
              <a:buNone/>
            </a:pPr>
            <a:r>
              <a:rPr lang="tr-TR" dirty="0" smtClean="0">
                <a:solidFill>
                  <a:schemeClr val="tx1">
                    <a:lumMod val="65000"/>
                    <a:lumOff val="35000"/>
                  </a:schemeClr>
                </a:solidFill>
                <a:latin typeface="Arial" panose="020B0604020202020204" pitchFamily="34" charset="0"/>
                <a:cs typeface="Arial" panose="020B0604020202020204" pitchFamily="34" charset="0"/>
              </a:rPr>
              <a:t>«Görev genel olarak, bir yargı yerinin, dava konusu yönünden yetkili olmasını gösterir. Buna karşılık, yetki deyimi, bir mahkemenin yer yönünden yetkisini gösterir.» (Gözübüyük/Tan, İdari Yargılama Hukuku, s.117)</a:t>
            </a:r>
          </a:p>
          <a:p>
            <a:pPr marL="0" indent="0" algn="just">
              <a:buNone/>
            </a:pPr>
            <a:endParaRPr lang="tr-TR" dirty="0" smtClean="0">
              <a:solidFill>
                <a:schemeClr val="tx1">
                  <a:lumMod val="65000"/>
                  <a:lumOff val="35000"/>
                </a:schemeClr>
              </a:solidFill>
              <a:latin typeface="Arial" panose="020B0604020202020204" pitchFamily="34" charset="0"/>
              <a:cs typeface="Arial" panose="020B0604020202020204" pitchFamily="34" charset="0"/>
            </a:endParaRPr>
          </a:p>
          <a:p>
            <a:pPr lvl="0">
              <a:buClr>
                <a:srgbClr val="A53010"/>
              </a:buClr>
            </a:pPr>
            <a:r>
              <a:rPr lang="tr-TR" dirty="0" smtClean="0">
                <a:solidFill>
                  <a:schemeClr val="tx1">
                    <a:lumMod val="65000"/>
                    <a:lumOff val="35000"/>
                  </a:schemeClr>
                </a:solidFill>
                <a:latin typeface="Arial" panose="020B0604020202020204" pitchFamily="34" charset="0"/>
                <a:cs typeface="Arial" panose="020B0604020202020204" pitchFamily="34" charset="0"/>
              </a:rPr>
              <a:t>İdari </a:t>
            </a:r>
            <a:r>
              <a:rPr lang="tr-TR" dirty="0">
                <a:solidFill>
                  <a:schemeClr val="tx1">
                    <a:lumMod val="65000"/>
                    <a:lumOff val="35000"/>
                  </a:schemeClr>
                </a:solidFill>
                <a:latin typeface="Arial" panose="020B0604020202020204" pitchFamily="34" charset="0"/>
                <a:cs typeface="Arial" panose="020B0604020202020204" pitchFamily="34" charset="0"/>
              </a:rPr>
              <a:t>yargının görev alanının belirlenmesinde kullanılan ölçütler</a:t>
            </a:r>
          </a:p>
          <a:p>
            <a:pPr lvl="0">
              <a:buClr>
                <a:srgbClr val="A53010"/>
              </a:buClr>
              <a:buFontTx/>
              <a:buChar char="-"/>
            </a:pPr>
            <a:r>
              <a:rPr lang="tr-TR" dirty="0">
                <a:solidFill>
                  <a:schemeClr val="tx1">
                    <a:lumMod val="65000"/>
                    <a:lumOff val="35000"/>
                  </a:schemeClr>
                </a:solidFill>
                <a:latin typeface="Arial" panose="020B0604020202020204" pitchFamily="34" charset="0"/>
                <a:cs typeface="Arial" panose="020B0604020202020204" pitchFamily="34" charset="0"/>
              </a:rPr>
              <a:t>Kamu Hizmeti Ölçütü</a:t>
            </a:r>
          </a:p>
          <a:p>
            <a:pPr lvl="0">
              <a:buClr>
                <a:srgbClr val="A53010"/>
              </a:buClr>
              <a:buFontTx/>
              <a:buChar char="-"/>
            </a:pPr>
            <a:r>
              <a:rPr lang="tr-TR" dirty="0">
                <a:solidFill>
                  <a:schemeClr val="tx1">
                    <a:lumMod val="65000"/>
                    <a:lumOff val="35000"/>
                  </a:schemeClr>
                </a:solidFill>
                <a:latin typeface="Arial" panose="020B0604020202020204" pitchFamily="34" charset="0"/>
                <a:cs typeface="Arial" panose="020B0604020202020204" pitchFamily="34" charset="0"/>
              </a:rPr>
              <a:t>Kamu Gücü Ölçütü</a:t>
            </a:r>
          </a:p>
          <a:p>
            <a:pPr lvl="0">
              <a:buClr>
                <a:srgbClr val="A53010"/>
              </a:buClr>
              <a:buFontTx/>
              <a:buChar char="-"/>
            </a:pPr>
            <a:r>
              <a:rPr lang="tr-TR" dirty="0">
                <a:solidFill>
                  <a:schemeClr val="tx1">
                    <a:lumMod val="65000"/>
                    <a:lumOff val="35000"/>
                  </a:schemeClr>
                </a:solidFill>
                <a:latin typeface="Arial" panose="020B0604020202020204" pitchFamily="34" charset="0"/>
                <a:cs typeface="Arial" panose="020B0604020202020204" pitchFamily="34" charset="0"/>
              </a:rPr>
              <a:t>Türk İdare Hukukunda Geçerli Ölçüt</a:t>
            </a:r>
          </a:p>
          <a:p>
            <a:pPr marL="0" indent="0" algn="just">
              <a:buNone/>
            </a:pPr>
            <a:endParaRPr lang="tr-TR" dirty="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468474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200" b="1" dirty="0" smtClean="0">
                <a:solidFill>
                  <a:schemeClr val="tx1">
                    <a:lumMod val="65000"/>
                    <a:lumOff val="35000"/>
                  </a:schemeClr>
                </a:solidFill>
                <a:latin typeface="Arial" panose="020B0604020202020204" pitchFamily="34" charset="0"/>
                <a:cs typeface="Arial" panose="020B0604020202020204" pitchFamily="34" charset="0"/>
              </a:rPr>
              <a:t>İdari Yargıda Görev</a:t>
            </a:r>
            <a:endParaRPr lang="tr-TR" sz="32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a:xfrm>
            <a:off x="1476260" y="1399143"/>
            <a:ext cx="10028352" cy="5045725"/>
          </a:xfrm>
        </p:spPr>
        <p:txBody>
          <a:bodyPr/>
          <a:lstStyle/>
          <a:p>
            <a:pPr marL="0" indent="0" algn="just">
              <a:buNone/>
            </a:pPr>
            <a:r>
              <a:rPr lang="tr-TR" b="1" dirty="0" smtClean="0">
                <a:solidFill>
                  <a:schemeClr val="tx1">
                    <a:lumMod val="65000"/>
                    <a:lumOff val="35000"/>
                  </a:schemeClr>
                </a:solidFill>
                <a:latin typeface="Arial" panose="020B0604020202020204" pitchFamily="34" charset="0"/>
                <a:cs typeface="Arial" panose="020B0604020202020204" pitchFamily="34" charset="0"/>
              </a:rPr>
              <a:t>(D. 10D, E. 2002/5500, K. 2003/1119, T. 26.3.1993): «</a:t>
            </a:r>
            <a:r>
              <a:rPr lang="tr-TR" i="1" dirty="0" smtClean="0">
                <a:solidFill>
                  <a:schemeClr val="tx1">
                    <a:lumMod val="65000"/>
                    <a:lumOff val="35000"/>
                  </a:schemeClr>
                </a:solidFill>
                <a:latin typeface="Arial" panose="020B0604020202020204" pitchFamily="34" charset="0"/>
                <a:cs typeface="Arial" panose="020B0604020202020204" pitchFamily="34" charset="0"/>
              </a:rPr>
              <a:t>Kamu </a:t>
            </a:r>
            <a:r>
              <a:rPr lang="tr-TR" i="1" dirty="0">
                <a:solidFill>
                  <a:schemeClr val="tx1">
                    <a:lumMod val="65000"/>
                    <a:lumOff val="35000"/>
                  </a:schemeClr>
                </a:solidFill>
                <a:latin typeface="Arial" panose="020B0604020202020204" pitchFamily="34" charset="0"/>
                <a:cs typeface="Arial" panose="020B0604020202020204" pitchFamily="34" charset="0"/>
              </a:rPr>
              <a:t>hizmetinin düzenlenmesi veya yürütülmesi amacıyla kamu gücüne dayanılarak tesis edilen işlemler idari işlem niteliği taşımakta olup; kamusal ihtiyaçları karşılamak üzere idarenin yönetimi veya yakın gözetimi altında kamu yararı amacı doğrultusunda yürütülen faaliyet olan kamu hizmetinin hukuki denetiminin idari yargı yerince yapılması gerekli bulunmaktadır</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p>
          <a:p>
            <a:pPr marL="0" indent="0" algn="just">
              <a:buNone/>
            </a:pPr>
            <a:r>
              <a:rPr lang="tr-TR" b="1" dirty="0" smtClean="0">
                <a:solidFill>
                  <a:schemeClr val="tx1">
                    <a:lumMod val="65000"/>
                    <a:lumOff val="35000"/>
                  </a:schemeClr>
                </a:solidFill>
                <a:latin typeface="Arial" panose="020B0604020202020204" pitchFamily="34" charset="0"/>
                <a:cs typeface="Arial" panose="020B0604020202020204" pitchFamily="34" charset="0"/>
              </a:rPr>
              <a:t>(AYM, E. 1988/5, K. 1988/55, T. 22.12.1988): </a:t>
            </a:r>
            <a:r>
              <a:rPr lang="tr-TR" dirty="0">
                <a:solidFill>
                  <a:schemeClr val="tx1">
                    <a:lumMod val="65000"/>
                    <a:lumOff val="35000"/>
                  </a:schemeClr>
                </a:solidFill>
                <a:latin typeface="Arial" panose="020B0604020202020204" pitchFamily="34" charset="0"/>
                <a:cs typeface="Arial" panose="020B0604020202020204" pitchFamily="34" charset="0"/>
              </a:rPr>
              <a:t>«</a:t>
            </a:r>
            <a:r>
              <a:rPr lang="tr-TR" i="1" dirty="0">
                <a:solidFill>
                  <a:schemeClr val="tx1">
                    <a:lumMod val="65000"/>
                    <a:lumOff val="35000"/>
                  </a:schemeClr>
                </a:solidFill>
                <a:latin typeface="Arial" panose="020B0604020202020204" pitchFamily="34" charset="0"/>
                <a:cs typeface="Arial" panose="020B0604020202020204" pitchFamily="34" charset="0"/>
              </a:rPr>
              <a:t>Anayasa'nın "Yargı yolu" başlığı altındaki 125. maddesinin birinci fıkrasında yer alan "İdarenin her türlü eylem ve işlemlerine karşı yargı yolu açıktır." biçimindeki kural, kuşkusuz, yönetimin "her türlü", başka bir anlatımla kamu hukuku ya da özel hukuk alanına giren eylem ve işlemlerini kapsamaktadır. Bunlardan, kamu hukuku alanındaki eylem ve işlemler için idarî yargının, özel hukuk alanındakiler için de adlî yargının görevli olduğunda </a:t>
            </a:r>
            <a:r>
              <a:rPr lang="tr-TR" i="1" dirty="0" err="1">
                <a:solidFill>
                  <a:schemeClr val="tx1">
                    <a:lumMod val="65000"/>
                    <a:lumOff val="35000"/>
                  </a:schemeClr>
                </a:solidFill>
                <a:latin typeface="Arial" panose="020B0604020202020204" pitchFamily="34" charset="0"/>
                <a:cs typeface="Arial" panose="020B0604020202020204" pitchFamily="34" charset="0"/>
              </a:rPr>
              <a:t>duraksanamaz</a:t>
            </a:r>
            <a:r>
              <a:rPr lang="tr-TR" dirty="0" smtClean="0">
                <a:solidFill>
                  <a:schemeClr val="tx1">
                    <a:lumMod val="65000"/>
                    <a:lumOff val="35000"/>
                  </a:schemeClr>
                </a:solidFill>
                <a:latin typeface="Arial" panose="020B0604020202020204" pitchFamily="34" charset="0"/>
                <a:cs typeface="Arial" panose="020B0604020202020204" pitchFamily="34" charset="0"/>
              </a:rPr>
              <a:t>.»</a:t>
            </a:r>
          </a:p>
          <a:p>
            <a:pPr marL="0" indent="0" algn="just">
              <a:buNone/>
            </a:pPr>
            <a:r>
              <a:rPr lang="tr-TR" b="1" dirty="0">
                <a:solidFill>
                  <a:schemeClr val="tx1">
                    <a:lumMod val="65000"/>
                    <a:lumOff val="35000"/>
                  </a:schemeClr>
                </a:solidFill>
                <a:latin typeface="Arial" panose="020B0604020202020204" pitchFamily="34" charset="0"/>
                <a:ea typeface="Times New Roman" panose="02020603050405020304" pitchFamily="18" charset="0"/>
              </a:rPr>
              <a:t>(AYM, E. 1988/32, K. 1989/10, T. 28.2.1989</a:t>
            </a:r>
            <a:r>
              <a:rPr lang="tr-TR" b="1" dirty="0" smtClean="0">
                <a:solidFill>
                  <a:schemeClr val="tx1">
                    <a:lumMod val="65000"/>
                    <a:lumOff val="35000"/>
                  </a:schemeClr>
                </a:solidFill>
                <a:latin typeface="Arial" panose="020B0604020202020204" pitchFamily="34" charset="0"/>
                <a:ea typeface="Times New Roman" panose="02020603050405020304" pitchFamily="18" charset="0"/>
              </a:rPr>
              <a:t>): </a:t>
            </a:r>
            <a:r>
              <a:rPr lang="tr-TR" i="1" dirty="0" smtClean="0">
                <a:solidFill>
                  <a:schemeClr val="tx1">
                    <a:lumMod val="65000"/>
                    <a:lumOff val="35000"/>
                  </a:schemeClr>
                </a:solidFill>
                <a:latin typeface="Arial" panose="020B0604020202020204" pitchFamily="34" charset="0"/>
                <a:ea typeface="Times New Roman" panose="02020603050405020304" pitchFamily="18" charset="0"/>
              </a:rPr>
              <a:t>Anayasa'nın </a:t>
            </a:r>
            <a:r>
              <a:rPr lang="tr-TR" i="1" dirty="0">
                <a:solidFill>
                  <a:schemeClr val="tx1">
                    <a:lumMod val="65000"/>
                    <a:lumOff val="35000"/>
                  </a:schemeClr>
                </a:solidFill>
                <a:latin typeface="Arial" panose="020B0604020202020204" pitchFamily="34" charset="0"/>
                <a:ea typeface="Times New Roman" panose="02020603050405020304" pitchFamily="18" charset="0"/>
              </a:rPr>
              <a:t>"Yargı yolu" başlıklı 125. maddesinin birinci fıkrasındaki "İdarenin her türlü eylem ve işlemlerine karşı yargı yolu açıktır." hükmüyle başlayıp yukarda ele alman maddelerin hükümleriyle tamamlanan yargısal düzenlemeler adlî-idarî yargı ayrılığının kurumlaştığının kanıtlarıdır. Adlî ve idarî yargı yolu ayrımı, uyuşmazlıklara uygulanan kurallardan değil, anlaşmazlığın kaynaklandığı esaslardaki ayrılıktan ileri gelmektedir.</a:t>
            </a:r>
            <a:r>
              <a:rPr lang="tr-TR" dirty="0">
                <a:solidFill>
                  <a:schemeClr val="tx1">
                    <a:lumMod val="65000"/>
                    <a:lumOff val="35000"/>
                  </a:schemeClr>
                </a:solidFill>
                <a:latin typeface="Arial" panose="020B0604020202020204" pitchFamily="34" charset="0"/>
                <a:ea typeface="Times New Roman" panose="02020603050405020304" pitchFamily="18" charset="0"/>
              </a:rPr>
              <a:t> </a:t>
            </a:r>
            <a:endParaRPr lang="tr-TR" dirty="0">
              <a:solidFill>
                <a:schemeClr val="tx1">
                  <a:lumMod val="65000"/>
                  <a:lumOff val="35000"/>
                </a:schemeClr>
              </a:solidFill>
              <a:latin typeface="Times New Roman" panose="02020603050405020304" pitchFamily="18" charset="0"/>
              <a:ea typeface="Times New Roman" panose="02020603050405020304" pitchFamily="18" charset="0"/>
            </a:endParaRPr>
          </a:p>
          <a:p>
            <a:pPr marL="0" indent="0" algn="just">
              <a:buNone/>
            </a:pPr>
            <a:endParaRPr lang="tr-TR" dirty="0" smtClean="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894621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İçerik Yer Tutucusu 8"/>
          <p:cNvSpPr>
            <a:spLocks noGrp="1"/>
          </p:cNvSpPr>
          <p:nvPr>
            <p:ph idx="1"/>
          </p:nvPr>
        </p:nvSpPr>
        <p:spPr>
          <a:xfrm>
            <a:off x="1673563" y="956798"/>
            <a:ext cx="9635836" cy="5484236"/>
          </a:xfrm>
        </p:spPr>
        <p:txBody>
          <a:bodyPr/>
          <a:lstStyle/>
          <a:p>
            <a:pPr marL="0" indent="0">
              <a:buNone/>
            </a:pPr>
            <a:r>
              <a:rPr lang="tr-TR" b="1" dirty="0" smtClean="0">
                <a:solidFill>
                  <a:schemeClr val="tx1">
                    <a:lumMod val="65000"/>
                    <a:lumOff val="35000"/>
                  </a:schemeClr>
                </a:solidFill>
                <a:latin typeface="Arial" panose="020B0604020202020204" pitchFamily="34" charset="0"/>
                <a:cs typeface="Arial" panose="020B0604020202020204" pitchFamily="34" charset="0"/>
              </a:rPr>
              <a:t>Adli Yargının Görev Alanına Bırakılan İdari Uyuşmazlıklar – I</a:t>
            </a:r>
          </a:p>
          <a:p>
            <a:pPr algn="just">
              <a:buFontTx/>
              <a:buChar char="-"/>
            </a:pPr>
            <a:r>
              <a:rPr lang="tr-TR" b="1" dirty="0" smtClean="0">
                <a:solidFill>
                  <a:schemeClr val="tx1">
                    <a:lumMod val="65000"/>
                    <a:lumOff val="35000"/>
                  </a:schemeClr>
                </a:solidFill>
                <a:latin typeface="Arial" panose="020B0604020202020204" pitchFamily="34" charset="0"/>
                <a:cs typeface="Arial" panose="020B0604020202020204" pitchFamily="34" charset="0"/>
              </a:rPr>
              <a:t>5326 sayılı Kabahatler </a:t>
            </a:r>
            <a:r>
              <a:rPr lang="tr-TR" b="1" dirty="0">
                <a:solidFill>
                  <a:schemeClr val="tx1">
                    <a:lumMod val="65000"/>
                    <a:lumOff val="35000"/>
                  </a:schemeClr>
                </a:solidFill>
                <a:latin typeface="Arial" panose="020B0604020202020204" pitchFamily="34" charset="0"/>
                <a:cs typeface="Arial" panose="020B0604020202020204" pitchFamily="34" charset="0"/>
              </a:rPr>
              <a:t>Kanunu Madde 27 </a:t>
            </a:r>
            <a:r>
              <a:rPr lang="tr-TR" b="1" dirty="0" smtClean="0">
                <a:solidFill>
                  <a:schemeClr val="tx1">
                    <a:lumMod val="65000"/>
                    <a:lumOff val="35000"/>
                  </a:schemeClr>
                </a:solidFill>
                <a:latin typeface="Arial" panose="020B0604020202020204" pitchFamily="34" charset="0"/>
                <a:cs typeface="Arial" panose="020B0604020202020204" pitchFamily="34" charset="0"/>
              </a:rPr>
              <a:t>– </a:t>
            </a:r>
            <a:r>
              <a:rPr lang="tr-TR" i="1" dirty="0" smtClean="0">
                <a:solidFill>
                  <a:schemeClr val="tx1">
                    <a:lumMod val="65000"/>
                    <a:lumOff val="35000"/>
                  </a:schemeClr>
                </a:solidFill>
                <a:latin typeface="Arial" panose="020B0604020202020204" pitchFamily="34" charset="0"/>
                <a:cs typeface="Arial" panose="020B0604020202020204" pitchFamily="34" charset="0"/>
              </a:rPr>
              <a:t>İdarî </a:t>
            </a:r>
            <a:r>
              <a:rPr lang="tr-TR" i="1" dirty="0">
                <a:solidFill>
                  <a:schemeClr val="tx1">
                    <a:lumMod val="65000"/>
                    <a:lumOff val="35000"/>
                  </a:schemeClr>
                </a:solidFill>
                <a:latin typeface="Arial" panose="020B0604020202020204" pitchFamily="34" charset="0"/>
                <a:cs typeface="Arial" panose="020B0604020202020204" pitchFamily="34" charset="0"/>
              </a:rPr>
              <a:t>para cezası ve mülkiyetin </a:t>
            </a:r>
            <a:r>
              <a:rPr lang="tr-TR" i="1" dirty="0" smtClean="0">
                <a:solidFill>
                  <a:schemeClr val="tx1">
                    <a:lumMod val="65000"/>
                    <a:lumOff val="35000"/>
                  </a:schemeClr>
                </a:solidFill>
                <a:latin typeface="Arial" panose="020B0604020202020204" pitchFamily="34" charset="0"/>
                <a:cs typeface="Arial" panose="020B0604020202020204" pitchFamily="34" charset="0"/>
              </a:rPr>
              <a:t>kamuya </a:t>
            </a:r>
            <a:r>
              <a:rPr lang="tr-TR" i="1" dirty="0">
                <a:solidFill>
                  <a:schemeClr val="tx1">
                    <a:lumMod val="65000"/>
                    <a:lumOff val="35000"/>
                  </a:schemeClr>
                </a:solidFill>
                <a:latin typeface="Arial" panose="020B0604020202020204" pitchFamily="34" charset="0"/>
                <a:cs typeface="Arial" panose="020B0604020202020204" pitchFamily="34" charset="0"/>
              </a:rPr>
              <a:t>geçirilmesine ilişkin idarî yaptırım kararına karşı, </a:t>
            </a:r>
            <a:r>
              <a:rPr lang="tr-TR" i="1" dirty="0" smtClean="0">
                <a:solidFill>
                  <a:schemeClr val="tx1">
                    <a:lumMod val="65000"/>
                    <a:lumOff val="35000"/>
                  </a:schemeClr>
                </a:solidFill>
                <a:latin typeface="Arial" panose="020B0604020202020204" pitchFamily="34" charset="0"/>
                <a:cs typeface="Arial" panose="020B0604020202020204" pitchFamily="34" charset="0"/>
              </a:rPr>
              <a:t>kararın tebliği </a:t>
            </a:r>
            <a:r>
              <a:rPr lang="tr-TR" i="1" dirty="0">
                <a:solidFill>
                  <a:schemeClr val="tx1">
                    <a:lumMod val="65000"/>
                    <a:lumOff val="35000"/>
                  </a:schemeClr>
                </a:solidFill>
                <a:latin typeface="Arial" panose="020B0604020202020204" pitchFamily="34" charset="0"/>
                <a:cs typeface="Arial" panose="020B0604020202020204" pitchFamily="34" charset="0"/>
              </a:rPr>
              <a:t>veya tefhimi tarihinden itibaren en geç </a:t>
            </a:r>
            <a:r>
              <a:rPr lang="tr-TR" i="1" dirty="0" err="1">
                <a:solidFill>
                  <a:schemeClr val="tx1">
                    <a:lumMod val="65000"/>
                    <a:lumOff val="35000"/>
                  </a:schemeClr>
                </a:solidFill>
                <a:latin typeface="Arial" panose="020B0604020202020204" pitchFamily="34" charset="0"/>
                <a:cs typeface="Arial" panose="020B0604020202020204" pitchFamily="34" charset="0"/>
              </a:rPr>
              <a:t>onbeş</a:t>
            </a:r>
            <a:r>
              <a:rPr lang="tr-TR" i="1" dirty="0">
                <a:solidFill>
                  <a:schemeClr val="tx1">
                    <a:lumMod val="65000"/>
                    <a:lumOff val="35000"/>
                  </a:schemeClr>
                </a:solidFill>
                <a:latin typeface="Arial" panose="020B0604020202020204" pitchFamily="34" charset="0"/>
                <a:cs typeface="Arial" panose="020B0604020202020204" pitchFamily="34" charset="0"/>
              </a:rPr>
              <a:t> gün içinde, sulh ceza mahkemesine başvurulabilir</a:t>
            </a:r>
            <a:r>
              <a:rPr lang="tr-TR" dirty="0">
                <a:solidFill>
                  <a:schemeClr val="tx1">
                    <a:lumMod val="65000"/>
                    <a:lumOff val="35000"/>
                  </a:schemeClr>
                </a:solidFill>
                <a:latin typeface="Arial" panose="020B0604020202020204" pitchFamily="34" charset="0"/>
                <a:cs typeface="Arial" panose="020B0604020202020204" pitchFamily="34" charset="0"/>
              </a:rPr>
              <a:t>. </a:t>
            </a:r>
            <a:endParaRPr lang="tr-TR" dirty="0" smtClean="0">
              <a:solidFill>
                <a:schemeClr val="tx1">
                  <a:lumMod val="65000"/>
                  <a:lumOff val="35000"/>
                </a:schemeClr>
              </a:solidFill>
              <a:latin typeface="Arial" panose="020B0604020202020204" pitchFamily="34" charset="0"/>
              <a:cs typeface="Arial" panose="020B0604020202020204" pitchFamily="34" charset="0"/>
            </a:endParaRPr>
          </a:p>
          <a:p>
            <a:pPr algn="just">
              <a:buFontTx/>
              <a:buChar char="-"/>
            </a:pPr>
            <a:r>
              <a:rPr lang="tr-TR" b="1" dirty="0" smtClean="0">
                <a:solidFill>
                  <a:schemeClr val="tx1">
                    <a:lumMod val="65000"/>
                    <a:lumOff val="35000"/>
                  </a:schemeClr>
                </a:solidFill>
                <a:latin typeface="Arial" panose="020B0604020202020204" pitchFamily="34" charset="0"/>
                <a:cs typeface="Arial" panose="020B0604020202020204" pitchFamily="34" charset="0"/>
              </a:rPr>
              <a:t>4721 sayılı Türk Medeni </a:t>
            </a:r>
            <a:r>
              <a:rPr lang="tr-TR" b="1" dirty="0">
                <a:solidFill>
                  <a:schemeClr val="tx1">
                    <a:lumMod val="65000"/>
                    <a:lumOff val="35000"/>
                  </a:schemeClr>
                </a:solidFill>
                <a:latin typeface="Arial" panose="020B0604020202020204" pitchFamily="34" charset="0"/>
                <a:cs typeface="Arial" panose="020B0604020202020204" pitchFamily="34" charset="0"/>
              </a:rPr>
              <a:t>Kanunu Madde 1007 –</a:t>
            </a:r>
            <a:r>
              <a:rPr lang="tr-TR" dirty="0" smtClean="0">
                <a:solidFill>
                  <a:schemeClr val="tx1">
                    <a:lumMod val="65000"/>
                    <a:lumOff val="35000"/>
                  </a:schemeClr>
                </a:solidFill>
                <a:latin typeface="Arial" panose="020B0604020202020204" pitchFamily="34" charset="0"/>
                <a:cs typeface="Arial" panose="020B0604020202020204" pitchFamily="34" charset="0"/>
              </a:rPr>
              <a:t> </a:t>
            </a:r>
            <a:r>
              <a:rPr lang="tr-TR" i="1" dirty="0">
                <a:solidFill>
                  <a:schemeClr val="tx1">
                    <a:lumMod val="65000"/>
                    <a:lumOff val="35000"/>
                  </a:schemeClr>
                </a:solidFill>
                <a:latin typeface="Arial" panose="020B0604020202020204" pitchFamily="34" charset="0"/>
                <a:cs typeface="Arial" panose="020B0604020202020204" pitchFamily="34" charset="0"/>
              </a:rPr>
              <a:t>Tapu sicilinin tutulmasından doğan bütün zararlardan Devlet sorumludur.</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 </a:t>
            </a:r>
            <a:r>
              <a:rPr lang="tr-TR" i="1" dirty="0" smtClean="0">
                <a:solidFill>
                  <a:schemeClr val="tx1">
                    <a:lumMod val="65000"/>
                    <a:lumOff val="35000"/>
                  </a:schemeClr>
                </a:solidFill>
                <a:latin typeface="Arial" panose="020B0604020202020204" pitchFamily="34" charset="0"/>
                <a:cs typeface="Arial" panose="020B0604020202020204" pitchFamily="34" charset="0"/>
              </a:rPr>
              <a:t>    Devlet</a:t>
            </a:r>
            <a:r>
              <a:rPr lang="tr-TR" i="1" dirty="0">
                <a:solidFill>
                  <a:schemeClr val="tx1">
                    <a:lumMod val="65000"/>
                    <a:lumOff val="35000"/>
                  </a:schemeClr>
                </a:solidFill>
                <a:latin typeface="Arial" panose="020B0604020202020204" pitchFamily="34" charset="0"/>
                <a:cs typeface="Arial" panose="020B0604020202020204" pitchFamily="34" charset="0"/>
              </a:rPr>
              <a:t>, zararın doğmasında kusuru bulunan görevlilere rücu eder. </a:t>
            </a:r>
            <a:endParaRPr lang="tr-TR" i="1" dirty="0" smtClean="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 </a:t>
            </a:r>
            <a:r>
              <a:rPr lang="tr-TR" i="1" dirty="0" smtClean="0">
                <a:solidFill>
                  <a:schemeClr val="tx1">
                    <a:lumMod val="65000"/>
                    <a:lumOff val="35000"/>
                  </a:schemeClr>
                </a:solidFill>
                <a:latin typeface="Arial" panose="020B0604020202020204" pitchFamily="34" charset="0"/>
                <a:cs typeface="Arial" panose="020B0604020202020204" pitchFamily="34" charset="0"/>
              </a:rPr>
              <a:t>    Devletin </a:t>
            </a:r>
            <a:r>
              <a:rPr lang="tr-TR" i="1" dirty="0">
                <a:solidFill>
                  <a:schemeClr val="tx1">
                    <a:lumMod val="65000"/>
                    <a:lumOff val="35000"/>
                  </a:schemeClr>
                </a:solidFill>
                <a:latin typeface="Arial" panose="020B0604020202020204" pitchFamily="34" charset="0"/>
                <a:cs typeface="Arial" panose="020B0604020202020204" pitchFamily="34" charset="0"/>
              </a:rPr>
              <a:t>sorumluluğuna ilişkin davalar, tapu sicilinin bulunduğu </a:t>
            </a:r>
            <a:r>
              <a:rPr lang="tr-TR" i="1" dirty="0" smtClean="0">
                <a:solidFill>
                  <a:schemeClr val="tx1">
                    <a:lumMod val="65000"/>
                    <a:lumOff val="35000"/>
                  </a:schemeClr>
                </a:solidFill>
                <a:latin typeface="Arial" panose="020B0604020202020204" pitchFamily="34" charset="0"/>
                <a:cs typeface="Arial" panose="020B0604020202020204" pitchFamily="34" charset="0"/>
              </a:rPr>
              <a:t>yer mahkemesinde </a:t>
            </a:r>
            <a:r>
              <a:rPr lang="tr-TR" i="1" dirty="0">
                <a:solidFill>
                  <a:schemeClr val="tx1">
                    <a:lumMod val="65000"/>
                    <a:lumOff val="35000"/>
                  </a:schemeClr>
                </a:solidFill>
                <a:latin typeface="Arial" panose="020B0604020202020204" pitchFamily="34" charset="0"/>
                <a:cs typeface="Arial" panose="020B0604020202020204" pitchFamily="34" charset="0"/>
              </a:rPr>
              <a:t>görülür. </a:t>
            </a:r>
            <a:endParaRPr lang="tr-TR" i="1" dirty="0" smtClean="0">
              <a:solidFill>
                <a:schemeClr val="tx1">
                  <a:lumMod val="65000"/>
                  <a:lumOff val="35000"/>
                </a:schemeClr>
              </a:solidFill>
              <a:latin typeface="Arial" panose="020B0604020202020204" pitchFamily="34" charset="0"/>
              <a:cs typeface="Arial" panose="020B0604020202020204" pitchFamily="34" charset="0"/>
            </a:endParaRPr>
          </a:p>
          <a:p>
            <a:pPr algn="just">
              <a:buFontTx/>
              <a:buChar char="-"/>
            </a:pPr>
            <a:r>
              <a:rPr lang="tr-TR" b="1" dirty="0" smtClean="0">
                <a:solidFill>
                  <a:schemeClr val="tx1">
                    <a:lumMod val="65000"/>
                    <a:lumOff val="35000"/>
                  </a:schemeClr>
                </a:solidFill>
                <a:latin typeface="Arial" panose="020B0604020202020204" pitchFamily="34" charset="0"/>
                <a:cs typeface="Arial" panose="020B0604020202020204" pitchFamily="34" charset="0"/>
              </a:rPr>
              <a:t>4721 </a:t>
            </a:r>
            <a:r>
              <a:rPr lang="tr-TR" b="1" dirty="0">
                <a:solidFill>
                  <a:schemeClr val="tx1">
                    <a:lumMod val="65000"/>
                    <a:lumOff val="35000"/>
                  </a:schemeClr>
                </a:solidFill>
                <a:latin typeface="Arial" panose="020B0604020202020204" pitchFamily="34" charset="0"/>
                <a:cs typeface="Arial" panose="020B0604020202020204" pitchFamily="34" charset="0"/>
              </a:rPr>
              <a:t>sayılı Türk Medeni Kanunu Madde </a:t>
            </a:r>
            <a:r>
              <a:rPr lang="tr-TR" b="1" dirty="0" smtClean="0">
                <a:solidFill>
                  <a:schemeClr val="tx1">
                    <a:lumMod val="65000"/>
                    <a:lumOff val="35000"/>
                  </a:schemeClr>
                </a:solidFill>
                <a:latin typeface="Arial" panose="020B0604020202020204" pitchFamily="34" charset="0"/>
                <a:cs typeface="Arial" panose="020B0604020202020204" pitchFamily="34" charset="0"/>
              </a:rPr>
              <a:t>38 </a:t>
            </a:r>
            <a:r>
              <a:rPr lang="tr-TR" b="1" dirty="0">
                <a:solidFill>
                  <a:schemeClr val="tx1">
                    <a:lumMod val="65000"/>
                    <a:lumOff val="35000"/>
                  </a:schemeClr>
                </a:solidFill>
                <a:latin typeface="Arial" panose="020B0604020202020204" pitchFamily="34" charset="0"/>
                <a:cs typeface="Arial" panose="020B0604020202020204" pitchFamily="34" charset="0"/>
              </a:rPr>
              <a:t>–</a:t>
            </a:r>
            <a:r>
              <a:rPr lang="tr-TR" dirty="0" smtClean="0">
                <a:solidFill>
                  <a:schemeClr val="tx1">
                    <a:lumMod val="65000"/>
                    <a:lumOff val="35000"/>
                  </a:schemeClr>
                </a:solidFill>
                <a:latin typeface="Arial" panose="020B0604020202020204" pitchFamily="34" charset="0"/>
                <a:cs typeface="Arial" panose="020B0604020202020204" pitchFamily="34" charset="0"/>
              </a:rPr>
              <a:t> </a:t>
            </a:r>
            <a:r>
              <a:rPr lang="tr-TR" i="1" dirty="0">
                <a:solidFill>
                  <a:schemeClr val="tx1">
                    <a:lumMod val="65000"/>
                    <a:lumOff val="35000"/>
                  </a:schemeClr>
                </a:solidFill>
                <a:latin typeface="Arial" panose="020B0604020202020204" pitchFamily="34" charset="0"/>
                <a:cs typeface="Arial" panose="020B0604020202020204" pitchFamily="34" charset="0"/>
              </a:rPr>
              <a:t>Kişisel durum sicilinin tutulmasından doğan zararlar, kusurlu memura rücu edilmek kaydıyla, Devletçe tazmin edilir. </a:t>
            </a:r>
            <a:endParaRPr lang="tr-TR" i="1" dirty="0" smtClean="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	</a:t>
            </a:r>
            <a:r>
              <a:rPr lang="tr-TR" i="1" dirty="0" smtClean="0">
                <a:solidFill>
                  <a:schemeClr val="tx1">
                    <a:lumMod val="65000"/>
                    <a:lumOff val="35000"/>
                  </a:schemeClr>
                </a:solidFill>
                <a:latin typeface="Arial" panose="020B0604020202020204" pitchFamily="34" charset="0"/>
                <a:cs typeface="Arial" panose="020B0604020202020204" pitchFamily="34" charset="0"/>
              </a:rPr>
              <a:t>Tazminat </a:t>
            </a:r>
            <a:r>
              <a:rPr lang="tr-TR" i="1" dirty="0">
                <a:solidFill>
                  <a:schemeClr val="tx1">
                    <a:lumMod val="65000"/>
                    <a:lumOff val="35000"/>
                  </a:schemeClr>
                </a:solidFill>
                <a:latin typeface="Arial" panose="020B0604020202020204" pitchFamily="34" charset="0"/>
                <a:cs typeface="Arial" panose="020B0604020202020204" pitchFamily="34" charset="0"/>
              </a:rPr>
              <a:t>ve rücu davaları, kişisel durum sicilinin tutulduğu yer mahkemesinde </a:t>
            </a:r>
            <a:r>
              <a:rPr lang="tr-TR" i="1" dirty="0" smtClean="0">
                <a:solidFill>
                  <a:schemeClr val="tx1">
                    <a:lumMod val="65000"/>
                    <a:lumOff val="35000"/>
                  </a:schemeClr>
                </a:solidFill>
                <a:latin typeface="Arial" panose="020B0604020202020204" pitchFamily="34" charset="0"/>
                <a:cs typeface="Arial" panose="020B0604020202020204" pitchFamily="34" charset="0"/>
              </a:rPr>
              <a:t>açılır</a:t>
            </a:r>
            <a:r>
              <a:rPr lang="tr-TR" i="1" dirty="0">
                <a:solidFill>
                  <a:schemeClr val="tx1">
                    <a:lumMod val="65000"/>
                    <a:lumOff val="35000"/>
                  </a:schemeClr>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25583537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İçerik Yer Tutucusu 8"/>
          <p:cNvSpPr>
            <a:spLocks noGrp="1"/>
          </p:cNvSpPr>
          <p:nvPr>
            <p:ph idx="1"/>
          </p:nvPr>
        </p:nvSpPr>
        <p:spPr>
          <a:xfrm>
            <a:off x="1620982" y="973490"/>
            <a:ext cx="9732818" cy="5511945"/>
          </a:xfrm>
        </p:spPr>
        <p:txBody>
          <a:bodyPr>
            <a:normAutofit lnSpcReduction="10000"/>
          </a:bodyPr>
          <a:lstStyle/>
          <a:p>
            <a:pPr marL="0" indent="0">
              <a:buNone/>
            </a:pPr>
            <a:r>
              <a:rPr lang="tr-TR" b="1" dirty="0" smtClean="0">
                <a:solidFill>
                  <a:schemeClr val="tx1">
                    <a:lumMod val="65000"/>
                    <a:lumOff val="35000"/>
                  </a:schemeClr>
                </a:solidFill>
                <a:latin typeface="Arial" panose="020B0604020202020204" pitchFamily="34" charset="0"/>
                <a:cs typeface="Arial" panose="020B0604020202020204" pitchFamily="34" charset="0"/>
              </a:rPr>
              <a:t>           Adli Yargının Görev Alanına Bırakılan İdari Uyuşmazlıklar – II</a:t>
            </a:r>
          </a:p>
          <a:p>
            <a:pPr algn="just">
              <a:buFontTx/>
              <a:buChar char="-"/>
            </a:pPr>
            <a:r>
              <a:rPr lang="tr-TR" b="1" dirty="0" smtClean="0">
                <a:solidFill>
                  <a:schemeClr val="tx1">
                    <a:lumMod val="65000"/>
                    <a:lumOff val="35000"/>
                  </a:schemeClr>
                </a:solidFill>
                <a:latin typeface="Arial" panose="020B0604020202020204" pitchFamily="34" charset="0"/>
                <a:cs typeface="Arial" panose="020B0604020202020204" pitchFamily="34" charset="0"/>
              </a:rPr>
              <a:t>2918 sayılı Karayolları Trafik Kanunu Madde </a:t>
            </a:r>
            <a:r>
              <a:rPr lang="tr-TR" b="1" dirty="0">
                <a:solidFill>
                  <a:schemeClr val="tx1">
                    <a:lumMod val="65000"/>
                    <a:lumOff val="35000"/>
                  </a:schemeClr>
                </a:solidFill>
                <a:latin typeface="Arial" panose="020B0604020202020204" pitchFamily="34" charset="0"/>
                <a:cs typeface="Arial" panose="020B0604020202020204" pitchFamily="34" charset="0"/>
              </a:rPr>
              <a:t>85 – </a:t>
            </a:r>
            <a:r>
              <a:rPr lang="tr-TR" dirty="0">
                <a:solidFill>
                  <a:schemeClr val="tx1">
                    <a:lumMod val="65000"/>
                    <a:lumOff val="35000"/>
                  </a:schemeClr>
                </a:solidFill>
                <a:latin typeface="Arial" panose="020B0604020202020204" pitchFamily="34" charset="0"/>
                <a:cs typeface="Arial" panose="020B0604020202020204" pitchFamily="34" charset="0"/>
              </a:rPr>
              <a:t>(</a:t>
            </a:r>
            <a:r>
              <a:rPr lang="tr-TR" i="1" dirty="0">
                <a:solidFill>
                  <a:schemeClr val="tx1">
                    <a:lumMod val="65000"/>
                    <a:lumOff val="35000"/>
                  </a:schemeClr>
                </a:solidFill>
                <a:latin typeface="Arial" panose="020B0604020202020204" pitchFamily="34" charset="0"/>
                <a:cs typeface="Arial" panose="020B0604020202020204" pitchFamily="34" charset="0"/>
              </a:rPr>
              <a:t>Değişik birinci fıkra: 17/10/1996 - 4199/28 </a:t>
            </a:r>
            <a:r>
              <a:rPr lang="tr-TR" i="1" dirty="0" err="1">
                <a:solidFill>
                  <a:schemeClr val="tx1">
                    <a:lumMod val="65000"/>
                    <a:lumOff val="35000"/>
                  </a:schemeClr>
                </a:solidFill>
                <a:latin typeface="Arial" panose="020B0604020202020204" pitchFamily="34" charset="0"/>
                <a:cs typeface="Arial" panose="020B0604020202020204" pitchFamily="34" charset="0"/>
              </a:rPr>
              <a:t>md.</a:t>
            </a:r>
            <a:r>
              <a:rPr lang="tr-TR" i="1" dirty="0">
                <a:solidFill>
                  <a:schemeClr val="tx1">
                    <a:lumMod val="65000"/>
                    <a:lumOff val="35000"/>
                  </a:schemeClr>
                </a:solidFill>
                <a:latin typeface="Arial" panose="020B0604020202020204" pitchFamily="34" charset="0"/>
                <a:cs typeface="Arial" panose="020B0604020202020204" pitchFamily="34" charset="0"/>
              </a:rPr>
              <a:t>) Bir motorlu aracın işletilmesi bir kimsenin ölümüne veya yaralanmasına yahut bir şeyin zarara uğramasına sebep olursa, motorlu aracın bir teşebbüsün unvanı veya işletme adı altında veya bu teşebbüs tarafından kesilen biletle işletilmesi halinde, motorlu aracın işleteni ve bağlı olduğu teşebbüsün sahibi, doğan zarardan müştereken ve </a:t>
            </a:r>
            <a:r>
              <a:rPr lang="tr-TR" i="1" dirty="0" err="1">
                <a:solidFill>
                  <a:schemeClr val="tx1">
                    <a:lumMod val="65000"/>
                    <a:lumOff val="35000"/>
                  </a:schemeClr>
                </a:solidFill>
                <a:latin typeface="Arial" panose="020B0604020202020204" pitchFamily="34" charset="0"/>
                <a:cs typeface="Arial" panose="020B0604020202020204" pitchFamily="34" charset="0"/>
              </a:rPr>
              <a:t>müteselsilen</a:t>
            </a:r>
            <a:r>
              <a:rPr lang="tr-TR" i="1" dirty="0">
                <a:solidFill>
                  <a:schemeClr val="tx1">
                    <a:lumMod val="65000"/>
                    <a:lumOff val="35000"/>
                  </a:schemeClr>
                </a:solidFill>
                <a:latin typeface="Arial" panose="020B0604020202020204" pitchFamily="34" charset="0"/>
                <a:cs typeface="Arial" panose="020B0604020202020204" pitchFamily="34" charset="0"/>
              </a:rPr>
              <a:t> sorumlu olurlar. </a:t>
            </a:r>
            <a:endParaRPr lang="tr-TR" i="1" dirty="0" smtClean="0">
              <a:solidFill>
                <a:schemeClr val="tx1">
                  <a:lumMod val="65000"/>
                  <a:lumOff val="35000"/>
                </a:schemeClr>
              </a:solidFill>
              <a:latin typeface="Arial" panose="020B0604020202020204" pitchFamily="34" charset="0"/>
              <a:cs typeface="Arial" panose="020B0604020202020204" pitchFamily="34" charset="0"/>
            </a:endParaRPr>
          </a:p>
          <a:p>
            <a:pPr algn="just">
              <a:buFontTx/>
              <a:buChar char="-"/>
            </a:pPr>
            <a:r>
              <a:rPr lang="tr-TR" b="1" dirty="0">
                <a:solidFill>
                  <a:schemeClr val="tx1">
                    <a:lumMod val="65000"/>
                    <a:lumOff val="35000"/>
                  </a:schemeClr>
                </a:solidFill>
                <a:latin typeface="Arial" panose="020B0604020202020204" pitchFamily="34" charset="0"/>
                <a:cs typeface="Arial" panose="020B0604020202020204" pitchFamily="34" charset="0"/>
              </a:rPr>
              <a:t>2918 sayılı Karayolları Trafik Kanunu Madde </a:t>
            </a:r>
            <a:r>
              <a:rPr lang="tr-TR" b="1" dirty="0" smtClean="0">
                <a:solidFill>
                  <a:schemeClr val="tx1">
                    <a:lumMod val="65000"/>
                    <a:lumOff val="35000"/>
                  </a:schemeClr>
                </a:solidFill>
                <a:latin typeface="Arial" panose="020B0604020202020204" pitchFamily="34" charset="0"/>
                <a:cs typeface="Arial" panose="020B0604020202020204" pitchFamily="34" charset="0"/>
              </a:rPr>
              <a:t>90 – </a:t>
            </a:r>
            <a:r>
              <a:rPr lang="tr-TR" i="1" dirty="0" smtClean="0">
                <a:latin typeface="Arial" panose="020B0604020202020204" pitchFamily="34" charset="0"/>
                <a:cs typeface="Arial" panose="020B0604020202020204" pitchFamily="34" charset="0"/>
              </a:rPr>
              <a:t>(</a:t>
            </a:r>
            <a:r>
              <a:rPr lang="tr-TR" i="1" dirty="0">
                <a:latin typeface="Arial" panose="020B0604020202020204" pitchFamily="34" charset="0"/>
                <a:cs typeface="Arial" panose="020B0604020202020204" pitchFamily="34" charset="0"/>
              </a:rPr>
              <a:t>Değişik:14/4/2016-6704/3 </a:t>
            </a:r>
            <a:r>
              <a:rPr lang="tr-TR" i="1" dirty="0" err="1">
                <a:latin typeface="Arial" panose="020B0604020202020204" pitchFamily="34" charset="0"/>
                <a:cs typeface="Arial" panose="020B0604020202020204" pitchFamily="34" charset="0"/>
              </a:rPr>
              <a:t>md.</a:t>
            </a:r>
            <a:r>
              <a:rPr lang="tr-TR" i="1" dirty="0">
                <a:latin typeface="Arial" panose="020B0604020202020204" pitchFamily="34" charset="0"/>
                <a:cs typeface="Arial" panose="020B0604020202020204" pitchFamily="34" charset="0"/>
              </a:rPr>
              <a:t>) Zorunlu mali sorumluluk sigortası kapsamındaki tazminatlar bu Kanun ve bu Kanun çerçevesinde hazırlanan genel şartlarda öngörülen usul ve esaslara tabidir. Söz konusu tazminatlar ve manevi tazminata ilişkin olarak bu Kanun ve genel şartlarda düzenlenmeyen hususlar hakkında 11/1/2011 tarihli ve 6098 sayılı Türk Borçlar Kanununun haksız fiillere ilişkin hükümleri uygulanır</a:t>
            </a:r>
            <a:r>
              <a:rPr lang="tr-TR" i="1" dirty="0" smtClean="0">
                <a:latin typeface="Arial" panose="020B0604020202020204" pitchFamily="34" charset="0"/>
                <a:cs typeface="Arial" panose="020B0604020202020204" pitchFamily="34" charset="0"/>
              </a:rPr>
              <a:t>.</a:t>
            </a:r>
          </a:p>
          <a:p>
            <a:pPr algn="just">
              <a:buFontTx/>
              <a:buChar char="-"/>
            </a:pPr>
            <a:r>
              <a:rPr lang="tr-TR" b="1" dirty="0">
                <a:solidFill>
                  <a:schemeClr val="tx1">
                    <a:lumMod val="65000"/>
                    <a:lumOff val="35000"/>
                  </a:schemeClr>
                </a:solidFill>
                <a:latin typeface="Arial" panose="020B0604020202020204" pitchFamily="34" charset="0"/>
                <a:cs typeface="Arial" panose="020B0604020202020204" pitchFamily="34" charset="0"/>
              </a:rPr>
              <a:t>2918 sayılı Karayolları Trafik Kanunu Madde </a:t>
            </a:r>
            <a:r>
              <a:rPr lang="tr-TR" b="1" dirty="0" smtClean="0">
                <a:solidFill>
                  <a:schemeClr val="tx1">
                    <a:lumMod val="65000"/>
                    <a:lumOff val="35000"/>
                  </a:schemeClr>
                </a:solidFill>
                <a:latin typeface="Arial" panose="020B0604020202020204" pitchFamily="34" charset="0"/>
                <a:cs typeface="Arial" panose="020B0604020202020204" pitchFamily="34" charset="0"/>
              </a:rPr>
              <a:t>106 – </a:t>
            </a:r>
            <a:r>
              <a:rPr lang="tr-TR" i="1" dirty="0">
                <a:latin typeface="Arial" panose="020B0604020202020204" pitchFamily="34" charset="0"/>
                <a:cs typeface="Arial" panose="020B0604020202020204" pitchFamily="34" charset="0"/>
              </a:rPr>
              <a:t>Genel bütçeye dahil dairelerle katma bütçeli </a:t>
            </a:r>
            <a:r>
              <a:rPr lang="tr-TR" i="1" dirty="0" err="1">
                <a:latin typeface="Arial" panose="020B0604020202020204" pitchFamily="34" charset="0"/>
                <a:cs typeface="Arial" panose="020B0604020202020204" pitchFamily="34" charset="0"/>
              </a:rPr>
              <a:t>idarelere,il</a:t>
            </a:r>
            <a:r>
              <a:rPr lang="tr-TR" i="1" dirty="0">
                <a:latin typeface="Arial" panose="020B0604020202020204" pitchFamily="34" charset="0"/>
                <a:cs typeface="Arial" panose="020B0604020202020204" pitchFamily="34" charset="0"/>
              </a:rPr>
              <a:t> özel idarelerine ve belediyelere, kamu iktisadi teşebbüslerine ve kamu kuruluşlarına ait motorlu araçların sebep oldukları zararlardan dolayı, bu Kanunun işletenin hukuki sorumluluğuna ilişkin hükümleri uygulanır. Bu kuruluşlar, 85 inci maddenin birinci fıkrasına göre olan sorumluluklarının karşılanmasını sağlamak üzere 101 inci maddedeki şartları haiz milli sigorta şirketlerine mali sorumluluk sigortası yaptırmakla </a:t>
            </a:r>
            <a:r>
              <a:rPr lang="tr-TR" i="1" dirty="0" smtClean="0">
                <a:latin typeface="Arial" panose="020B0604020202020204" pitchFamily="34" charset="0"/>
                <a:cs typeface="Arial" panose="020B0604020202020204" pitchFamily="34" charset="0"/>
              </a:rPr>
              <a:t>yükümlüdürler.</a:t>
            </a:r>
            <a:endParaRPr lang="tr-TR" b="1" i="1" dirty="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759126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İçerik Yer Tutucusu 8"/>
          <p:cNvSpPr>
            <a:spLocks noGrp="1"/>
          </p:cNvSpPr>
          <p:nvPr>
            <p:ph idx="1"/>
          </p:nvPr>
        </p:nvSpPr>
        <p:spPr>
          <a:xfrm>
            <a:off x="1607126" y="651164"/>
            <a:ext cx="10401259" cy="6091159"/>
          </a:xfrm>
        </p:spPr>
        <p:txBody>
          <a:bodyPr>
            <a:normAutofit fontScale="77500" lnSpcReduction="20000"/>
          </a:bodyPr>
          <a:lstStyle/>
          <a:p>
            <a:pPr marL="0" indent="0">
              <a:buNone/>
            </a:pPr>
            <a:r>
              <a:rPr lang="tr-TR" b="1" dirty="0" smtClean="0">
                <a:solidFill>
                  <a:schemeClr val="tx1">
                    <a:lumMod val="65000"/>
                    <a:lumOff val="35000"/>
                  </a:schemeClr>
                </a:solidFill>
                <a:latin typeface="Arial" panose="020B0604020202020204" pitchFamily="34" charset="0"/>
                <a:cs typeface="Arial" panose="020B0604020202020204" pitchFamily="34" charset="0"/>
              </a:rPr>
              <a:t>           Adli Yargının Görev Alanına Bırakılan İdari Uyuşmazlıklar – III</a:t>
            </a:r>
            <a:endParaRPr lang="tr-TR" dirty="0">
              <a:solidFill>
                <a:schemeClr val="tx1">
                  <a:lumMod val="65000"/>
                  <a:lumOff val="35000"/>
                </a:schemeClr>
              </a:solidFill>
              <a:latin typeface="Arial" panose="020B0604020202020204" pitchFamily="34" charset="0"/>
              <a:cs typeface="Arial" panose="020B0604020202020204" pitchFamily="34" charset="0"/>
            </a:endParaRPr>
          </a:p>
          <a:p>
            <a:pPr algn="just">
              <a:buFontTx/>
              <a:buChar char="-"/>
            </a:pPr>
            <a:r>
              <a:rPr lang="tr-TR" b="1" dirty="0" smtClean="0">
                <a:solidFill>
                  <a:schemeClr val="tx1">
                    <a:lumMod val="65000"/>
                    <a:lumOff val="35000"/>
                  </a:schemeClr>
                </a:solidFill>
                <a:latin typeface="Arial" panose="020B0604020202020204" pitchFamily="34" charset="0"/>
                <a:cs typeface="Arial" panose="020B0604020202020204" pitchFamily="34" charset="0"/>
              </a:rPr>
              <a:t>2004 sayılı İcra ve İflas Kanunu Madde 5 - </a:t>
            </a:r>
            <a:r>
              <a:rPr lang="tr-TR" dirty="0">
                <a:solidFill>
                  <a:schemeClr val="tx1">
                    <a:lumMod val="65000"/>
                    <a:lumOff val="35000"/>
                  </a:schemeClr>
                </a:solidFill>
                <a:latin typeface="Arial" panose="020B0604020202020204" pitchFamily="34" charset="0"/>
                <a:cs typeface="Arial" panose="020B0604020202020204" pitchFamily="34" charset="0"/>
              </a:rPr>
              <a:t>İcra ve İflas Dairesi görevlilerinin kusurlarından doğan tazminat davaları, ancak idare aleyhine açılabilir. Devletin, zararın meydana gelmesinde kusuru bulunan görevlilere rücu hakkı saklıdır</a:t>
            </a:r>
            <a:r>
              <a:rPr lang="tr-TR" dirty="0" smtClean="0">
                <a:solidFill>
                  <a:schemeClr val="tx1">
                    <a:lumMod val="65000"/>
                    <a:lumOff val="35000"/>
                  </a:schemeClr>
                </a:solidFill>
                <a:latin typeface="Arial" panose="020B0604020202020204" pitchFamily="34" charset="0"/>
                <a:cs typeface="Arial" panose="020B0604020202020204" pitchFamily="34" charset="0"/>
              </a:rPr>
              <a:t>. Bu </a:t>
            </a:r>
            <a:r>
              <a:rPr lang="tr-TR" dirty="0">
                <a:solidFill>
                  <a:schemeClr val="tx1">
                    <a:lumMod val="65000"/>
                    <a:lumOff val="35000"/>
                  </a:schemeClr>
                </a:solidFill>
                <a:latin typeface="Arial" panose="020B0604020202020204" pitchFamily="34" charset="0"/>
                <a:cs typeface="Arial" panose="020B0604020202020204" pitchFamily="34" charset="0"/>
              </a:rPr>
              <a:t>davalara adliye mahkemelerinde bakılır.</a:t>
            </a:r>
            <a:endParaRPr lang="tr-TR" b="1" dirty="0" smtClean="0">
              <a:solidFill>
                <a:schemeClr val="tx1">
                  <a:lumMod val="65000"/>
                  <a:lumOff val="35000"/>
                </a:schemeClr>
              </a:solidFill>
              <a:latin typeface="Arial" panose="020B0604020202020204" pitchFamily="34" charset="0"/>
              <a:cs typeface="Arial" panose="020B0604020202020204" pitchFamily="34" charset="0"/>
            </a:endParaRPr>
          </a:p>
          <a:p>
            <a:pPr>
              <a:buFontTx/>
              <a:buChar char="-"/>
            </a:pPr>
            <a:r>
              <a:rPr lang="tr-TR" b="1" dirty="0" smtClean="0">
                <a:solidFill>
                  <a:schemeClr val="tx1">
                    <a:lumMod val="65000"/>
                    <a:lumOff val="35000"/>
                  </a:schemeClr>
                </a:solidFill>
                <a:latin typeface="Arial" panose="020B0604020202020204" pitchFamily="34" charset="0"/>
                <a:cs typeface="Arial" panose="020B0604020202020204" pitchFamily="34" charset="0"/>
              </a:rPr>
              <a:t>Fiili Yol</a:t>
            </a:r>
          </a:p>
          <a:p>
            <a:pPr marL="0" indent="0" algn="just">
              <a:buNone/>
            </a:pPr>
            <a:r>
              <a:rPr lang="tr-TR" b="1" dirty="0" smtClean="0">
                <a:solidFill>
                  <a:schemeClr val="tx1">
                    <a:lumMod val="65000"/>
                    <a:lumOff val="35000"/>
                  </a:schemeClr>
                </a:solidFill>
                <a:latin typeface="Arial" panose="020B0604020202020204" pitchFamily="34" charset="0"/>
                <a:cs typeface="Arial" panose="020B0604020202020204" pitchFamily="34" charset="0"/>
              </a:rPr>
              <a:t>(D. 10D, E. 1992/3686, K. 1993/4601, T. 23.11.1991): </a:t>
            </a:r>
            <a:r>
              <a:rPr lang="tr-TR" dirty="0" smtClean="0">
                <a:solidFill>
                  <a:schemeClr val="tx1">
                    <a:lumMod val="65000"/>
                    <a:lumOff val="35000"/>
                  </a:schemeClr>
                </a:solidFill>
                <a:latin typeface="Arial" panose="020B0604020202020204" pitchFamily="34" charset="0"/>
                <a:cs typeface="Arial" panose="020B0604020202020204" pitchFamily="34" charset="0"/>
              </a:rPr>
              <a:t>«</a:t>
            </a:r>
            <a:r>
              <a:rPr lang="tr-TR" sz="1900" i="1" dirty="0" smtClean="0">
                <a:solidFill>
                  <a:schemeClr val="tx1">
                    <a:lumMod val="65000"/>
                    <a:lumOff val="35000"/>
                  </a:schemeClr>
                </a:solidFill>
                <a:latin typeface="Arial" panose="020B0604020202020204" pitchFamily="34" charset="0"/>
                <a:cs typeface="Arial" panose="020B0604020202020204" pitchFamily="34" charset="0"/>
              </a:rPr>
              <a:t>Davacı</a:t>
            </a:r>
            <a:r>
              <a:rPr lang="tr-TR" sz="1900" i="1" dirty="0">
                <a:solidFill>
                  <a:schemeClr val="tx1">
                    <a:lumMod val="65000"/>
                    <a:lumOff val="35000"/>
                  </a:schemeClr>
                </a:solidFill>
                <a:latin typeface="Arial" panose="020B0604020202020204" pitchFamily="34" charset="0"/>
                <a:cs typeface="Arial" panose="020B0604020202020204" pitchFamily="34" charset="0"/>
              </a:rPr>
              <a:t>, davalı idarenin yasalarda belirlenen usullere uymadan yıkımı gerçekleştirdiği, idare elemanlarının tuttuğu tutanağın hükme esas alınamayacağı, dava dilekçesinde belirttikleri tanıkların yıkıma başlarken binaların sağlam olduğunu gördüğü davalının, tahliye istemiyle Eyüp Kaymakamlığına yaptığı başvurusunun sonucunu beklemeden binaları yıkma yoluna gittiği iddialarıyla anılan kararın </a:t>
            </a:r>
            <a:r>
              <a:rPr lang="tr-TR" sz="1900" i="1" dirty="0" err="1">
                <a:solidFill>
                  <a:schemeClr val="tx1">
                    <a:lumMod val="65000"/>
                    <a:lumOff val="35000"/>
                  </a:schemeClr>
                </a:solidFill>
                <a:latin typeface="Arial" panose="020B0604020202020204" pitchFamily="34" charset="0"/>
                <a:cs typeface="Arial" panose="020B0604020202020204" pitchFamily="34" charset="0"/>
              </a:rPr>
              <a:t>temyizen</a:t>
            </a:r>
            <a:r>
              <a:rPr lang="tr-TR" sz="1900" i="1" dirty="0">
                <a:solidFill>
                  <a:schemeClr val="tx1">
                    <a:lumMod val="65000"/>
                    <a:lumOff val="35000"/>
                  </a:schemeClr>
                </a:solidFill>
                <a:latin typeface="Arial" panose="020B0604020202020204" pitchFamily="34" charset="0"/>
                <a:cs typeface="Arial" panose="020B0604020202020204" pitchFamily="34" charset="0"/>
              </a:rPr>
              <a:t> incelenip bozulmasını istemektedir.</a:t>
            </a:r>
          </a:p>
          <a:p>
            <a:pPr marL="0" indent="0" algn="just">
              <a:buNone/>
            </a:pPr>
            <a:r>
              <a:rPr lang="tr-TR" sz="1900" i="1" dirty="0" smtClean="0">
                <a:solidFill>
                  <a:schemeClr val="tx1">
                    <a:lumMod val="65000"/>
                    <a:lumOff val="35000"/>
                  </a:schemeClr>
                </a:solidFill>
                <a:latin typeface="Arial" panose="020B0604020202020204" pitchFamily="34" charset="0"/>
                <a:cs typeface="Arial" panose="020B0604020202020204" pitchFamily="34" charset="0"/>
              </a:rPr>
              <a:t>İdare</a:t>
            </a:r>
            <a:r>
              <a:rPr lang="tr-TR" sz="1900" i="1" dirty="0">
                <a:solidFill>
                  <a:schemeClr val="tx1">
                    <a:lumMod val="65000"/>
                    <a:lumOff val="35000"/>
                  </a:schemeClr>
                </a:solidFill>
                <a:latin typeface="Arial" panose="020B0604020202020204" pitchFamily="34" charset="0"/>
                <a:cs typeface="Arial" panose="020B0604020202020204" pitchFamily="34" charset="0"/>
              </a:rPr>
              <a:t>, kamu hizmetlerinin yürütülmesi sırasında kişilere verdiği zararları tazminle sorumlu olup, tazmini istenilen zararın idari eylem ve işlerden doğması halinde bu zararlar idari yargıda açılacak tam yargı davası ile istenebilir.</a:t>
            </a:r>
          </a:p>
          <a:p>
            <a:pPr marL="0" indent="0" algn="just">
              <a:buNone/>
            </a:pPr>
            <a:r>
              <a:rPr lang="tr-TR" sz="1900" i="1" dirty="0" smtClean="0">
                <a:solidFill>
                  <a:schemeClr val="tx1">
                    <a:lumMod val="65000"/>
                    <a:lumOff val="35000"/>
                  </a:schemeClr>
                </a:solidFill>
                <a:latin typeface="Arial" panose="020B0604020202020204" pitchFamily="34" charset="0"/>
                <a:cs typeface="Arial" panose="020B0604020202020204" pitchFamily="34" charset="0"/>
              </a:rPr>
              <a:t>İdari </a:t>
            </a:r>
            <a:r>
              <a:rPr lang="tr-TR" sz="1900" i="1" dirty="0">
                <a:solidFill>
                  <a:schemeClr val="tx1">
                    <a:lumMod val="65000"/>
                    <a:lumOff val="35000"/>
                  </a:schemeClr>
                </a:solidFill>
                <a:latin typeface="Arial" panose="020B0604020202020204" pitchFamily="34" charset="0"/>
                <a:cs typeface="Arial" panose="020B0604020202020204" pitchFamily="34" charset="0"/>
              </a:rPr>
              <a:t>usul ve esaslar dışında idarece yapılan eylemler "haksız fiil" niteliğinde olup, </a:t>
            </a:r>
            <a:r>
              <a:rPr lang="tr-TR" sz="1900" i="1" dirty="0" err="1">
                <a:solidFill>
                  <a:schemeClr val="tx1">
                    <a:lumMod val="65000"/>
                    <a:lumOff val="35000"/>
                  </a:schemeClr>
                </a:solidFill>
                <a:latin typeface="Arial" panose="020B0604020202020204" pitchFamily="34" charset="0"/>
                <a:cs typeface="Arial" panose="020B0604020202020204" pitchFamily="34" charset="0"/>
              </a:rPr>
              <a:t>idarelik</a:t>
            </a:r>
            <a:r>
              <a:rPr lang="tr-TR" sz="1900" i="1" dirty="0">
                <a:solidFill>
                  <a:schemeClr val="tx1">
                    <a:lumMod val="65000"/>
                    <a:lumOff val="35000"/>
                  </a:schemeClr>
                </a:solidFill>
                <a:latin typeface="Arial" panose="020B0604020202020204" pitchFamily="34" charset="0"/>
                <a:cs typeface="Arial" panose="020B0604020202020204" pitchFamily="34" charset="0"/>
              </a:rPr>
              <a:t> karakteri taşımayan bu eylemlerden dolayı ancak adli yargıda dava açılması mümkündür. İdarenin bir kamu hukuku kuralına yasa tüzük, yönetmelik gibi bir kural işlem veya bir idari işleme, ya da bir yargı yeri kararın dayanmadan </a:t>
            </a:r>
            <a:r>
              <a:rPr lang="tr-TR" sz="1900" i="1" dirty="0" err="1">
                <a:solidFill>
                  <a:schemeClr val="tx1">
                    <a:lumMod val="65000"/>
                    <a:lumOff val="35000"/>
                  </a:schemeClr>
                </a:solidFill>
                <a:latin typeface="Arial" panose="020B0604020202020204" pitchFamily="34" charset="0"/>
                <a:cs typeface="Arial" panose="020B0604020202020204" pitchFamily="34" charset="0"/>
              </a:rPr>
              <a:t>hotbehot</a:t>
            </a:r>
            <a:r>
              <a:rPr lang="tr-TR" sz="1900" i="1" dirty="0">
                <a:solidFill>
                  <a:schemeClr val="tx1">
                    <a:lumMod val="65000"/>
                    <a:lumOff val="35000"/>
                  </a:schemeClr>
                </a:solidFill>
                <a:latin typeface="Arial" panose="020B0604020202020204" pitchFamily="34" charset="0"/>
                <a:cs typeface="Arial" panose="020B0604020202020204" pitchFamily="34" charset="0"/>
              </a:rPr>
              <a:t> "haksız fiil" niteliğinde eylemde bulunması mahkeme içtihatları ve doktrinde "fiili yol" olarak nitelendirilmekte ve </a:t>
            </a:r>
            <a:r>
              <a:rPr lang="tr-TR" sz="1900" i="1" dirty="0" err="1">
                <a:solidFill>
                  <a:schemeClr val="tx1">
                    <a:lumMod val="65000"/>
                    <a:lumOff val="35000"/>
                  </a:schemeClr>
                </a:solidFill>
                <a:latin typeface="Arial" panose="020B0604020202020204" pitchFamily="34" charset="0"/>
                <a:cs typeface="Arial" panose="020B0604020202020204" pitchFamily="34" charset="0"/>
              </a:rPr>
              <a:t>idarilik</a:t>
            </a:r>
            <a:r>
              <a:rPr lang="tr-TR" sz="1900" i="1" dirty="0">
                <a:solidFill>
                  <a:schemeClr val="tx1">
                    <a:lumMod val="65000"/>
                    <a:lumOff val="35000"/>
                  </a:schemeClr>
                </a:solidFill>
                <a:latin typeface="Arial" panose="020B0604020202020204" pitchFamily="34" charset="0"/>
                <a:cs typeface="Arial" panose="020B0604020202020204" pitchFamily="34" charset="0"/>
              </a:rPr>
              <a:t> karakteri taşımayan bu eylemlerden dolayı idarenin alelade bir fert durumuna geleceği, sonuçta özel hukuk hükümlerine göre çözümlenmesi gereken uyuşmazlıklara yol açılacağı kabul edilmektedir.</a:t>
            </a:r>
          </a:p>
          <a:p>
            <a:pPr marL="0" indent="0" algn="just">
              <a:buNone/>
            </a:pPr>
            <a:r>
              <a:rPr lang="tr-TR" sz="1900" i="1" dirty="0" smtClean="0">
                <a:solidFill>
                  <a:schemeClr val="tx1">
                    <a:lumMod val="65000"/>
                    <a:lumOff val="35000"/>
                  </a:schemeClr>
                </a:solidFill>
                <a:latin typeface="Arial" panose="020B0604020202020204" pitchFamily="34" charset="0"/>
                <a:cs typeface="Arial" panose="020B0604020202020204" pitchFamily="34" charset="0"/>
              </a:rPr>
              <a:t>Dosyanın </a:t>
            </a:r>
            <a:r>
              <a:rPr lang="tr-TR" sz="1900" i="1" dirty="0">
                <a:solidFill>
                  <a:schemeClr val="tx1">
                    <a:lumMod val="65000"/>
                    <a:lumOff val="35000"/>
                  </a:schemeClr>
                </a:solidFill>
                <a:latin typeface="Arial" panose="020B0604020202020204" pitchFamily="34" charset="0"/>
                <a:cs typeface="Arial" panose="020B0604020202020204" pitchFamily="34" charset="0"/>
              </a:rPr>
              <a:t>incelenmesinden; İstanbul, Eyüp Kemerburgaz Bayırı mevkiinde bulunan 4.340.000.- </a:t>
            </a:r>
            <a:r>
              <a:rPr lang="tr-TR" sz="1900" i="1" dirty="0" err="1">
                <a:solidFill>
                  <a:schemeClr val="tx1">
                    <a:lumMod val="65000"/>
                    <a:lumOff val="35000"/>
                  </a:schemeClr>
                </a:solidFill>
                <a:latin typeface="Arial" panose="020B0604020202020204" pitchFamily="34" charset="0"/>
                <a:cs typeface="Arial" panose="020B0604020202020204" pitchFamily="34" charset="0"/>
              </a:rPr>
              <a:t>mı`lik</a:t>
            </a:r>
            <a:r>
              <a:rPr lang="tr-TR" sz="1900" i="1" dirty="0">
                <a:solidFill>
                  <a:schemeClr val="tx1">
                    <a:lumMod val="65000"/>
                    <a:lumOff val="35000"/>
                  </a:schemeClr>
                </a:solidFill>
                <a:latin typeface="Arial" panose="020B0604020202020204" pitchFamily="34" charset="0"/>
                <a:cs typeface="Arial" panose="020B0604020202020204" pitchFamily="34" charset="0"/>
              </a:rPr>
              <a:t> orman arazisinin Milli Savunma Bakanlığına eğitim atışı ve tatbikat alanı olarak kullanılmak üzere 17.12.1986 yılında tahsis edildiği, davalı idarenin 2.2.1988 tarihinde davacıya binaları boşaltmalarını bildirdiği, 9.2.1988 tarihinde de Eyüp Kaymakamlığına başvurarak binaların yıktırılmasını talep ettiği, kaymakamlıkça bir işlem yapılmadığı ve davacının söz konusu binaların 2.5.1988 tarihinde davalı idare elemanlarınca yıkıldığı iddiasıyla yıkımdan önce binaların tespit ettirilen değerin tazmini istemiyle idare mahkemesinde dava açtığı anlaşılmaktadır.</a:t>
            </a:r>
          </a:p>
          <a:p>
            <a:pPr marL="0" indent="0" algn="just">
              <a:buNone/>
            </a:pPr>
            <a:r>
              <a:rPr lang="tr-TR" sz="1900" i="1" dirty="0" smtClean="0">
                <a:solidFill>
                  <a:schemeClr val="tx1">
                    <a:lumMod val="65000"/>
                    <a:lumOff val="35000"/>
                  </a:schemeClr>
                </a:solidFill>
                <a:latin typeface="Arial" panose="020B0604020202020204" pitchFamily="34" charset="0"/>
                <a:cs typeface="Arial" panose="020B0604020202020204" pitchFamily="34" charset="0"/>
              </a:rPr>
              <a:t>Dava </a:t>
            </a:r>
            <a:r>
              <a:rPr lang="tr-TR" sz="1900" i="1" dirty="0">
                <a:solidFill>
                  <a:schemeClr val="tx1">
                    <a:lumMod val="65000"/>
                    <a:lumOff val="35000"/>
                  </a:schemeClr>
                </a:solidFill>
                <a:latin typeface="Arial" panose="020B0604020202020204" pitchFamily="34" charset="0"/>
                <a:cs typeface="Arial" panose="020B0604020202020204" pitchFamily="34" charset="0"/>
              </a:rPr>
              <a:t>konusu olayda, davacı herhangi bir yargı kararı veya yetkili makamca verilmiş tahliye kararı olmadığı halde zilyet olarak bulunduğu taşınmazdaki binaların idare elemanlarınca yıkıldığını iddia etmektedir. Bu haliyle uyuşmazlık bir idari eylemden değil haksız fiil iddiasından kaynaklanmakta olup uyuşmazlığın görüm ve çözümü adli yargının görev alanına girmektedir</a:t>
            </a:r>
            <a:r>
              <a:rPr lang="tr-TR" sz="1900" i="1" dirty="0" smtClean="0">
                <a:solidFill>
                  <a:schemeClr val="tx1">
                    <a:lumMod val="65000"/>
                    <a:lumOff val="35000"/>
                  </a:schemeClr>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8620458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817782" y="692715"/>
            <a:ext cx="9686829" cy="918251"/>
          </a:xfrm>
        </p:spPr>
        <p:txBody>
          <a:bodyPr>
            <a:normAutofit/>
          </a:bodyPr>
          <a:lstStyle/>
          <a:p>
            <a:r>
              <a:rPr lang="tr-TR" sz="2800" b="1" dirty="0" smtClean="0">
                <a:solidFill>
                  <a:schemeClr val="tx1">
                    <a:lumMod val="65000"/>
                    <a:lumOff val="35000"/>
                  </a:schemeClr>
                </a:solidFill>
                <a:latin typeface="Arial" panose="020B0604020202020204" pitchFamily="34" charset="0"/>
                <a:cs typeface="Arial" panose="020B0604020202020204" pitchFamily="34" charset="0"/>
              </a:rPr>
              <a:t>Uyuşmazlık Mahkemesi ve Uyuşmazlıkların Çözümü</a:t>
            </a:r>
            <a:endParaRPr lang="tr-TR" sz="28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a:xfrm>
            <a:off x="1817782" y="1762698"/>
            <a:ext cx="9686829" cy="4368861"/>
          </a:xfrm>
        </p:spPr>
        <p:txBody>
          <a:bodyPr>
            <a:normAutofit/>
          </a:bodyPr>
          <a:lstStyle/>
          <a:p>
            <a:pPr marL="0" indent="0" algn="just">
              <a:buNone/>
            </a:pPr>
            <a:r>
              <a:rPr lang="tr-TR" b="1" dirty="0" smtClean="0">
                <a:solidFill>
                  <a:schemeClr val="tx1">
                    <a:lumMod val="65000"/>
                    <a:lumOff val="35000"/>
                  </a:schemeClr>
                </a:solidFill>
                <a:latin typeface="Arial" panose="020B0604020202020204" pitchFamily="34" charset="0"/>
                <a:cs typeface="Arial" panose="020B0604020202020204" pitchFamily="34" charset="0"/>
              </a:rPr>
              <a:t>Anayasa Madde 158 - </a:t>
            </a:r>
            <a:r>
              <a:rPr lang="tr-TR" i="1" dirty="0">
                <a:solidFill>
                  <a:schemeClr val="tx1">
                    <a:lumMod val="65000"/>
                    <a:lumOff val="35000"/>
                  </a:schemeClr>
                </a:solidFill>
                <a:latin typeface="Arial" panose="020B0604020202020204" pitchFamily="34" charset="0"/>
                <a:cs typeface="Arial" panose="020B0604020202020204" pitchFamily="34" charset="0"/>
              </a:rPr>
              <a:t>Uyuşmazlık Mahkemesi adli ve idari yargı mercileri arasındaki görev ve hüküm uyuşmazlıklarını kesin olarak çözümlemeye yetkilidir. </a:t>
            </a:r>
          </a:p>
          <a:p>
            <a:pPr marL="0" indent="0" algn="just">
              <a:buNone/>
            </a:pPr>
            <a:r>
              <a:rPr lang="tr-TR" i="1" dirty="0" smtClean="0">
                <a:solidFill>
                  <a:schemeClr val="tx1">
                    <a:lumMod val="65000"/>
                    <a:lumOff val="35000"/>
                  </a:schemeClr>
                </a:solidFill>
                <a:latin typeface="Arial" panose="020B0604020202020204" pitchFamily="34" charset="0"/>
                <a:cs typeface="Arial" panose="020B0604020202020204" pitchFamily="34" charset="0"/>
              </a:rPr>
              <a:t>Uyuşmazlık </a:t>
            </a:r>
            <a:r>
              <a:rPr lang="tr-TR" i="1" dirty="0">
                <a:solidFill>
                  <a:schemeClr val="tx1">
                    <a:lumMod val="65000"/>
                    <a:lumOff val="35000"/>
                  </a:schemeClr>
                </a:solidFill>
                <a:latin typeface="Arial" panose="020B0604020202020204" pitchFamily="34" charset="0"/>
                <a:cs typeface="Arial" panose="020B0604020202020204" pitchFamily="34" charset="0"/>
              </a:rPr>
              <a:t>Mahkemesinin kuruluşu, üyelerinin nitelikleri ve seçimleri ile işleyişi kanunla düzenlenir. Bu mahkemenin Başkanlığını Anayasa Mahkemesince, kendi üyeleri arasından görevlendirilen üye yapar. </a:t>
            </a:r>
            <a:endParaRPr lang="tr-TR" i="1" dirty="0" smtClean="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i="1" dirty="0" smtClean="0">
                <a:solidFill>
                  <a:schemeClr val="tx1">
                    <a:lumMod val="65000"/>
                    <a:lumOff val="35000"/>
                  </a:schemeClr>
                </a:solidFill>
                <a:latin typeface="Arial" panose="020B0604020202020204" pitchFamily="34" charset="0"/>
                <a:cs typeface="Arial" panose="020B0604020202020204" pitchFamily="34" charset="0"/>
              </a:rPr>
              <a:t>Diğer </a:t>
            </a:r>
            <a:r>
              <a:rPr lang="tr-TR" i="1" dirty="0">
                <a:solidFill>
                  <a:schemeClr val="tx1">
                    <a:lumMod val="65000"/>
                    <a:lumOff val="35000"/>
                  </a:schemeClr>
                </a:solidFill>
                <a:latin typeface="Arial" panose="020B0604020202020204" pitchFamily="34" charset="0"/>
                <a:cs typeface="Arial" panose="020B0604020202020204" pitchFamily="34" charset="0"/>
              </a:rPr>
              <a:t>mahkemelerle, Anayasa Mahkemesi arasındaki görev uyuşmazlıklarında, Anayasa Mahkemesinin </a:t>
            </a:r>
            <a:r>
              <a:rPr lang="tr-TR" i="1" dirty="0" smtClean="0">
                <a:solidFill>
                  <a:schemeClr val="tx1">
                    <a:lumMod val="65000"/>
                    <a:lumOff val="35000"/>
                  </a:schemeClr>
                </a:solidFill>
                <a:latin typeface="Arial" panose="020B0604020202020204" pitchFamily="34" charset="0"/>
                <a:cs typeface="Arial" panose="020B0604020202020204" pitchFamily="34" charset="0"/>
              </a:rPr>
              <a:t>kararı </a:t>
            </a:r>
            <a:r>
              <a:rPr lang="tr-TR" i="1" dirty="0">
                <a:solidFill>
                  <a:schemeClr val="tx1">
                    <a:lumMod val="65000"/>
                    <a:lumOff val="35000"/>
                  </a:schemeClr>
                </a:solidFill>
                <a:latin typeface="Arial" panose="020B0604020202020204" pitchFamily="34" charset="0"/>
                <a:cs typeface="Arial" panose="020B0604020202020204" pitchFamily="34" charset="0"/>
              </a:rPr>
              <a:t>esas alınır</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p>
          <a:p>
            <a:pPr marL="0" indent="0" algn="just">
              <a:buNone/>
            </a:pPr>
            <a:r>
              <a:rPr lang="tr-TR" b="1" dirty="0" smtClean="0">
                <a:solidFill>
                  <a:schemeClr val="tx1">
                    <a:lumMod val="65000"/>
                    <a:lumOff val="35000"/>
                  </a:schemeClr>
                </a:solidFill>
                <a:latin typeface="Arial" panose="020B0604020202020204" pitchFamily="34" charset="0"/>
                <a:cs typeface="Arial" panose="020B0604020202020204" pitchFamily="34" charset="0"/>
              </a:rPr>
              <a:t>Uyuşmazlık Mahkemesinin Kuruluş ve İşleyişi Hakkında Kanun Madde </a:t>
            </a:r>
            <a:r>
              <a:rPr lang="tr-TR" b="1" dirty="0">
                <a:solidFill>
                  <a:schemeClr val="tx1">
                    <a:lumMod val="65000"/>
                    <a:lumOff val="35000"/>
                  </a:schemeClr>
                </a:solidFill>
                <a:latin typeface="Arial" panose="020B0604020202020204" pitchFamily="34" charset="0"/>
                <a:cs typeface="Arial" panose="020B0604020202020204" pitchFamily="34" charset="0"/>
              </a:rPr>
              <a:t>1 </a:t>
            </a:r>
            <a:r>
              <a:rPr lang="tr-TR" b="1" i="1" dirty="0">
                <a:solidFill>
                  <a:schemeClr val="tx1">
                    <a:lumMod val="65000"/>
                    <a:lumOff val="35000"/>
                  </a:schemeClr>
                </a:solidFill>
                <a:latin typeface="Arial" panose="020B0604020202020204" pitchFamily="34" charset="0"/>
                <a:cs typeface="Arial" panose="020B0604020202020204" pitchFamily="34" charset="0"/>
              </a:rPr>
              <a:t>– </a:t>
            </a:r>
            <a:r>
              <a:rPr lang="tr-TR" i="1" dirty="0">
                <a:solidFill>
                  <a:schemeClr val="tx1">
                    <a:lumMod val="65000"/>
                    <a:lumOff val="35000"/>
                  </a:schemeClr>
                </a:solidFill>
                <a:latin typeface="Arial" panose="020B0604020202020204" pitchFamily="34" charset="0"/>
                <a:cs typeface="Arial" panose="020B0604020202020204" pitchFamily="34" charset="0"/>
              </a:rPr>
              <a:t>Uyuşmazlık Mahkemesi; Türkiye Cumhuriyeti Anayasası ile görevlendirilmiş, adli, idari ve </a:t>
            </a:r>
            <a:r>
              <a:rPr lang="tr-TR" i="1" strike="sngStrike" dirty="0">
                <a:solidFill>
                  <a:schemeClr val="tx1">
                    <a:lumMod val="65000"/>
                    <a:lumOff val="35000"/>
                  </a:schemeClr>
                </a:solidFill>
                <a:latin typeface="Arial" panose="020B0604020202020204" pitchFamily="34" charset="0"/>
                <a:cs typeface="Arial" panose="020B0604020202020204" pitchFamily="34" charset="0"/>
              </a:rPr>
              <a:t>askeri</a:t>
            </a:r>
            <a:r>
              <a:rPr lang="tr-TR" i="1" dirty="0">
                <a:solidFill>
                  <a:schemeClr val="tx1">
                    <a:lumMod val="65000"/>
                    <a:lumOff val="35000"/>
                  </a:schemeClr>
                </a:solidFill>
                <a:latin typeface="Arial" panose="020B0604020202020204" pitchFamily="34" charset="0"/>
                <a:cs typeface="Arial" panose="020B0604020202020204" pitchFamily="34" charset="0"/>
              </a:rPr>
              <a:t> </a:t>
            </a:r>
            <a:r>
              <a:rPr lang="tr-TR" i="1" dirty="0" smtClean="0">
                <a:solidFill>
                  <a:schemeClr val="tx1">
                    <a:lumMod val="65000"/>
                    <a:lumOff val="35000"/>
                  </a:schemeClr>
                </a:solidFill>
                <a:latin typeface="Arial" panose="020B0604020202020204" pitchFamily="34" charset="0"/>
                <a:cs typeface="Arial" panose="020B0604020202020204" pitchFamily="34" charset="0"/>
              </a:rPr>
              <a:t>yargı mercileri </a:t>
            </a:r>
            <a:r>
              <a:rPr lang="tr-TR" i="1" dirty="0">
                <a:solidFill>
                  <a:schemeClr val="tx1">
                    <a:lumMod val="65000"/>
                    <a:lumOff val="35000"/>
                  </a:schemeClr>
                </a:solidFill>
                <a:latin typeface="Arial" panose="020B0604020202020204" pitchFamily="34" charset="0"/>
                <a:cs typeface="Arial" panose="020B0604020202020204" pitchFamily="34" charset="0"/>
              </a:rPr>
              <a:t>arasındaki görev ve hüküm uyuşmazlıklarını kesin olarak çözmeye yetkili ve bu </a:t>
            </a:r>
            <a:r>
              <a:rPr lang="tr-TR" i="1" dirty="0" smtClean="0">
                <a:solidFill>
                  <a:schemeClr val="tx1">
                    <a:lumMod val="65000"/>
                    <a:lumOff val="35000"/>
                  </a:schemeClr>
                </a:solidFill>
                <a:latin typeface="Arial" panose="020B0604020202020204" pitchFamily="34" charset="0"/>
                <a:cs typeface="Arial" panose="020B0604020202020204" pitchFamily="34" charset="0"/>
              </a:rPr>
              <a:t> Kanunla </a:t>
            </a:r>
            <a:r>
              <a:rPr lang="tr-TR" i="1" dirty="0">
                <a:solidFill>
                  <a:schemeClr val="tx1">
                    <a:lumMod val="65000"/>
                    <a:lumOff val="35000"/>
                  </a:schemeClr>
                </a:solidFill>
                <a:latin typeface="Arial" panose="020B0604020202020204" pitchFamily="34" charset="0"/>
                <a:cs typeface="Arial" panose="020B0604020202020204" pitchFamily="34" charset="0"/>
              </a:rPr>
              <a:t>kurulup görev </a:t>
            </a:r>
            <a:r>
              <a:rPr lang="tr-TR" i="1" dirty="0" smtClean="0">
                <a:solidFill>
                  <a:schemeClr val="tx1">
                    <a:lumMod val="65000"/>
                    <a:lumOff val="35000"/>
                  </a:schemeClr>
                </a:solidFill>
                <a:latin typeface="Arial" panose="020B0604020202020204" pitchFamily="34" charset="0"/>
                <a:cs typeface="Arial" panose="020B0604020202020204" pitchFamily="34" charset="0"/>
              </a:rPr>
              <a:t>yapan bağımsız </a:t>
            </a:r>
            <a:r>
              <a:rPr lang="tr-TR" i="1" dirty="0">
                <a:solidFill>
                  <a:schemeClr val="tx1">
                    <a:lumMod val="65000"/>
                    <a:lumOff val="35000"/>
                  </a:schemeClr>
                </a:solidFill>
                <a:latin typeface="Arial" panose="020B0604020202020204" pitchFamily="34" charset="0"/>
                <a:cs typeface="Arial" panose="020B0604020202020204" pitchFamily="34" charset="0"/>
              </a:rPr>
              <a:t>bir yüksek </a:t>
            </a:r>
            <a:r>
              <a:rPr lang="tr-TR" i="1" dirty="0" smtClean="0">
                <a:solidFill>
                  <a:schemeClr val="tx1">
                    <a:lumMod val="65000"/>
                    <a:lumOff val="35000"/>
                  </a:schemeClr>
                </a:solidFill>
                <a:latin typeface="Arial" panose="020B0604020202020204" pitchFamily="34" charset="0"/>
                <a:cs typeface="Arial" panose="020B0604020202020204" pitchFamily="34" charset="0"/>
              </a:rPr>
              <a:t>mahkemedir.</a:t>
            </a:r>
            <a:endParaRPr lang="tr-TR" i="1" dirty="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077444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817783" y="789698"/>
            <a:ext cx="9686829" cy="918251"/>
          </a:xfrm>
        </p:spPr>
        <p:txBody>
          <a:bodyPr>
            <a:normAutofit/>
          </a:bodyPr>
          <a:lstStyle/>
          <a:p>
            <a:r>
              <a:rPr lang="tr-TR" sz="2800" b="1" dirty="0" smtClean="0">
                <a:solidFill>
                  <a:schemeClr val="tx1">
                    <a:lumMod val="65000"/>
                    <a:lumOff val="35000"/>
                  </a:schemeClr>
                </a:solidFill>
                <a:latin typeface="Arial" panose="020B0604020202020204" pitchFamily="34" charset="0"/>
                <a:cs typeface="Arial" panose="020B0604020202020204" pitchFamily="34" charset="0"/>
              </a:rPr>
              <a:t>Uyuşmazlık Mahkemesi ve Uyuşmazlıkların Çözümü</a:t>
            </a:r>
            <a:endParaRPr lang="tr-TR" sz="28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a:xfrm>
            <a:off x="1817783" y="1721804"/>
            <a:ext cx="9686829" cy="4946574"/>
          </a:xfrm>
        </p:spPr>
        <p:txBody>
          <a:bodyPr>
            <a:normAutofit/>
          </a:bodyPr>
          <a:lstStyle/>
          <a:p>
            <a:pPr algn="just"/>
            <a:r>
              <a:rPr lang="tr-TR" b="1" dirty="0" smtClean="0">
                <a:solidFill>
                  <a:schemeClr val="tx1">
                    <a:lumMod val="65000"/>
                    <a:lumOff val="35000"/>
                  </a:schemeClr>
                </a:solidFill>
                <a:latin typeface="Arial" panose="020B0604020202020204" pitchFamily="34" charset="0"/>
                <a:cs typeface="Arial" panose="020B0604020202020204" pitchFamily="34" charset="0"/>
              </a:rPr>
              <a:t>Uyuşmazlık Türleri</a:t>
            </a:r>
          </a:p>
          <a:p>
            <a:pPr algn="just">
              <a:buFontTx/>
              <a:buChar char="-"/>
            </a:pPr>
            <a:r>
              <a:rPr lang="tr-TR" dirty="0" smtClean="0">
                <a:solidFill>
                  <a:schemeClr val="tx1">
                    <a:lumMod val="65000"/>
                    <a:lumOff val="35000"/>
                  </a:schemeClr>
                </a:solidFill>
                <a:latin typeface="Arial" panose="020B0604020202020204" pitchFamily="34" charset="0"/>
                <a:cs typeface="Arial" panose="020B0604020202020204" pitchFamily="34" charset="0"/>
              </a:rPr>
              <a:t>Olumlu görev uyuşmazlığı</a:t>
            </a:r>
          </a:p>
          <a:p>
            <a:pPr algn="just">
              <a:buFontTx/>
              <a:buChar char="-"/>
            </a:pPr>
            <a:r>
              <a:rPr lang="tr-TR" dirty="0" smtClean="0">
                <a:solidFill>
                  <a:schemeClr val="tx1">
                    <a:lumMod val="65000"/>
                    <a:lumOff val="35000"/>
                  </a:schemeClr>
                </a:solidFill>
                <a:latin typeface="Arial" panose="020B0604020202020204" pitchFamily="34" charset="0"/>
                <a:cs typeface="Arial" panose="020B0604020202020204" pitchFamily="34" charset="0"/>
              </a:rPr>
              <a:t>Olumsuz görev uyuşmazlığı</a:t>
            </a:r>
          </a:p>
          <a:p>
            <a:pPr algn="just">
              <a:buFontTx/>
              <a:buChar char="-"/>
            </a:pPr>
            <a:r>
              <a:rPr lang="tr-TR" dirty="0" smtClean="0">
                <a:solidFill>
                  <a:schemeClr val="tx1">
                    <a:lumMod val="65000"/>
                    <a:lumOff val="35000"/>
                  </a:schemeClr>
                </a:solidFill>
                <a:latin typeface="Arial" panose="020B0604020202020204" pitchFamily="34" charset="0"/>
                <a:cs typeface="Arial" panose="020B0604020202020204" pitchFamily="34" charset="0"/>
              </a:rPr>
              <a:t>Hüküm uyuşmazlığı</a:t>
            </a:r>
          </a:p>
          <a:p>
            <a:pPr algn="just"/>
            <a:r>
              <a:rPr lang="tr-TR" b="1" dirty="0" smtClean="0">
                <a:solidFill>
                  <a:schemeClr val="tx1">
                    <a:lumMod val="65000"/>
                    <a:lumOff val="35000"/>
                  </a:schemeClr>
                </a:solidFill>
                <a:latin typeface="Arial" panose="020B0604020202020204" pitchFamily="34" charset="0"/>
                <a:cs typeface="Arial" panose="020B0604020202020204" pitchFamily="34" charset="0"/>
              </a:rPr>
              <a:t>Olumlu Görev Uyuşmazlığı - I</a:t>
            </a:r>
          </a:p>
          <a:p>
            <a:pPr marL="0" indent="0" algn="just">
              <a:buNone/>
            </a:pPr>
            <a:r>
              <a:rPr lang="tr-TR" b="1" dirty="0">
                <a:solidFill>
                  <a:schemeClr val="tx1">
                    <a:lumMod val="65000"/>
                    <a:lumOff val="35000"/>
                  </a:schemeClr>
                </a:solidFill>
                <a:latin typeface="Arial" panose="020B0604020202020204" pitchFamily="34" charset="0"/>
                <a:cs typeface="Arial" panose="020B0604020202020204" pitchFamily="34" charset="0"/>
              </a:rPr>
              <a:t>Uyuşmazlık Mahkemesinin Kuruluş </a:t>
            </a:r>
            <a:r>
              <a:rPr lang="tr-TR" b="1" dirty="0" smtClean="0">
                <a:solidFill>
                  <a:schemeClr val="tx1">
                    <a:lumMod val="65000"/>
                    <a:lumOff val="35000"/>
                  </a:schemeClr>
                </a:solidFill>
                <a:latin typeface="Arial" panose="020B0604020202020204" pitchFamily="34" charset="0"/>
                <a:cs typeface="Arial" panose="020B0604020202020204" pitchFamily="34" charset="0"/>
              </a:rPr>
              <a:t>ve </a:t>
            </a:r>
            <a:r>
              <a:rPr lang="tr-TR" b="1" dirty="0">
                <a:solidFill>
                  <a:schemeClr val="tx1">
                    <a:lumMod val="65000"/>
                    <a:lumOff val="35000"/>
                  </a:schemeClr>
                </a:solidFill>
                <a:latin typeface="Arial" panose="020B0604020202020204" pitchFamily="34" charset="0"/>
                <a:cs typeface="Arial" panose="020B0604020202020204" pitchFamily="34" charset="0"/>
              </a:rPr>
              <a:t>İşleyişi Hakkında Kanun Madde </a:t>
            </a:r>
            <a:r>
              <a:rPr lang="tr-TR" b="1" dirty="0" smtClean="0">
                <a:solidFill>
                  <a:schemeClr val="tx1">
                    <a:lumMod val="65000"/>
                    <a:lumOff val="35000"/>
                  </a:schemeClr>
                </a:solidFill>
                <a:latin typeface="Arial" panose="020B0604020202020204" pitchFamily="34" charset="0"/>
                <a:cs typeface="Arial" panose="020B0604020202020204" pitchFamily="34" charset="0"/>
              </a:rPr>
              <a:t>10- </a:t>
            </a:r>
            <a:r>
              <a:rPr lang="tr-TR" i="1" dirty="0">
                <a:solidFill>
                  <a:schemeClr val="tx1">
                    <a:lumMod val="65000"/>
                    <a:lumOff val="35000"/>
                  </a:schemeClr>
                </a:solidFill>
                <a:latin typeface="Arial" panose="020B0604020202020204" pitchFamily="34" charset="0"/>
                <a:cs typeface="Arial" panose="020B0604020202020204" pitchFamily="34" charset="0"/>
              </a:rPr>
              <a:t>Görev uyuşmazlığı çıkarma; adli, idari ve askeri bir yargı merciinde açılmış olan davada ileri sürülen görev itirazının reddi üzerine ilgili Başsavcı veya </a:t>
            </a:r>
            <a:r>
              <a:rPr lang="tr-TR" i="1" dirty="0" err="1">
                <a:solidFill>
                  <a:schemeClr val="tx1">
                    <a:lumMod val="65000"/>
                    <a:lumOff val="35000"/>
                  </a:schemeClr>
                </a:solidFill>
                <a:latin typeface="Arial" panose="020B0604020202020204" pitchFamily="34" charset="0"/>
                <a:cs typeface="Arial" panose="020B0604020202020204" pitchFamily="34" charset="0"/>
              </a:rPr>
              <a:t>Başkanunsözcüsü</a:t>
            </a:r>
            <a:r>
              <a:rPr lang="tr-TR" i="1" dirty="0">
                <a:solidFill>
                  <a:schemeClr val="tx1">
                    <a:lumMod val="65000"/>
                    <a:lumOff val="35000"/>
                  </a:schemeClr>
                </a:solidFill>
                <a:latin typeface="Arial" panose="020B0604020202020204" pitchFamily="34" charset="0"/>
                <a:cs typeface="Arial" panose="020B0604020202020204" pitchFamily="34" charset="0"/>
              </a:rPr>
              <a:t> tarafından görev konusunun incelenmesinin Uyuşmazlık Mahkemesinden </a:t>
            </a:r>
            <a:r>
              <a:rPr lang="tr-TR" i="1" dirty="0" smtClean="0">
                <a:solidFill>
                  <a:schemeClr val="tx1">
                    <a:lumMod val="65000"/>
                    <a:lumOff val="35000"/>
                  </a:schemeClr>
                </a:solidFill>
                <a:latin typeface="Arial" panose="020B0604020202020204" pitchFamily="34" charset="0"/>
                <a:cs typeface="Arial" panose="020B0604020202020204" pitchFamily="34" charset="0"/>
              </a:rPr>
              <a:t>istenmesidir.</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Yetkili Başsavcı veya </a:t>
            </a:r>
            <a:r>
              <a:rPr lang="tr-TR" i="1" dirty="0" err="1">
                <a:solidFill>
                  <a:schemeClr val="tx1">
                    <a:lumMod val="65000"/>
                    <a:lumOff val="35000"/>
                  </a:schemeClr>
                </a:solidFill>
                <a:latin typeface="Arial" panose="020B0604020202020204" pitchFamily="34" charset="0"/>
                <a:cs typeface="Arial" panose="020B0604020202020204" pitchFamily="34" charset="0"/>
              </a:rPr>
              <a:t>Başkanunsözcüsünün</a:t>
            </a:r>
            <a:r>
              <a:rPr lang="tr-TR" i="1" dirty="0">
                <a:solidFill>
                  <a:schemeClr val="tx1">
                    <a:lumMod val="65000"/>
                    <a:lumOff val="35000"/>
                  </a:schemeClr>
                </a:solidFill>
                <a:latin typeface="Arial" panose="020B0604020202020204" pitchFamily="34" charset="0"/>
                <a:cs typeface="Arial" panose="020B0604020202020204" pitchFamily="34" charset="0"/>
              </a:rPr>
              <a:t> Uyuşmazlık Mahkemesinden istekte bulunabilmesi için, görev itirazının, hukuk mahkemelerinde en geç birinci oturumda, ceza mahkemelerinde delillerin ikamesine başlamadan önce; idari yargı yerlerinde de dilekçe ve savunma evresi tamamlanmadan yapılmış olması ve yargı yerlerinin de kendilerinin görevli olduklarına karar vermiş bulunmaları </a:t>
            </a:r>
            <a:r>
              <a:rPr lang="tr-TR" i="1" dirty="0" smtClean="0">
                <a:solidFill>
                  <a:schemeClr val="tx1">
                    <a:lumMod val="65000"/>
                    <a:lumOff val="35000"/>
                  </a:schemeClr>
                </a:solidFill>
                <a:latin typeface="Arial" panose="020B0604020202020204" pitchFamily="34" charset="0"/>
                <a:cs typeface="Arial" panose="020B0604020202020204" pitchFamily="34" charset="0"/>
              </a:rPr>
              <a:t>şarttır.</a:t>
            </a:r>
            <a:endParaRPr lang="tr-TR" i="1" dirty="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44670852"/>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109</TotalTime>
  <Words>2613</Words>
  <Application>Microsoft Office PowerPoint</Application>
  <PresentationFormat>Geniş ekran</PresentationFormat>
  <Paragraphs>115</Paragraphs>
  <Slides>16</Slides>
  <Notes>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16</vt:i4>
      </vt:variant>
    </vt:vector>
  </HeadingPairs>
  <TitlesOfParts>
    <vt:vector size="22" baseType="lpstr">
      <vt:lpstr>Arial</vt:lpstr>
      <vt:lpstr>Calibri</vt:lpstr>
      <vt:lpstr>Century Gothic</vt:lpstr>
      <vt:lpstr>Times New Roman</vt:lpstr>
      <vt:lpstr>Wingdings 3</vt:lpstr>
      <vt:lpstr>Duman</vt:lpstr>
      <vt:lpstr>PowerPoint Sunusu</vt:lpstr>
      <vt:lpstr>İlk inceleme konuları</vt:lpstr>
      <vt:lpstr>                           Görev </vt:lpstr>
      <vt:lpstr>İdari Yargıda Görev</vt:lpstr>
      <vt:lpstr>PowerPoint Sunusu</vt:lpstr>
      <vt:lpstr>PowerPoint Sunusu</vt:lpstr>
      <vt:lpstr>PowerPoint Sunusu</vt:lpstr>
      <vt:lpstr>Uyuşmazlık Mahkemesi ve Uyuşmazlıkların Çözümü</vt:lpstr>
      <vt:lpstr>Uyuşmazlık Mahkemesi ve Uyuşmazlıkların Çözümü</vt:lpstr>
      <vt:lpstr>Uyuşmazlık Mahkemesi ve Uyuşmazlıkların Çözümü</vt:lpstr>
      <vt:lpstr>Uyuşmazlık Mahkemesi ve Uyuşmazlıkların Çözümü</vt:lpstr>
      <vt:lpstr>Uyuşmazlık Mahkemesi ve Uyuşmazlıkların Çözümü</vt:lpstr>
      <vt:lpstr>Uyuşmazlık Mahkemesi ve Uyuşmazlıkların Çözümü</vt:lpstr>
      <vt:lpstr>PowerPoint Sunusu</vt:lpstr>
      <vt:lpstr>PowerPoint Sunusu</vt:lpstr>
      <vt:lpstr>Görev Kurallarına Aykırılık</vt:lpstr>
    </vt:vector>
  </TitlesOfParts>
  <Company>Silentall Unattended Installer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İLK İNCELEME</dc:title>
  <dc:creator>betül damar</dc:creator>
  <cp:lastModifiedBy>betül damar</cp:lastModifiedBy>
  <cp:revision>20</cp:revision>
  <dcterms:created xsi:type="dcterms:W3CDTF">2017-11-16T11:59:34Z</dcterms:created>
  <dcterms:modified xsi:type="dcterms:W3CDTF">2017-12-03T08:14:45Z</dcterms:modified>
</cp:coreProperties>
</file>