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7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A2B52A-D745-4C6F-9943-B0392C612EE4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BEE4DC1E-2EBF-44F3-9E9E-41853C811592}">
      <dgm:prSet phldrT="[Metin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tr-TR" sz="2400" dirty="0" smtClean="0"/>
            <a:t>İş Geliştirme</a:t>
          </a:r>
          <a:endParaRPr lang="tr-TR" sz="2400" dirty="0"/>
        </a:p>
      </dgm:t>
    </dgm:pt>
    <dgm:pt modelId="{0A15C22E-F607-47C0-9325-D8C38C17AF81}" type="parTrans" cxnId="{5EA93491-3145-4140-97C3-73A13D7CFFE2}">
      <dgm:prSet/>
      <dgm:spPr/>
      <dgm:t>
        <a:bodyPr/>
        <a:lstStyle/>
        <a:p>
          <a:endParaRPr lang="tr-TR" sz="1600"/>
        </a:p>
      </dgm:t>
    </dgm:pt>
    <dgm:pt modelId="{40221462-83A5-4EE6-89AD-A9DCE61F7AF2}" type="sibTrans" cxnId="{5EA93491-3145-4140-97C3-73A13D7CFFE2}">
      <dgm:prSet/>
      <dgm:spPr/>
      <dgm:t>
        <a:bodyPr/>
        <a:lstStyle/>
        <a:p>
          <a:endParaRPr lang="tr-TR" sz="1600"/>
        </a:p>
      </dgm:t>
    </dgm:pt>
    <dgm:pt modelId="{3EA94B0C-1EC6-48B3-AA11-544BF4DF55E9}">
      <dgm:prSet phldrT="[Metin]" custT="1"/>
      <dgm:spPr>
        <a:solidFill>
          <a:srgbClr val="7030A0"/>
        </a:solidFill>
      </dgm:spPr>
      <dgm:t>
        <a:bodyPr/>
        <a:lstStyle/>
        <a:p>
          <a:r>
            <a:rPr lang="tr-TR" sz="2400" dirty="0" smtClean="0"/>
            <a:t>İş Kurma</a:t>
          </a:r>
          <a:endParaRPr lang="tr-TR" sz="2400" dirty="0"/>
        </a:p>
      </dgm:t>
    </dgm:pt>
    <dgm:pt modelId="{4BBA8C10-1F3A-4EA2-99FE-412E9B26BC5C}" type="parTrans" cxnId="{1505C19E-FFDA-47F5-BC4A-9460ED2F07D6}">
      <dgm:prSet/>
      <dgm:spPr/>
      <dgm:t>
        <a:bodyPr/>
        <a:lstStyle/>
        <a:p>
          <a:endParaRPr lang="tr-TR" sz="1600"/>
        </a:p>
      </dgm:t>
    </dgm:pt>
    <dgm:pt modelId="{95E5FD81-F4CC-42AC-A28F-BC3FBE1F4545}" type="sibTrans" cxnId="{1505C19E-FFDA-47F5-BC4A-9460ED2F07D6}">
      <dgm:prSet/>
      <dgm:spPr/>
      <dgm:t>
        <a:bodyPr/>
        <a:lstStyle/>
        <a:p>
          <a:endParaRPr lang="tr-TR" sz="1600"/>
        </a:p>
      </dgm:t>
    </dgm:pt>
    <dgm:pt modelId="{2B159A67-9DB9-418F-9E1F-36D2F20F15AB}">
      <dgm:prSet phldrT="[Metin]" custT="1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tr-TR" sz="2400" dirty="0" smtClean="0"/>
            <a:t>İş Planı</a:t>
          </a:r>
          <a:endParaRPr lang="tr-TR" sz="2400" dirty="0"/>
        </a:p>
      </dgm:t>
    </dgm:pt>
    <dgm:pt modelId="{DFA9E5A7-DEA0-444B-80A3-4AA878AB1338}" type="parTrans" cxnId="{18D0590C-1F8E-48F7-9BA8-372557205358}">
      <dgm:prSet/>
      <dgm:spPr/>
      <dgm:t>
        <a:bodyPr/>
        <a:lstStyle/>
        <a:p>
          <a:endParaRPr lang="tr-TR" sz="1600"/>
        </a:p>
      </dgm:t>
    </dgm:pt>
    <dgm:pt modelId="{259D6516-DCCE-4C5F-B7ED-7B28B52C008F}" type="sibTrans" cxnId="{18D0590C-1F8E-48F7-9BA8-372557205358}">
      <dgm:prSet/>
      <dgm:spPr/>
      <dgm:t>
        <a:bodyPr/>
        <a:lstStyle/>
        <a:p>
          <a:endParaRPr lang="tr-TR" sz="1600"/>
        </a:p>
      </dgm:t>
    </dgm:pt>
    <dgm:pt modelId="{7CCEC1A9-14C0-43C6-8DAB-E2024A08EEA9}">
      <dgm:prSet phldrT="[Metin]" custT="1"/>
      <dgm:spPr>
        <a:solidFill>
          <a:srgbClr val="00B0F0"/>
        </a:solidFill>
      </dgm:spPr>
      <dgm:t>
        <a:bodyPr/>
        <a:lstStyle/>
        <a:p>
          <a:r>
            <a:rPr lang="tr-TR" sz="2400" dirty="0" smtClean="0"/>
            <a:t>Ön Değerlendirme</a:t>
          </a:r>
          <a:endParaRPr lang="tr-TR" sz="2400" dirty="0"/>
        </a:p>
      </dgm:t>
    </dgm:pt>
    <dgm:pt modelId="{43C96B97-72AA-4CF9-8ED1-83D378F4B4AE}" type="parTrans" cxnId="{9E52C13B-A5B3-413E-A995-D12643A62367}">
      <dgm:prSet/>
      <dgm:spPr/>
      <dgm:t>
        <a:bodyPr/>
        <a:lstStyle/>
        <a:p>
          <a:endParaRPr lang="tr-TR" sz="1600"/>
        </a:p>
      </dgm:t>
    </dgm:pt>
    <dgm:pt modelId="{444945DD-F97C-41B5-AB50-287A371BE1EE}" type="sibTrans" cxnId="{9E52C13B-A5B3-413E-A995-D12643A62367}">
      <dgm:prSet/>
      <dgm:spPr/>
      <dgm:t>
        <a:bodyPr/>
        <a:lstStyle/>
        <a:p>
          <a:endParaRPr lang="tr-TR" sz="1600"/>
        </a:p>
      </dgm:t>
    </dgm:pt>
    <dgm:pt modelId="{0A1EAB85-8D62-4AC2-887A-13DB94BA00BE}">
      <dgm:prSet phldrT="[Metin]" custT="1"/>
      <dgm:spPr>
        <a:solidFill>
          <a:srgbClr val="92D050"/>
        </a:solidFill>
      </dgm:spPr>
      <dgm:t>
        <a:bodyPr/>
        <a:lstStyle/>
        <a:p>
          <a:r>
            <a:rPr lang="tr-TR" sz="2400" dirty="0" smtClean="0"/>
            <a:t>Çalışma Programı</a:t>
          </a:r>
          <a:endParaRPr lang="tr-TR" sz="2400" dirty="0"/>
        </a:p>
      </dgm:t>
    </dgm:pt>
    <dgm:pt modelId="{4007E7B9-CDA3-4ABA-B014-487AEF044F1C}" type="parTrans" cxnId="{EA38A2F6-B70E-438A-AA99-088714D0FB5A}">
      <dgm:prSet/>
      <dgm:spPr/>
      <dgm:t>
        <a:bodyPr/>
        <a:lstStyle/>
        <a:p>
          <a:endParaRPr lang="tr-TR" sz="1600"/>
        </a:p>
      </dgm:t>
    </dgm:pt>
    <dgm:pt modelId="{333ADDA4-B271-4105-B106-997716A3F8B9}" type="sibTrans" cxnId="{EA38A2F6-B70E-438A-AA99-088714D0FB5A}">
      <dgm:prSet/>
      <dgm:spPr/>
      <dgm:t>
        <a:bodyPr/>
        <a:lstStyle/>
        <a:p>
          <a:endParaRPr lang="tr-TR" sz="1600"/>
        </a:p>
      </dgm:t>
    </dgm:pt>
    <dgm:pt modelId="{9224065E-9223-4B24-8A3A-4754ECD1542F}">
      <dgm:prSet phldrT="[Metin]" custT="1"/>
      <dgm:spPr>
        <a:solidFill>
          <a:srgbClr val="FF0000"/>
        </a:solidFill>
      </dgm:spPr>
      <dgm:t>
        <a:bodyPr/>
        <a:lstStyle/>
        <a:p>
          <a:r>
            <a:rPr lang="tr-TR" sz="2400" dirty="0" smtClean="0"/>
            <a:t>İş Fikri Belirleme</a:t>
          </a:r>
          <a:endParaRPr lang="tr-TR" sz="2400" dirty="0"/>
        </a:p>
      </dgm:t>
    </dgm:pt>
    <dgm:pt modelId="{5C86E484-01D1-45F9-A0AF-7BDAFBFD6A12}" type="parTrans" cxnId="{5922599D-8E7C-4E67-8553-F5BA80E430D5}">
      <dgm:prSet/>
      <dgm:spPr/>
      <dgm:t>
        <a:bodyPr/>
        <a:lstStyle/>
        <a:p>
          <a:endParaRPr lang="tr-TR" sz="1600"/>
        </a:p>
      </dgm:t>
    </dgm:pt>
    <dgm:pt modelId="{C120C70E-3419-42C3-AF3F-8845B31863A1}" type="sibTrans" cxnId="{5922599D-8E7C-4E67-8553-F5BA80E430D5}">
      <dgm:prSet/>
      <dgm:spPr/>
      <dgm:t>
        <a:bodyPr/>
        <a:lstStyle/>
        <a:p>
          <a:endParaRPr lang="tr-TR" sz="1600"/>
        </a:p>
      </dgm:t>
    </dgm:pt>
    <dgm:pt modelId="{CB8F9E64-7F05-407F-8B8D-3E23DBCAB938}">
      <dgm:prSet phldrT="[Metin]" custT="1"/>
      <dgm:spPr>
        <a:solidFill>
          <a:srgbClr val="FFC000"/>
        </a:solidFill>
      </dgm:spPr>
      <dgm:t>
        <a:bodyPr/>
        <a:lstStyle/>
        <a:p>
          <a:r>
            <a:rPr lang="tr-TR" sz="2400" dirty="0" smtClean="0"/>
            <a:t>Motivasyon</a:t>
          </a:r>
          <a:endParaRPr lang="tr-TR" sz="2400" dirty="0"/>
        </a:p>
      </dgm:t>
    </dgm:pt>
    <dgm:pt modelId="{A4631817-6D2D-40D0-9237-5B3958AD39E8}" type="parTrans" cxnId="{95F02FD3-AA26-4459-83F9-7FE58511E0E1}">
      <dgm:prSet/>
      <dgm:spPr/>
      <dgm:t>
        <a:bodyPr/>
        <a:lstStyle/>
        <a:p>
          <a:endParaRPr lang="tr-TR" sz="1600"/>
        </a:p>
      </dgm:t>
    </dgm:pt>
    <dgm:pt modelId="{5C4FDE08-1A33-485A-BBFE-C72FB55F6184}" type="sibTrans" cxnId="{95F02FD3-AA26-4459-83F9-7FE58511E0E1}">
      <dgm:prSet/>
      <dgm:spPr/>
      <dgm:t>
        <a:bodyPr/>
        <a:lstStyle/>
        <a:p>
          <a:endParaRPr lang="tr-TR" sz="1600"/>
        </a:p>
      </dgm:t>
    </dgm:pt>
    <dgm:pt modelId="{009662F5-8162-4367-9578-16909B941781}" type="pres">
      <dgm:prSet presAssocID="{8EA2B52A-D745-4C6F-9943-B0392C612EE4}" presName="Name0" presStyleCnt="0">
        <dgm:presLayoutVars>
          <dgm:dir/>
          <dgm:animLvl val="lvl"/>
          <dgm:resizeHandles val="exact"/>
        </dgm:presLayoutVars>
      </dgm:prSet>
      <dgm:spPr/>
    </dgm:pt>
    <dgm:pt modelId="{B4624928-C1EC-487F-AF9E-43B88C5A0D72}" type="pres">
      <dgm:prSet presAssocID="{BEE4DC1E-2EBF-44F3-9E9E-41853C811592}" presName="Name8" presStyleCnt="0"/>
      <dgm:spPr/>
    </dgm:pt>
    <dgm:pt modelId="{9CFB2736-F88F-4E45-8BF4-F86F04768C47}" type="pres">
      <dgm:prSet presAssocID="{BEE4DC1E-2EBF-44F3-9E9E-41853C811592}" presName="level" presStyleLbl="node1" presStyleIdx="0" presStyleCnt="7">
        <dgm:presLayoutVars>
          <dgm:chMax val="1"/>
          <dgm:bulletEnabled val="1"/>
        </dgm:presLayoutVars>
      </dgm:prSet>
      <dgm:spPr/>
    </dgm:pt>
    <dgm:pt modelId="{EEFCA1E4-D20E-4824-A330-1A17605788AB}" type="pres">
      <dgm:prSet presAssocID="{BEE4DC1E-2EBF-44F3-9E9E-41853C811592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934B564-925C-4236-AB23-E806258085E6}" type="pres">
      <dgm:prSet presAssocID="{3EA94B0C-1EC6-48B3-AA11-544BF4DF55E9}" presName="Name8" presStyleCnt="0"/>
      <dgm:spPr/>
    </dgm:pt>
    <dgm:pt modelId="{B9491982-52B4-4D6A-A299-32C4DA8974F8}" type="pres">
      <dgm:prSet presAssocID="{3EA94B0C-1EC6-48B3-AA11-544BF4DF55E9}" presName="level" presStyleLbl="node1" presStyleIdx="1" presStyleCnt="7">
        <dgm:presLayoutVars>
          <dgm:chMax val="1"/>
          <dgm:bulletEnabled val="1"/>
        </dgm:presLayoutVars>
      </dgm:prSet>
      <dgm:spPr/>
    </dgm:pt>
    <dgm:pt modelId="{F9A7DF1B-5E9A-4940-8E6B-8138233B9E74}" type="pres">
      <dgm:prSet presAssocID="{3EA94B0C-1EC6-48B3-AA11-544BF4DF55E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229C5519-53C3-4E25-B0D4-C50E7D157177}" type="pres">
      <dgm:prSet presAssocID="{2B159A67-9DB9-418F-9E1F-36D2F20F15AB}" presName="Name8" presStyleCnt="0"/>
      <dgm:spPr/>
    </dgm:pt>
    <dgm:pt modelId="{48D83ACA-D1C8-443B-A380-AECDD93129FF}" type="pres">
      <dgm:prSet presAssocID="{2B159A67-9DB9-418F-9E1F-36D2F20F15AB}" presName="level" presStyleLbl="node1" presStyleIdx="2" presStyleCnt="7">
        <dgm:presLayoutVars>
          <dgm:chMax val="1"/>
          <dgm:bulletEnabled val="1"/>
        </dgm:presLayoutVars>
      </dgm:prSet>
      <dgm:spPr/>
    </dgm:pt>
    <dgm:pt modelId="{57BC302D-F8E5-4918-AF3F-AE8FFADA06C1}" type="pres">
      <dgm:prSet presAssocID="{2B159A67-9DB9-418F-9E1F-36D2F20F15A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1E13B954-8B52-48F3-8CD6-A29B57437D15}" type="pres">
      <dgm:prSet presAssocID="{7CCEC1A9-14C0-43C6-8DAB-E2024A08EEA9}" presName="Name8" presStyleCnt="0"/>
      <dgm:spPr/>
    </dgm:pt>
    <dgm:pt modelId="{F18A6A17-9E9C-490C-98A8-61E45681DD4A}" type="pres">
      <dgm:prSet presAssocID="{7CCEC1A9-14C0-43C6-8DAB-E2024A08EEA9}" presName="level" presStyleLbl="node1" presStyleIdx="3" presStyleCnt="7">
        <dgm:presLayoutVars>
          <dgm:chMax val="1"/>
          <dgm:bulletEnabled val="1"/>
        </dgm:presLayoutVars>
      </dgm:prSet>
      <dgm:spPr/>
    </dgm:pt>
    <dgm:pt modelId="{FFF5F3B1-E2E5-4EFD-9344-4EF28D419DF4}" type="pres">
      <dgm:prSet presAssocID="{7CCEC1A9-14C0-43C6-8DAB-E2024A08EEA9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D382F60-7FDB-4DC8-A5C5-618038D1C52B}" type="pres">
      <dgm:prSet presAssocID="{0A1EAB85-8D62-4AC2-887A-13DB94BA00BE}" presName="Name8" presStyleCnt="0"/>
      <dgm:spPr/>
    </dgm:pt>
    <dgm:pt modelId="{DD2E6ACA-25EE-4045-A79D-21D853F92AC3}" type="pres">
      <dgm:prSet presAssocID="{0A1EAB85-8D62-4AC2-887A-13DB94BA00BE}" presName="level" presStyleLbl="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ACC233F-D1B8-41EB-A17D-9DB28D0C6741}" type="pres">
      <dgm:prSet presAssocID="{0A1EAB85-8D62-4AC2-887A-13DB94BA00B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FCB03FF-1F92-44ED-8990-CFE902FBD3AC}" type="pres">
      <dgm:prSet presAssocID="{9224065E-9223-4B24-8A3A-4754ECD1542F}" presName="Name8" presStyleCnt="0"/>
      <dgm:spPr/>
    </dgm:pt>
    <dgm:pt modelId="{5FE942EE-4AE4-497E-ACF4-8788A5939EB7}" type="pres">
      <dgm:prSet presAssocID="{9224065E-9223-4B24-8A3A-4754ECD1542F}" presName="level" presStyleLbl="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F0642E-589E-44E6-AE04-4BB0277C5A49}" type="pres">
      <dgm:prSet presAssocID="{9224065E-9223-4B24-8A3A-4754ECD1542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EFB8D8E-528C-47AF-9B5B-ACC9BBA20ABD}" type="pres">
      <dgm:prSet presAssocID="{CB8F9E64-7F05-407F-8B8D-3E23DBCAB938}" presName="Name8" presStyleCnt="0"/>
      <dgm:spPr/>
    </dgm:pt>
    <dgm:pt modelId="{5A1ABF4D-D86F-410E-A4A2-DDEE57F13994}" type="pres">
      <dgm:prSet presAssocID="{CB8F9E64-7F05-407F-8B8D-3E23DBCAB938}" presName="level" presStyleLbl="node1" presStyleIdx="6" presStyleCnt="7">
        <dgm:presLayoutVars>
          <dgm:chMax val="1"/>
          <dgm:bulletEnabled val="1"/>
        </dgm:presLayoutVars>
      </dgm:prSet>
      <dgm:spPr/>
    </dgm:pt>
    <dgm:pt modelId="{9F610F3A-33F1-44FC-9A5E-C7E25D1BECF8}" type="pres">
      <dgm:prSet presAssocID="{CB8F9E64-7F05-407F-8B8D-3E23DBCAB938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18D0590C-1F8E-48F7-9BA8-372557205358}" srcId="{8EA2B52A-D745-4C6F-9943-B0392C612EE4}" destId="{2B159A67-9DB9-418F-9E1F-36D2F20F15AB}" srcOrd="2" destOrd="0" parTransId="{DFA9E5A7-DEA0-444B-80A3-4AA878AB1338}" sibTransId="{259D6516-DCCE-4C5F-B7ED-7B28B52C008F}"/>
    <dgm:cxn modelId="{624D4A44-0CBF-45CE-A21C-54127DFB0661}" type="presOf" srcId="{0A1EAB85-8D62-4AC2-887A-13DB94BA00BE}" destId="{DD2E6ACA-25EE-4045-A79D-21D853F92AC3}" srcOrd="0" destOrd="0" presId="urn:microsoft.com/office/officeart/2005/8/layout/pyramid1"/>
    <dgm:cxn modelId="{5922599D-8E7C-4E67-8553-F5BA80E430D5}" srcId="{8EA2B52A-D745-4C6F-9943-B0392C612EE4}" destId="{9224065E-9223-4B24-8A3A-4754ECD1542F}" srcOrd="5" destOrd="0" parTransId="{5C86E484-01D1-45F9-A0AF-7BDAFBFD6A12}" sibTransId="{C120C70E-3419-42C3-AF3F-8845B31863A1}"/>
    <dgm:cxn modelId="{88D5A4B7-E1E7-4ACC-A034-27EEF291D050}" type="presOf" srcId="{3EA94B0C-1EC6-48B3-AA11-544BF4DF55E9}" destId="{B9491982-52B4-4D6A-A299-32C4DA8974F8}" srcOrd="0" destOrd="0" presId="urn:microsoft.com/office/officeart/2005/8/layout/pyramid1"/>
    <dgm:cxn modelId="{413EC51B-7583-47A8-8D39-5B122292D887}" type="presOf" srcId="{CB8F9E64-7F05-407F-8B8D-3E23DBCAB938}" destId="{5A1ABF4D-D86F-410E-A4A2-DDEE57F13994}" srcOrd="0" destOrd="0" presId="urn:microsoft.com/office/officeart/2005/8/layout/pyramid1"/>
    <dgm:cxn modelId="{5EA93491-3145-4140-97C3-73A13D7CFFE2}" srcId="{8EA2B52A-D745-4C6F-9943-B0392C612EE4}" destId="{BEE4DC1E-2EBF-44F3-9E9E-41853C811592}" srcOrd="0" destOrd="0" parTransId="{0A15C22E-F607-47C0-9325-D8C38C17AF81}" sibTransId="{40221462-83A5-4EE6-89AD-A9DCE61F7AF2}"/>
    <dgm:cxn modelId="{DC8078CF-A7F0-4A21-9FEC-AA31B039EA09}" type="presOf" srcId="{7CCEC1A9-14C0-43C6-8DAB-E2024A08EEA9}" destId="{F18A6A17-9E9C-490C-98A8-61E45681DD4A}" srcOrd="0" destOrd="0" presId="urn:microsoft.com/office/officeart/2005/8/layout/pyramid1"/>
    <dgm:cxn modelId="{1505C19E-FFDA-47F5-BC4A-9460ED2F07D6}" srcId="{8EA2B52A-D745-4C6F-9943-B0392C612EE4}" destId="{3EA94B0C-1EC6-48B3-AA11-544BF4DF55E9}" srcOrd="1" destOrd="0" parTransId="{4BBA8C10-1F3A-4EA2-99FE-412E9B26BC5C}" sibTransId="{95E5FD81-F4CC-42AC-A28F-BC3FBE1F4545}"/>
    <dgm:cxn modelId="{83214248-B3D1-4A0F-A22D-C46AAB21C663}" type="presOf" srcId="{2B159A67-9DB9-418F-9E1F-36D2F20F15AB}" destId="{57BC302D-F8E5-4918-AF3F-AE8FFADA06C1}" srcOrd="1" destOrd="0" presId="urn:microsoft.com/office/officeart/2005/8/layout/pyramid1"/>
    <dgm:cxn modelId="{95F02FD3-AA26-4459-83F9-7FE58511E0E1}" srcId="{8EA2B52A-D745-4C6F-9943-B0392C612EE4}" destId="{CB8F9E64-7F05-407F-8B8D-3E23DBCAB938}" srcOrd="6" destOrd="0" parTransId="{A4631817-6D2D-40D0-9237-5B3958AD39E8}" sibTransId="{5C4FDE08-1A33-485A-BBFE-C72FB55F6184}"/>
    <dgm:cxn modelId="{E91E6316-5D63-438B-B267-5598C57B028D}" type="presOf" srcId="{7CCEC1A9-14C0-43C6-8DAB-E2024A08EEA9}" destId="{FFF5F3B1-E2E5-4EFD-9344-4EF28D419DF4}" srcOrd="1" destOrd="0" presId="urn:microsoft.com/office/officeart/2005/8/layout/pyramid1"/>
    <dgm:cxn modelId="{03FF7449-14BB-4E23-9A48-6C459A0D5465}" type="presOf" srcId="{BEE4DC1E-2EBF-44F3-9E9E-41853C811592}" destId="{EEFCA1E4-D20E-4824-A330-1A17605788AB}" srcOrd="1" destOrd="0" presId="urn:microsoft.com/office/officeart/2005/8/layout/pyramid1"/>
    <dgm:cxn modelId="{C49665CE-4A7A-4A22-B3B1-B7512D674DA2}" type="presOf" srcId="{0A1EAB85-8D62-4AC2-887A-13DB94BA00BE}" destId="{DACC233F-D1B8-41EB-A17D-9DB28D0C6741}" srcOrd="1" destOrd="0" presId="urn:microsoft.com/office/officeart/2005/8/layout/pyramid1"/>
    <dgm:cxn modelId="{9E52C13B-A5B3-413E-A995-D12643A62367}" srcId="{8EA2B52A-D745-4C6F-9943-B0392C612EE4}" destId="{7CCEC1A9-14C0-43C6-8DAB-E2024A08EEA9}" srcOrd="3" destOrd="0" parTransId="{43C96B97-72AA-4CF9-8ED1-83D378F4B4AE}" sibTransId="{444945DD-F97C-41B5-AB50-287A371BE1EE}"/>
    <dgm:cxn modelId="{8E9F2D92-61D7-4E7C-9E0D-A3F7F8BF2A27}" type="presOf" srcId="{8EA2B52A-D745-4C6F-9943-B0392C612EE4}" destId="{009662F5-8162-4367-9578-16909B941781}" srcOrd="0" destOrd="0" presId="urn:microsoft.com/office/officeart/2005/8/layout/pyramid1"/>
    <dgm:cxn modelId="{1DE03096-9030-401C-9F76-5ABFBC0A3D63}" type="presOf" srcId="{2B159A67-9DB9-418F-9E1F-36D2F20F15AB}" destId="{48D83ACA-D1C8-443B-A380-AECDD93129FF}" srcOrd="0" destOrd="0" presId="urn:microsoft.com/office/officeart/2005/8/layout/pyramid1"/>
    <dgm:cxn modelId="{DDC34D10-529C-4D78-838A-399DFA6D34C9}" type="presOf" srcId="{9224065E-9223-4B24-8A3A-4754ECD1542F}" destId="{FAF0642E-589E-44E6-AE04-4BB0277C5A49}" srcOrd="1" destOrd="0" presId="urn:microsoft.com/office/officeart/2005/8/layout/pyramid1"/>
    <dgm:cxn modelId="{23DA49EC-DEE0-4C87-9C5E-1313FFFA7F2B}" type="presOf" srcId="{3EA94B0C-1EC6-48B3-AA11-544BF4DF55E9}" destId="{F9A7DF1B-5E9A-4940-8E6B-8138233B9E74}" srcOrd="1" destOrd="0" presId="urn:microsoft.com/office/officeart/2005/8/layout/pyramid1"/>
    <dgm:cxn modelId="{EA38A2F6-B70E-438A-AA99-088714D0FB5A}" srcId="{8EA2B52A-D745-4C6F-9943-B0392C612EE4}" destId="{0A1EAB85-8D62-4AC2-887A-13DB94BA00BE}" srcOrd="4" destOrd="0" parTransId="{4007E7B9-CDA3-4ABA-B014-487AEF044F1C}" sibTransId="{333ADDA4-B271-4105-B106-997716A3F8B9}"/>
    <dgm:cxn modelId="{2BAAF035-BF80-40C9-8CDA-7FBC364E066C}" type="presOf" srcId="{CB8F9E64-7F05-407F-8B8D-3E23DBCAB938}" destId="{9F610F3A-33F1-44FC-9A5E-C7E25D1BECF8}" srcOrd="1" destOrd="0" presId="urn:microsoft.com/office/officeart/2005/8/layout/pyramid1"/>
    <dgm:cxn modelId="{FD71BC5F-21B9-4FFC-A9A0-ABC560C7EEB8}" type="presOf" srcId="{9224065E-9223-4B24-8A3A-4754ECD1542F}" destId="{5FE942EE-4AE4-497E-ACF4-8788A5939EB7}" srcOrd="0" destOrd="0" presId="urn:microsoft.com/office/officeart/2005/8/layout/pyramid1"/>
    <dgm:cxn modelId="{5B962821-317C-4B47-8D9C-085EA8000399}" type="presOf" srcId="{BEE4DC1E-2EBF-44F3-9E9E-41853C811592}" destId="{9CFB2736-F88F-4E45-8BF4-F86F04768C47}" srcOrd="0" destOrd="0" presId="urn:microsoft.com/office/officeart/2005/8/layout/pyramid1"/>
    <dgm:cxn modelId="{11618A8B-4D35-483F-AAC1-AEC3B97D62D3}" type="presParOf" srcId="{009662F5-8162-4367-9578-16909B941781}" destId="{B4624928-C1EC-487F-AF9E-43B88C5A0D72}" srcOrd="0" destOrd="0" presId="urn:microsoft.com/office/officeart/2005/8/layout/pyramid1"/>
    <dgm:cxn modelId="{671DB6C3-1ADE-45C7-8862-BB726A942E9A}" type="presParOf" srcId="{B4624928-C1EC-487F-AF9E-43B88C5A0D72}" destId="{9CFB2736-F88F-4E45-8BF4-F86F04768C47}" srcOrd="0" destOrd="0" presId="urn:microsoft.com/office/officeart/2005/8/layout/pyramid1"/>
    <dgm:cxn modelId="{8A36562F-B3D7-45F1-8907-882A7F7F722E}" type="presParOf" srcId="{B4624928-C1EC-487F-AF9E-43B88C5A0D72}" destId="{EEFCA1E4-D20E-4824-A330-1A17605788AB}" srcOrd="1" destOrd="0" presId="urn:microsoft.com/office/officeart/2005/8/layout/pyramid1"/>
    <dgm:cxn modelId="{D94D4D3B-8E84-4E3B-ADB1-EFAEEA276DC7}" type="presParOf" srcId="{009662F5-8162-4367-9578-16909B941781}" destId="{B934B564-925C-4236-AB23-E806258085E6}" srcOrd="1" destOrd="0" presId="urn:microsoft.com/office/officeart/2005/8/layout/pyramid1"/>
    <dgm:cxn modelId="{CAED7A47-66A1-4161-8884-8554659277B1}" type="presParOf" srcId="{B934B564-925C-4236-AB23-E806258085E6}" destId="{B9491982-52B4-4D6A-A299-32C4DA8974F8}" srcOrd="0" destOrd="0" presId="urn:microsoft.com/office/officeart/2005/8/layout/pyramid1"/>
    <dgm:cxn modelId="{E81DD4F2-A4C8-47ED-8739-086F58B4B741}" type="presParOf" srcId="{B934B564-925C-4236-AB23-E806258085E6}" destId="{F9A7DF1B-5E9A-4940-8E6B-8138233B9E74}" srcOrd="1" destOrd="0" presId="urn:microsoft.com/office/officeart/2005/8/layout/pyramid1"/>
    <dgm:cxn modelId="{888F86E5-C0F0-4317-8902-507A92938AFD}" type="presParOf" srcId="{009662F5-8162-4367-9578-16909B941781}" destId="{229C5519-53C3-4E25-B0D4-C50E7D157177}" srcOrd="2" destOrd="0" presId="urn:microsoft.com/office/officeart/2005/8/layout/pyramid1"/>
    <dgm:cxn modelId="{F07CE32A-1ED8-4890-B880-812EDEB415FC}" type="presParOf" srcId="{229C5519-53C3-4E25-B0D4-C50E7D157177}" destId="{48D83ACA-D1C8-443B-A380-AECDD93129FF}" srcOrd="0" destOrd="0" presId="urn:microsoft.com/office/officeart/2005/8/layout/pyramid1"/>
    <dgm:cxn modelId="{EEC52A01-8312-439C-8CC1-D7215AE743A4}" type="presParOf" srcId="{229C5519-53C3-4E25-B0D4-C50E7D157177}" destId="{57BC302D-F8E5-4918-AF3F-AE8FFADA06C1}" srcOrd="1" destOrd="0" presId="urn:microsoft.com/office/officeart/2005/8/layout/pyramid1"/>
    <dgm:cxn modelId="{48148924-FD94-4E87-80DB-DAB9EA57982D}" type="presParOf" srcId="{009662F5-8162-4367-9578-16909B941781}" destId="{1E13B954-8B52-48F3-8CD6-A29B57437D15}" srcOrd="3" destOrd="0" presId="urn:microsoft.com/office/officeart/2005/8/layout/pyramid1"/>
    <dgm:cxn modelId="{65D0B004-1CD5-475E-BD5E-20FF45207AFF}" type="presParOf" srcId="{1E13B954-8B52-48F3-8CD6-A29B57437D15}" destId="{F18A6A17-9E9C-490C-98A8-61E45681DD4A}" srcOrd="0" destOrd="0" presId="urn:microsoft.com/office/officeart/2005/8/layout/pyramid1"/>
    <dgm:cxn modelId="{044872B1-26CF-448D-8D99-D42ADAA14094}" type="presParOf" srcId="{1E13B954-8B52-48F3-8CD6-A29B57437D15}" destId="{FFF5F3B1-E2E5-4EFD-9344-4EF28D419DF4}" srcOrd="1" destOrd="0" presId="urn:microsoft.com/office/officeart/2005/8/layout/pyramid1"/>
    <dgm:cxn modelId="{8B7D24FA-8D40-40B7-B533-6287AC051DB6}" type="presParOf" srcId="{009662F5-8162-4367-9578-16909B941781}" destId="{3D382F60-7FDB-4DC8-A5C5-618038D1C52B}" srcOrd="4" destOrd="0" presId="urn:microsoft.com/office/officeart/2005/8/layout/pyramid1"/>
    <dgm:cxn modelId="{314C3176-EBD8-46E2-A1CA-C0324FA47BAD}" type="presParOf" srcId="{3D382F60-7FDB-4DC8-A5C5-618038D1C52B}" destId="{DD2E6ACA-25EE-4045-A79D-21D853F92AC3}" srcOrd="0" destOrd="0" presId="urn:microsoft.com/office/officeart/2005/8/layout/pyramid1"/>
    <dgm:cxn modelId="{238198B0-77B7-45E9-AAC3-5414ABC99670}" type="presParOf" srcId="{3D382F60-7FDB-4DC8-A5C5-618038D1C52B}" destId="{DACC233F-D1B8-41EB-A17D-9DB28D0C6741}" srcOrd="1" destOrd="0" presId="urn:microsoft.com/office/officeart/2005/8/layout/pyramid1"/>
    <dgm:cxn modelId="{3C5D1564-59B3-4762-A026-1A97AED885F3}" type="presParOf" srcId="{009662F5-8162-4367-9578-16909B941781}" destId="{AFCB03FF-1F92-44ED-8990-CFE902FBD3AC}" srcOrd="5" destOrd="0" presId="urn:microsoft.com/office/officeart/2005/8/layout/pyramid1"/>
    <dgm:cxn modelId="{70FA6864-B321-479C-8D80-F5BEA5D0DC27}" type="presParOf" srcId="{AFCB03FF-1F92-44ED-8990-CFE902FBD3AC}" destId="{5FE942EE-4AE4-497E-ACF4-8788A5939EB7}" srcOrd="0" destOrd="0" presId="urn:microsoft.com/office/officeart/2005/8/layout/pyramid1"/>
    <dgm:cxn modelId="{D67F7933-6ED9-4197-9CB3-B701C44A4DF3}" type="presParOf" srcId="{AFCB03FF-1F92-44ED-8990-CFE902FBD3AC}" destId="{FAF0642E-589E-44E6-AE04-4BB0277C5A49}" srcOrd="1" destOrd="0" presId="urn:microsoft.com/office/officeart/2005/8/layout/pyramid1"/>
    <dgm:cxn modelId="{63DEA8A8-12A3-4B7B-8497-A6B8AFC21DE3}" type="presParOf" srcId="{009662F5-8162-4367-9578-16909B941781}" destId="{EEFB8D8E-528C-47AF-9B5B-ACC9BBA20ABD}" srcOrd="6" destOrd="0" presId="urn:microsoft.com/office/officeart/2005/8/layout/pyramid1"/>
    <dgm:cxn modelId="{04A68018-93D9-41B9-8CDE-A51C47309390}" type="presParOf" srcId="{EEFB8D8E-528C-47AF-9B5B-ACC9BBA20ABD}" destId="{5A1ABF4D-D86F-410E-A4A2-DDEE57F13994}" srcOrd="0" destOrd="0" presId="urn:microsoft.com/office/officeart/2005/8/layout/pyramid1"/>
    <dgm:cxn modelId="{501A373D-3EF3-4EF9-BB7D-6E3536F47387}" type="presParOf" srcId="{EEFB8D8E-528C-47AF-9B5B-ACC9BBA20ABD}" destId="{9F610F3A-33F1-44FC-9A5E-C7E25D1BECF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FB2736-F88F-4E45-8BF4-F86F04768C47}">
      <dsp:nvSpPr>
        <dsp:cNvPr id="0" name=""/>
        <dsp:cNvSpPr/>
      </dsp:nvSpPr>
      <dsp:spPr>
        <a:xfrm>
          <a:off x="4664082" y="0"/>
          <a:ext cx="1554694" cy="845853"/>
        </a:xfrm>
        <a:prstGeom prst="trapezoid">
          <a:avLst>
            <a:gd name="adj" fmla="val 91901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İş Geliştirme</a:t>
          </a:r>
          <a:endParaRPr lang="tr-TR" sz="2400" kern="1200" dirty="0"/>
        </a:p>
      </dsp:txBody>
      <dsp:txXfrm>
        <a:off x="4664082" y="0"/>
        <a:ext cx="1554694" cy="845853"/>
      </dsp:txXfrm>
    </dsp:sp>
    <dsp:sp modelId="{B9491982-52B4-4D6A-A299-32C4DA8974F8}">
      <dsp:nvSpPr>
        <dsp:cNvPr id="0" name=""/>
        <dsp:cNvSpPr/>
      </dsp:nvSpPr>
      <dsp:spPr>
        <a:xfrm>
          <a:off x="3886735" y="845853"/>
          <a:ext cx="3109388" cy="845853"/>
        </a:xfrm>
        <a:prstGeom prst="trapezoid">
          <a:avLst>
            <a:gd name="adj" fmla="val 91901"/>
          </a:avLst>
        </a:prstGeom>
        <a:solidFill>
          <a:srgbClr val="7030A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İş Kurma</a:t>
          </a:r>
          <a:endParaRPr lang="tr-TR" sz="2400" kern="1200" dirty="0"/>
        </a:p>
      </dsp:txBody>
      <dsp:txXfrm>
        <a:off x="4430877" y="845853"/>
        <a:ext cx="2021102" cy="845853"/>
      </dsp:txXfrm>
    </dsp:sp>
    <dsp:sp modelId="{48D83ACA-D1C8-443B-A380-AECDD93129FF}">
      <dsp:nvSpPr>
        <dsp:cNvPr id="0" name=""/>
        <dsp:cNvSpPr/>
      </dsp:nvSpPr>
      <dsp:spPr>
        <a:xfrm>
          <a:off x="3109388" y="1691707"/>
          <a:ext cx="4664082" cy="845853"/>
        </a:xfrm>
        <a:prstGeom prst="trapezoid">
          <a:avLst>
            <a:gd name="adj" fmla="val 91901"/>
          </a:avLst>
        </a:prstGeom>
        <a:solidFill>
          <a:schemeClr val="accent4">
            <a:lumMod val="40000"/>
            <a:lumOff val="6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İş Planı</a:t>
          </a:r>
          <a:endParaRPr lang="tr-TR" sz="2400" kern="1200" dirty="0"/>
        </a:p>
      </dsp:txBody>
      <dsp:txXfrm>
        <a:off x="3925602" y="1691707"/>
        <a:ext cx="3031653" cy="845853"/>
      </dsp:txXfrm>
    </dsp:sp>
    <dsp:sp modelId="{F18A6A17-9E9C-490C-98A8-61E45681DD4A}">
      <dsp:nvSpPr>
        <dsp:cNvPr id="0" name=""/>
        <dsp:cNvSpPr/>
      </dsp:nvSpPr>
      <dsp:spPr>
        <a:xfrm>
          <a:off x="2332041" y="2537561"/>
          <a:ext cx="6218776" cy="845853"/>
        </a:xfrm>
        <a:prstGeom prst="trapezoid">
          <a:avLst>
            <a:gd name="adj" fmla="val 91901"/>
          </a:avLst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Ön Değerlendirme</a:t>
          </a:r>
          <a:endParaRPr lang="tr-TR" sz="2400" kern="1200" dirty="0"/>
        </a:p>
      </dsp:txBody>
      <dsp:txXfrm>
        <a:off x="3420326" y="2537561"/>
        <a:ext cx="4042204" cy="845853"/>
      </dsp:txXfrm>
    </dsp:sp>
    <dsp:sp modelId="{DD2E6ACA-25EE-4045-A79D-21D853F92AC3}">
      <dsp:nvSpPr>
        <dsp:cNvPr id="0" name=""/>
        <dsp:cNvSpPr/>
      </dsp:nvSpPr>
      <dsp:spPr>
        <a:xfrm>
          <a:off x="1554694" y="3383415"/>
          <a:ext cx="7773470" cy="845853"/>
        </a:xfrm>
        <a:prstGeom prst="trapezoid">
          <a:avLst>
            <a:gd name="adj" fmla="val 91901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Çalışma Programı</a:t>
          </a:r>
          <a:endParaRPr lang="tr-TR" sz="2400" kern="1200" dirty="0"/>
        </a:p>
      </dsp:txBody>
      <dsp:txXfrm>
        <a:off x="2915051" y="3383415"/>
        <a:ext cx="5052755" cy="845853"/>
      </dsp:txXfrm>
    </dsp:sp>
    <dsp:sp modelId="{5FE942EE-4AE4-497E-ACF4-8788A5939EB7}">
      <dsp:nvSpPr>
        <dsp:cNvPr id="0" name=""/>
        <dsp:cNvSpPr/>
      </dsp:nvSpPr>
      <dsp:spPr>
        <a:xfrm>
          <a:off x="777347" y="4229269"/>
          <a:ext cx="9328163" cy="845853"/>
        </a:xfrm>
        <a:prstGeom prst="trapezoid">
          <a:avLst>
            <a:gd name="adj" fmla="val 91901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İş Fikri Belirleme</a:t>
          </a:r>
          <a:endParaRPr lang="tr-TR" sz="2400" kern="1200" dirty="0"/>
        </a:p>
      </dsp:txBody>
      <dsp:txXfrm>
        <a:off x="2409775" y="4229269"/>
        <a:ext cx="6063306" cy="845853"/>
      </dsp:txXfrm>
    </dsp:sp>
    <dsp:sp modelId="{5A1ABF4D-D86F-410E-A4A2-DDEE57F13994}">
      <dsp:nvSpPr>
        <dsp:cNvPr id="0" name=""/>
        <dsp:cNvSpPr/>
      </dsp:nvSpPr>
      <dsp:spPr>
        <a:xfrm>
          <a:off x="0" y="5075123"/>
          <a:ext cx="10882857" cy="845853"/>
        </a:xfrm>
        <a:prstGeom prst="trapezoid">
          <a:avLst>
            <a:gd name="adj" fmla="val 91901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400" kern="1200" dirty="0" smtClean="0"/>
            <a:t>Motivasyon</a:t>
          </a:r>
          <a:endParaRPr lang="tr-TR" sz="2400" kern="1200" dirty="0"/>
        </a:p>
      </dsp:txBody>
      <dsp:txXfrm>
        <a:off x="1904500" y="5075123"/>
        <a:ext cx="7073857" cy="8458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516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8211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1899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0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658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11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9256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329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7835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132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9525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14DD76-323D-4C8E-B94A-23587901278D}" type="datetimeFigureOut">
              <a:rPr lang="tr-TR" smtClean="0"/>
              <a:t>21.3.2021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F0FA0-6761-4405-98F7-CBEE1F38A9B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710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GİRİŞİMCİLİK NEDİR?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36399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360009"/>
          </a:xfrm>
        </p:spPr>
        <p:txBody>
          <a:bodyPr/>
          <a:lstStyle/>
          <a:p>
            <a:r>
              <a:rPr lang="tr-TR" dirty="0" smtClean="0"/>
              <a:t>Pazar araştırması (fizibilite)</a:t>
            </a:r>
          </a:p>
          <a:p>
            <a:r>
              <a:rPr lang="tr-TR" dirty="0" smtClean="0"/>
              <a:t>Yasal boşluklar</a:t>
            </a:r>
          </a:p>
          <a:p>
            <a:r>
              <a:rPr lang="tr-TR" dirty="0" smtClean="0"/>
              <a:t>Potansiyel rakipler</a:t>
            </a:r>
          </a:p>
          <a:p>
            <a:r>
              <a:rPr lang="tr-TR" dirty="0" smtClean="0"/>
              <a:t>Risk analizi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755610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66212815"/>
              </p:ext>
            </p:extLst>
          </p:nvPr>
        </p:nvGraphicFramePr>
        <p:xfrm>
          <a:off x="689549" y="719666"/>
          <a:ext cx="10882858" cy="59209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4736891" y="254832"/>
            <a:ext cx="2803161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tr-TR" sz="2400" b="1" dirty="0" smtClean="0"/>
              <a:t>İŞ KURMA SÜRECİ</a:t>
            </a:r>
            <a:endParaRPr lang="tr-TR" sz="2400" b="1" dirty="0"/>
          </a:p>
        </p:txBody>
      </p:sp>
      <p:sp>
        <p:nvSpPr>
          <p:cNvPr id="6" name="Metin kutusu 5"/>
          <p:cNvSpPr txBox="1"/>
          <p:nvPr/>
        </p:nvSpPr>
        <p:spPr>
          <a:xfrm>
            <a:off x="1858778" y="5320869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Geçmiş deneyim</a:t>
            </a:r>
            <a:endParaRPr lang="tr-TR" dirty="0"/>
          </a:p>
        </p:txBody>
      </p:sp>
      <p:sp>
        <p:nvSpPr>
          <p:cNvPr id="7" name="Metin kutusu 6"/>
          <p:cNvSpPr txBox="1"/>
          <p:nvPr/>
        </p:nvSpPr>
        <p:spPr>
          <a:xfrm>
            <a:off x="8441959" y="5265053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Piyasa fırsatları</a:t>
            </a:r>
            <a:endParaRPr lang="tr-TR" dirty="0"/>
          </a:p>
        </p:txBody>
      </p:sp>
      <p:sp>
        <p:nvSpPr>
          <p:cNvPr id="8" name="Metin kutusu 7"/>
          <p:cNvSpPr txBox="1"/>
          <p:nvPr/>
        </p:nvSpPr>
        <p:spPr>
          <a:xfrm>
            <a:off x="1558974" y="6028544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Bağımsızlık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2698225" y="6213210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Para kazanma</a:t>
            </a:r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7150308" y="6348144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Farklı hissetme</a:t>
            </a:r>
            <a:endParaRPr lang="tr-TR" dirty="0"/>
          </a:p>
        </p:txBody>
      </p:sp>
      <p:sp>
        <p:nvSpPr>
          <p:cNvPr id="11" name="Metin kutusu 10"/>
          <p:cNvSpPr txBox="1"/>
          <p:nvPr/>
        </p:nvSpPr>
        <p:spPr>
          <a:xfrm>
            <a:off x="8199620" y="5957736"/>
            <a:ext cx="2863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Kendi patronu olma isteği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2893099" y="4505367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Patent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7407637" y="4505367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Faydalı Model</a:t>
            </a:r>
            <a:endParaRPr lang="tr-TR" dirty="0"/>
          </a:p>
        </p:txBody>
      </p:sp>
      <p:sp>
        <p:nvSpPr>
          <p:cNvPr id="16" name="Metin kutusu 15"/>
          <p:cNvSpPr txBox="1"/>
          <p:nvPr/>
        </p:nvSpPr>
        <p:spPr>
          <a:xfrm>
            <a:off x="3135441" y="3797692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Fizibilite</a:t>
            </a:r>
            <a:endParaRPr lang="tr-TR" dirty="0"/>
          </a:p>
        </p:txBody>
      </p:sp>
      <p:sp>
        <p:nvSpPr>
          <p:cNvPr id="17" name="Metin kutusu 16"/>
          <p:cNvSpPr txBox="1"/>
          <p:nvPr/>
        </p:nvSpPr>
        <p:spPr>
          <a:xfrm>
            <a:off x="4069828" y="2937070"/>
            <a:ext cx="29005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Finansal ve teknik planlama</a:t>
            </a:r>
            <a:endParaRPr lang="tr-TR" dirty="0"/>
          </a:p>
        </p:txBody>
      </p:sp>
      <p:sp>
        <p:nvSpPr>
          <p:cNvPr id="18" name="Metin kutusu 17"/>
          <p:cNvSpPr txBox="1"/>
          <p:nvPr/>
        </p:nvSpPr>
        <p:spPr>
          <a:xfrm>
            <a:off x="5606318" y="2056934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Start </a:t>
            </a:r>
            <a:r>
              <a:rPr lang="tr-TR" dirty="0" err="1" smtClean="0"/>
              <a:t>Up</a:t>
            </a:r>
            <a:endParaRPr lang="tr-TR" dirty="0"/>
          </a:p>
        </p:txBody>
      </p:sp>
      <p:sp>
        <p:nvSpPr>
          <p:cNvPr id="19" name="Metin kutusu 18"/>
          <p:cNvSpPr txBox="1"/>
          <p:nvPr/>
        </p:nvSpPr>
        <p:spPr>
          <a:xfrm>
            <a:off x="3507692" y="978001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KOSGEB</a:t>
            </a:r>
            <a:endParaRPr lang="tr-TR" dirty="0"/>
          </a:p>
        </p:txBody>
      </p:sp>
      <p:sp>
        <p:nvSpPr>
          <p:cNvPr id="20" name="Metin kutusu 19"/>
          <p:cNvSpPr txBox="1"/>
          <p:nvPr/>
        </p:nvSpPr>
        <p:spPr>
          <a:xfrm>
            <a:off x="6778050" y="950880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Krediler</a:t>
            </a:r>
            <a:endParaRPr lang="tr-TR" dirty="0"/>
          </a:p>
        </p:txBody>
      </p:sp>
      <p:sp>
        <p:nvSpPr>
          <p:cNvPr id="21" name="Metin kutusu 20"/>
          <p:cNvSpPr txBox="1"/>
          <p:nvPr/>
        </p:nvSpPr>
        <p:spPr>
          <a:xfrm>
            <a:off x="3687573" y="1247534"/>
            <a:ext cx="20686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AR-GE projeleri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08923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6096000" cy="689419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tr-TR" b="1" i="0" dirty="0" smtClean="0">
                <a:effectLst/>
                <a:latin typeface="georgia" panose="02040502050405020303" pitchFamily="18" charset="0"/>
              </a:rPr>
              <a:t>Güçlü Yönler (</a:t>
            </a:r>
            <a:r>
              <a:rPr lang="tr-TR" sz="2800" b="1" i="0" dirty="0" smtClean="0">
                <a:effectLst/>
                <a:latin typeface="georgia" panose="02040502050405020303" pitchFamily="18" charset="0"/>
              </a:rPr>
              <a:t>S</a:t>
            </a:r>
            <a:r>
              <a:rPr lang="tr-TR" b="1" i="0" dirty="0" smtClean="0">
                <a:effectLst/>
                <a:latin typeface="georgia" panose="02040502050405020303" pitchFamily="18" charset="0"/>
              </a:rPr>
              <a:t>)</a:t>
            </a:r>
          </a:p>
          <a:p>
            <a:endParaRPr lang="tr-TR" b="1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Büyük ölçekli işletmelerin Trakya bölgesinde bulunması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Verimli süt veren ırkların oransal olarak bölgede çoğunlukta bulunması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Bölgedeki üreticilerin diğer bölgelere oranla daha bilinçli süt hayvancılığı yaptığının bilinmesi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Süt ürünlerinin tüketiciler tarafından lezzetli ve beğenilen ürünler olarak görülmesi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Sektördeki ürün yelpazesinin her geçen gün zenginleşmesi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Sektörün öncüleri olarak kabul edilen firmaların deneyimli ve tecrübeli olmalarının sağladığı avantaj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ISO 9000 belgesi onaylı firmaların bölgede bulunması ve bu markalar tarafından üretilen ürünlerde kalitede sürekliliğin sağlanmış olması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>
              <a:effectLst/>
              <a:latin typeface="-apple-system"/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6096000" y="0"/>
            <a:ext cx="6096000" cy="6894195"/>
          </a:xfrm>
          <a:prstGeom prst="rect">
            <a:avLst/>
          </a:prstGeom>
          <a:solidFill>
            <a:srgbClr val="FFC000"/>
          </a:solidFill>
        </p:spPr>
        <p:txBody>
          <a:bodyPr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b="1" i="0" dirty="0" smtClean="0">
                <a:effectLst/>
                <a:latin typeface="georgia" panose="02040502050405020303" pitchFamily="18" charset="0"/>
              </a:rPr>
              <a:t>Zayıf Yönler (</a:t>
            </a:r>
            <a:r>
              <a:rPr lang="tr-TR" sz="2800" b="1" i="0" dirty="0" smtClean="0">
                <a:effectLst/>
                <a:latin typeface="georgia" panose="02040502050405020303" pitchFamily="18" charset="0"/>
              </a:rPr>
              <a:t>W</a:t>
            </a:r>
            <a:r>
              <a:rPr lang="tr-TR" b="1" i="0" dirty="0" smtClean="0">
                <a:effectLst/>
                <a:latin typeface="georgia" panose="02040502050405020303" pitchFamily="18" charset="0"/>
              </a:rPr>
              <a:t>)</a:t>
            </a:r>
            <a:endParaRPr lang="tr-TR" b="1" i="0" dirty="0" smtClean="0">
              <a:effectLst/>
              <a:latin typeface="-apple-system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i="0" u="none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Bölgede bulunan küçük mandıraların fazla olması ve dolayısıyla hijyenik şartlarda olmayan ürünlerin üretimi</a:t>
            </a: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-apple-system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i="0" u="none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Bu tür işletmelerin üretim maliyetlerinin yüksek olması dolayısıyla rekabet güçlerinin azlığı</a:t>
            </a: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-apple-system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i="0" u="none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Küçük ölçekli firmaların hem süt toplama hem de dağıtım ağının yetersiz olması</a:t>
            </a: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-apple-system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i="0" u="none" strike="noStrike" cap="none" normalizeH="0" baseline="0" dirty="0" smtClean="0">
                <a:ln>
                  <a:noFill/>
                </a:ln>
                <a:effectLst/>
                <a:latin typeface="Georgia" panose="02040502050405020303" pitchFamily="18" charset="0"/>
              </a:rPr>
              <a:t>Bölgede üretilen öncü markaların dağıtım sisteminin İstanbul Bölgesi dışında çok etkin faaliyette bulunamaması; Bölgede üretilen markalara ait birtakım ana ürünlerin bazı satış noktalarında bulunmaması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i="0" u="none" strike="noStrike" cap="none" normalizeH="0" baseline="0" dirty="0" smtClean="0">
              <a:ln>
                <a:noFill/>
              </a:ln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1153043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6096000" cy="6894195"/>
          </a:xfrm>
          <a:prstGeom prst="rect">
            <a:avLst/>
          </a:prstGeom>
          <a:solidFill>
            <a:srgbClr val="00B0F0"/>
          </a:solidFill>
        </p:spPr>
        <p:txBody>
          <a:bodyPr>
            <a:spAutoFit/>
          </a:bodyPr>
          <a:lstStyle/>
          <a:p>
            <a:r>
              <a:rPr lang="tr-TR" b="1" i="0" dirty="0" smtClean="0">
                <a:effectLst/>
                <a:latin typeface="georgia" panose="02040502050405020303" pitchFamily="18" charset="0"/>
              </a:rPr>
              <a:t>Fırsatlar (</a:t>
            </a:r>
            <a:r>
              <a:rPr lang="tr-TR" sz="2800" b="1" i="0" dirty="0" smtClean="0">
                <a:effectLst/>
                <a:latin typeface="georgia" panose="02040502050405020303" pitchFamily="18" charset="0"/>
              </a:rPr>
              <a:t>O</a:t>
            </a:r>
            <a:r>
              <a:rPr lang="tr-TR" b="1" i="0" dirty="0" smtClean="0">
                <a:effectLst/>
                <a:latin typeface="georgia" panose="02040502050405020303" pitchFamily="18" charset="0"/>
              </a:rPr>
              <a:t>)</a:t>
            </a:r>
          </a:p>
          <a:p>
            <a:endParaRPr lang="tr-TR" b="1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Tüketicilerde son yıllarda artan dengeli ve bilinçli beslenme alışkanlığı yönündeki ilerlemelere bağlı olarak süt ve süt ürünleri tüketme gereksinimi de artmaktadır.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Tüketicilerdeki bilinçlenmeye bağlı olarak kaliteli, hijyenik koşullarda ve modern firmalarca üretilmiş ürünlere olan talep artışı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Yeni ürünlerinin kullanım alanlarının tüketicilere duyurulması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Bölgedeki bazı firmaların modern Araştırma Geliştirme ünitelerinin bulunması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Süt ve süt ürünleriyle ilgili rekabet gücünün artırılabilmesi için izlenebilecek yeni stratejilerin mevcudiyeti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Süt üreticisiyle işletmelerin birlikte karşılıklı çıkarları doğrultusunda hareket etme yönünde uygulamaların mevcudiyeti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endParaRPr lang="tr-TR" i="0" dirty="0">
              <a:effectLst/>
              <a:latin typeface="-apple-system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096000" y="0"/>
            <a:ext cx="6096000" cy="6894195"/>
          </a:xfrm>
          <a:prstGeom prst="rect">
            <a:avLst/>
          </a:prstGeom>
          <a:solidFill>
            <a:srgbClr val="FFFF00"/>
          </a:solidFill>
        </p:spPr>
        <p:txBody>
          <a:bodyPr>
            <a:spAutoFit/>
          </a:bodyPr>
          <a:lstStyle/>
          <a:p>
            <a:r>
              <a:rPr lang="tr-TR" b="1" i="0" dirty="0" smtClean="0">
                <a:effectLst/>
                <a:latin typeface="georgia" panose="02040502050405020303" pitchFamily="18" charset="0"/>
              </a:rPr>
              <a:t>Tehditler (</a:t>
            </a:r>
            <a:r>
              <a:rPr lang="tr-TR" sz="2800" b="1" i="0" dirty="0" smtClean="0">
                <a:effectLst/>
                <a:latin typeface="georgia" panose="02040502050405020303" pitchFamily="18" charset="0"/>
              </a:rPr>
              <a:t>T</a:t>
            </a:r>
            <a:r>
              <a:rPr lang="tr-TR" b="1" i="0" dirty="0" smtClean="0">
                <a:effectLst/>
                <a:latin typeface="georgia" panose="02040502050405020303" pitchFamily="18" charset="0"/>
              </a:rPr>
              <a:t>)</a:t>
            </a:r>
          </a:p>
          <a:p>
            <a:endParaRPr lang="tr-TR" b="1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Üreticiye ödenen süt fiyatlarının düşük olması üreticinin neredeyse maliyetinde altında satış yapmasına neden olmakta buda bölgedeki süt hayvancılığı yapan işletmelerin sayısının azalmasına neden olmaktadır,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Süt ve süt ürünlerinin çok çabuk bozulabilen ürünler olması dolayısıyla çok güçlü dağıtım ağı ve soğuk zincir gerektirmektedir,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Süt ve süt ürünleri sektöründe faaliyette bulunan firma sayısının her geçen gün artmasıyla yoğunlaşan rekabet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Diğer rakip olan firmalarında kendi ürün yelpazelerini her geçen gün geliştirmeleri ve etkin reklam uygulamaları sayesinde tüketicileri ürünleri hakkında bilgilendirmeleri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Bölgedeki firmalara rakip bazı markaların etkin bir dağıtım kanalına sahip olmaları</a:t>
            </a:r>
            <a:endParaRPr lang="tr-TR" i="0" dirty="0" smtClean="0">
              <a:effectLst/>
              <a:latin typeface="-apple-system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i="0" dirty="0" smtClean="0">
                <a:effectLst/>
                <a:latin typeface="georgia" panose="02040502050405020303" pitchFamily="18" charset="0"/>
              </a:rPr>
              <a:t>Rakip firmaların satış noktalarına uyguladıkları yüksek ıskonto ve uzun vadeler</a:t>
            </a: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dirty="0"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 smtClean="0">
              <a:effectLst/>
              <a:latin typeface="georgia" panose="02040502050405020303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tr-TR" i="0" dirty="0">
              <a:effectLst/>
              <a:latin typeface="-apple-system"/>
            </a:endParaRPr>
          </a:p>
        </p:txBody>
      </p:sp>
    </p:spTree>
    <p:extLst>
      <p:ext uri="{BB962C8B-B14F-4D97-AF65-F5344CB8AC3E}">
        <p14:creationId xmlns:p14="http://schemas.microsoft.com/office/powerpoint/2010/main" val="42821081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Girişimci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75175"/>
          </a:xfrm>
        </p:spPr>
        <p:txBody>
          <a:bodyPr>
            <a:normAutofit/>
          </a:bodyPr>
          <a:lstStyle/>
          <a:p>
            <a:r>
              <a:rPr lang="tr-TR" dirty="0" smtClean="0"/>
              <a:t>Risk alan</a:t>
            </a:r>
          </a:p>
          <a:p>
            <a:r>
              <a:rPr lang="tr-TR" dirty="0" smtClean="0"/>
              <a:t>Organizasyon yeteneği olan</a:t>
            </a:r>
          </a:p>
          <a:p>
            <a:r>
              <a:rPr lang="tr-TR" dirty="0" smtClean="0"/>
              <a:t>Yenilikçi </a:t>
            </a:r>
          </a:p>
          <a:p>
            <a:r>
              <a:rPr lang="tr-TR" dirty="0" smtClean="0"/>
              <a:t>Kendine güvenen</a:t>
            </a:r>
          </a:p>
          <a:p>
            <a:r>
              <a:rPr lang="tr-TR" dirty="0" smtClean="0"/>
              <a:t>Değişikliklere pozitif reaksiyon gösteren</a:t>
            </a:r>
          </a:p>
          <a:p>
            <a:r>
              <a:rPr lang="tr-TR" dirty="0" smtClean="0"/>
              <a:t>Özgür düşünceli</a:t>
            </a:r>
          </a:p>
          <a:p>
            <a:r>
              <a:rPr lang="tr-TR" dirty="0" smtClean="0"/>
              <a:t>Esnek düşünen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8967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b="1" dirty="0"/>
              <a:t>Girişimcilik</a:t>
            </a:r>
            <a:r>
              <a:rPr lang="tr-TR" sz="3600" dirty="0"/>
              <a:t> tanımında yenilik vardır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yeni </a:t>
            </a:r>
            <a:r>
              <a:rPr lang="tr-TR" dirty="0"/>
              <a:t>bir malın </a:t>
            </a:r>
            <a:r>
              <a:rPr lang="tr-TR" dirty="0" smtClean="0"/>
              <a:t>ya da </a:t>
            </a:r>
            <a:r>
              <a:rPr lang="tr-TR" dirty="0"/>
              <a:t>servisin üretimi, </a:t>
            </a:r>
          </a:p>
          <a:p>
            <a:r>
              <a:rPr lang="tr-TR" dirty="0" smtClean="0"/>
              <a:t>yeni </a:t>
            </a:r>
            <a:r>
              <a:rPr lang="tr-TR" dirty="0"/>
              <a:t>bir üretim metodunun geliştirilmesi, </a:t>
            </a:r>
          </a:p>
          <a:p>
            <a:r>
              <a:rPr lang="tr-TR" dirty="0" smtClean="0"/>
              <a:t>yeni </a:t>
            </a:r>
            <a:r>
              <a:rPr lang="tr-TR" dirty="0"/>
              <a:t>bir pazarın oluşturulması, </a:t>
            </a:r>
          </a:p>
          <a:p>
            <a:r>
              <a:rPr lang="tr-TR" dirty="0" smtClean="0"/>
              <a:t>yeni </a:t>
            </a:r>
            <a:r>
              <a:rPr lang="tr-TR" dirty="0"/>
              <a:t>bir hammadde kaynağının bulunması ve </a:t>
            </a:r>
          </a:p>
          <a:p>
            <a:r>
              <a:rPr lang="tr-TR" dirty="0" smtClean="0"/>
              <a:t>endüstrinin </a:t>
            </a:r>
            <a:r>
              <a:rPr lang="tr-TR" dirty="0"/>
              <a:t>yeniden yapılandırılması yeniliktir. </a:t>
            </a:r>
          </a:p>
        </p:txBody>
      </p:sp>
    </p:spTree>
    <p:extLst>
      <p:ext uri="{BB962C8B-B14F-4D97-AF65-F5344CB8AC3E}">
        <p14:creationId xmlns:p14="http://schemas.microsoft.com/office/powerpoint/2010/main" val="329252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b="1" dirty="0"/>
              <a:t>YANLIŞ İNANIŞLAR/MİTLER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1727" cy="4351338"/>
          </a:xfrm>
        </p:spPr>
        <p:txBody>
          <a:bodyPr/>
          <a:lstStyle/>
          <a:p>
            <a:r>
              <a:rPr lang="tr-TR" b="1" dirty="0"/>
              <a:t>Yanlış İnanış:</a:t>
            </a:r>
            <a:r>
              <a:rPr lang="tr-TR" dirty="0"/>
              <a:t> Girişimci doğulur, sonradan olunmaz. </a:t>
            </a:r>
            <a:endParaRPr lang="tr-TR" dirty="0" smtClean="0"/>
          </a:p>
          <a:p>
            <a:endParaRPr lang="tr-TR" dirty="0"/>
          </a:p>
          <a:p>
            <a:r>
              <a:rPr lang="tr-TR" b="1" dirty="0"/>
              <a:t>Açıklama: </a:t>
            </a:r>
            <a:r>
              <a:rPr lang="tr-TR" dirty="0"/>
              <a:t>Bazı doğal yetenekler olabilir ama bunların ortaya çıkarılması gerekir. Ayrıca, girişimciliğin temelinde olan birçok yetenek, bilgi, tecrübe ve ilişki ağını yıllar içinde geliştirerek </a:t>
            </a:r>
            <a:r>
              <a:rPr lang="tr-TR" b="1" dirty="0"/>
              <a:t>girişimcilik</a:t>
            </a:r>
            <a:r>
              <a:rPr lang="tr-TR" dirty="0"/>
              <a:t> kapasitesi oluşturmak mümkündür. </a:t>
            </a:r>
          </a:p>
        </p:txBody>
      </p:sp>
    </p:spTree>
    <p:extLst>
      <p:ext uri="{BB962C8B-B14F-4D97-AF65-F5344CB8AC3E}">
        <p14:creationId xmlns:p14="http://schemas.microsoft.com/office/powerpoint/2010/main" val="2895729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896" y="2289264"/>
            <a:ext cx="10515600" cy="4351338"/>
          </a:xfrm>
        </p:spPr>
        <p:txBody>
          <a:bodyPr/>
          <a:lstStyle/>
          <a:p>
            <a:r>
              <a:rPr lang="tr-TR" b="1" dirty="0"/>
              <a:t>Yanlış İnanış: </a:t>
            </a:r>
            <a:r>
              <a:rPr lang="tr-TR" dirty="0"/>
              <a:t>Sermaye yeni iş için en önemli girdidir. </a:t>
            </a:r>
          </a:p>
          <a:p>
            <a:r>
              <a:rPr lang="tr-TR" b="1" dirty="0"/>
              <a:t>Açıklama: </a:t>
            </a:r>
            <a:r>
              <a:rPr lang="tr-TR" dirty="0"/>
              <a:t>Eğer yetenek ve/veya yeni fikir var ise zor da olsa sermaye bulunabilir, oysa sermaye ile yetenek ve/veya yeni fikir bulunamaz. Sermaye sadece bir araçtır.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9730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Yanlış İnanış: </a:t>
            </a:r>
            <a:r>
              <a:rPr lang="tr-TR" dirty="0"/>
              <a:t>Herkes yeni bir iş kurabilir. </a:t>
            </a:r>
          </a:p>
          <a:p>
            <a:r>
              <a:rPr lang="tr-TR" b="1" dirty="0"/>
              <a:t>Açıklama: </a:t>
            </a:r>
            <a:r>
              <a:rPr lang="tr-TR" dirty="0"/>
              <a:t>İş kurmak işin en kolayıdır, önemli olan şirketin devamını sağlamak, büyütmek ve kalıcı olmaktır. Girişimci için önemli olan fikrin başarılı şekilde ticarileşmesini ve/veya toplumsal faydaya dönüşmesini sağlamak ve geliştirmektir. 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7035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Yanlış İnanış: </a:t>
            </a:r>
            <a:r>
              <a:rPr lang="tr-TR" dirty="0"/>
              <a:t>Girişimciler kumarbazdır. </a:t>
            </a:r>
          </a:p>
          <a:p>
            <a:r>
              <a:rPr lang="tr-TR" b="1" dirty="0"/>
              <a:t>Açıklama: </a:t>
            </a:r>
            <a:r>
              <a:rPr lang="tr-TR" dirty="0"/>
              <a:t>Başarılı girişimciler tüm riskleri dikkatlice hesaplayanlardır. Ülkemizde önümüzü görmek ne kadar zor </a:t>
            </a:r>
            <a:r>
              <a:rPr lang="tr-TR" dirty="0" smtClean="0"/>
              <a:t>olsa da</a:t>
            </a:r>
            <a:r>
              <a:rPr lang="tr-TR" dirty="0"/>
              <a:t>, girişimcilerin risk analizi yapmaları gerekmektedir. En önemli riskiniz zamandır. </a:t>
            </a:r>
          </a:p>
        </p:txBody>
      </p:sp>
    </p:spTree>
    <p:extLst>
      <p:ext uri="{BB962C8B-B14F-4D97-AF65-F5344CB8AC3E}">
        <p14:creationId xmlns:p14="http://schemas.microsoft.com/office/powerpoint/2010/main" val="2150726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Yanlış İnanış: </a:t>
            </a:r>
            <a:r>
              <a:rPr lang="tr-TR" dirty="0"/>
              <a:t>Girişimciler genç ve enerjik olmalıdır. </a:t>
            </a:r>
          </a:p>
          <a:p>
            <a:r>
              <a:rPr lang="tr-TR" b="1" dirty="0"/>
              <a:t>Açıklama: </a:t>
            </a:r>
            <a:r>
              <a:rPr lang="tr-TR" dirty="0"/>
              <a:t>Yaş bir sınır değildir. Ama şurası bir gerçek ki gerektiğinde hayat </a:t>
            </a:r>
            <a:r>
              <a:rPr lang="tr-TR" dirty="0" err="1"/>
              <a:t>standartından</a:t>
            </a:r>
            <a:r>
              <a:rPr lang="tr-TR" dirty="0"/>
              <a:t> fedakarlık edemeyecek birisinin girişimci olabilmesi daha zor olabilir. </a:t>
            </a:r>
          </a:p>
        </p:txBody>
      </p:sp>
    </p:spTree>
    <p:extLst>
      <p:ext uri="{BB962C8B-B14F-4D97-AF65-F5344CB8AC3E}">
        <p14:creationId xmlns:p14="http://schemas.microsoft.com/office/powerpoint/2010/main" val="3035265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Yanlış İnanış: </a:t>
            </a:r>
            <a:r>
              <a:rPr lang="tr-TR" dirty="0"/>
              <a:t>Başarılı girişimci, iyi okul performansı gösterir. </a:t>
            </a:r>
          </a:p>
          <a:p>
            <a:r>
              <a:rPr lang="tr-TR" b="1" dirty="0"/>
              <a:t>Açıklama: </a:t>
            </a:r>
            <a:r>
              <a:rPr lang="tr-TR" dirty="0"/>
              <a:t>Girişimcilik yaratıcılık, motivasyon, bütünsellik, liderlik, takım kurma, analitik yetenek ve belirsizliklere ve zorluklarla başa çıkma yeteneklerinin karışımıdır. </a:t>
            </a:r>
          </a:p>
        </p:txBody>
      </p:sp>
    </p:spTree>
    <p:extLst>
      <p:ext uri="{BB962C8B-B14F-4D97-AF65-F5344CB8AC3E}">
        <p14:creationId xmlns:p14="http://schemas.microsoft.com/office/powerpoint/2010/main" val="761497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354</Words>
  <Application>Microsoft Office PowerPoint</Application>
  <PresentationFormat>Geniş ekran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0" baseType="lpstr">
      <vt:lpstr>-apple-system</vt:lpstr>
      <vt:lpstr>Arial</vt:lpstr>
      <vt:lpstr>Calibri</vt:lpstr>
      <vt:lpstr>Calibri Light</vt:lpstr>
      <vt:lpstr>Georgia</vt:lpstr>
      <vt:lpstr>Georgia</vt:lpstr>
      <vt:lpstr>Office Teması</vt:lpstr>
      <vt:lpstr>GİRİŞİMCİLİK NEDİR? </vt:lpstr>
      <vt:lpstr>Girişimci</vt:lpstr>
      <vt:lpstr>Girişimcilik tanımında yenilik vardır</vt:lpstr>
      <vt:lpstr>YANLIŞ İNANIŞLAR/MİTLER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GİRİŞİMCİLİK NEDİR?</dc:title>
  <dc:creator>süt</dc:creator>
  <cp:lastModifiedBy>süt</cp:lastModifiedBy>
  <cp:revision>7</cp:revision>
  <dcterms:created xsi:type="dcterms:W3CDTF">2021-03-21T17:09:03Z</dcterms:created>
  <dcterms:modified xsi:type="dcterms:W3CDTF">2021-03-21T18:28:13Z</dcterms:modified>
</cp:coreProperties>
</file>