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20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sağlamanın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boyutu</a:t>
            </a:r>
            <a:endParaRPr lang="en-US" dirty="0"/>
          </a:p>
          <a:p>
            <a:pPr lvl="1"/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denetimi</a:t>
            </a:r>
            <a:endParaRPr lang="en-US" dirty="0"/>
          </a:p>
          <a:p>
            <a:pPr lvl="2"/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katmanlı</a:t>
            </a:r>
            <a:r>
              <a:rPr lang="en-US" dirty="0"/>
              <a:t> </a:t>
            </a:r>
            <a:r>
              <a:rPr lang="en-US" dirty="0" err="1"/>
              <a:t>yapısı</a:t>
            </a:r>
            <a:endParaRPr lang="en-US" dirty="0"/>
          </a:p>
          <a:p>
            <a:pPr lvl="2"/>
            <a:r>
              <a:rPr lang="en-US" dirty="0" err="1"/>
              <a:t>Hakların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yetkilerin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endParaRPr lang="en-US" dirty="0"/>
          </a:p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konumlarında</a:t>
            </a:r>
            <a:r>
              <a:rPr lang="en-US" dirty="0"/>
              <a:t> </a:t>
            </a:r>
            <a:r>
              <a:rPr lang="en-US" dirty="0" err="1"/>
              <a:t>Çelişkili</a:t>
            </a:r>
            <a:r>
              <a:rPr lang="en-US" dirty="0"/>
              <a:t> </a:t>
            </a:r>
            <a:r>
              <a:rPr lang="en-US" dirty="0" err="1"/>
              <a:t>mevkiler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Otoriteyle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, </a:t>
            </a:r>
            <a:r>
              <a:rPr lang="en-US" dirty="0" err="1"/>
              <a:t>Yetenek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uzmanlıklara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</a:t>
            </a:r>
            <a:r>
              <a:rPr lang="en-US" dirty="0"/>
              <a:t> (</a:t>
            </a:r>
            <a:r>
              <a:rPr lang="en-US" dirty="0" err="1"/>
              <a:t>Profesyoneller</a:t>
            </a:r>
            <a:r>
              <a:rPr lang="en-US" dirty="0"/>
              <a:t>), </a:t>
            </a:r>
            <a:r>
              <a:rPr lang="en-US" dirty="0" err="1"/>
              <a:t>Çoklu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konumları</a:t>
            </a:r>
            <a:r>
              <a:rPr lang="en-US" dirty="0"/>
              <a:t> (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dolayımıyla</a:t>
            </a:r>
            <a:r>
              <a:rPr lang="en-US" dirty="0"/>
              <a:t>), Zaman (</a:t>
            </a:r>
            <a:r>
              <a:rPr lang="en-US" dirty="0" err="1"/>
              <a:t>kariyer</a:t>
            </a:r>
            <a:r>
              <a:rPr lang="en-US" dirty="0"/>
              <a:t> </a:t>
            </a:r>
            <a:r>
              <a:rPr lang="en-US" dirty="0" err="1"/>
              <a:t>güzergahında</a:t>
            </a:r>
            <a:r>
              <a:rPr lang="en-US" dirty="0"/>
              <a:t> </a:t>
            </a:r>
            <a:r>
              <a:rPr lang="en-US" dirty="0" err="1"/>
              <a:t>değişimler</a:t>
            </a:r>
            <a:r>
              <a:rPr lang="en-US" dirty="0"/>
              <a:t>), </a:t>
            </a:r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mevkiler</a:t>
            </a:r>
            <a:r>
              <a:rPr lang="en-US" dirty="0"/>
              <a:t> (</a:t>
            </a:r>
            <a:r>
              <a:rPr lang="en-US" dirty="0" err="1"/>
              <a:t>aile</a:t>
            </a:r>
            <a:r>
              <a:rPr lang="en-US" dirty="0"/>
              <a:t>)</a:t>
            </a:r>
          </a:p>
          <a:p>
            <a:r>
              <a:rPr lang="tr-TR" dirty="0"/>
              <a:t>Kültür ve gündelik yaşam?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Farklılaşma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istihdam</a:t>
            </a:r>
            <a:r>
              <a:rPr lang="en-US" dirty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alanlarda</a:t>
            </a:r>
            <a:r>
              <a:rPr lang="en-US" dirty="0"/>
              <a:t> </a:t>
            </a:r>
            <a:r>
              <a:rPr lang="en-US" dirty="0" err="1"/>
              <a:t>sınıfsal</a:t>
            </a:r>
            <a:r>
              <a:rPr lang="en-US" dirty="0"/>
              <a:t> </a:t>
            </a:r>
            <a:r>
              <a:rPr lang="en-US" dirty="0" err="1"/>
              <a:t>konumlar</a:t>
            </a:r>
            <a:endParaRPr lang="en-US" dirty="0"/>
          </a:p>
          <a:p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tarzı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faktörler</a:t>
            </a:r>
            <a:endParaRPr lang="en-US" dirty="0"/>
          </a:p>
          <a:p>
            <a:r>
              <a:rPr lang="en-US" dirty="0" err="1"/>
              <a:t>Simgeler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anlamlarının</a:t>
            </a:r>
            <a:r>
              <a:rPr lang="en-US" dirty="0"/>
              <a:t> </a:t>
            </a:r>
            <a:r>
              <a:rPr lang="en-US" dirty="0" err="1"/>
              <a:t>sınıfsal</a:t>
            </a:r>
            <a:r>
              <a:rPr lang="en-US" dirty="0"/>
              <a:t> </a:t>
            </a:r>
            <a:r>
              <a:rPr lang="en-US" dirty="0" err="1"/>
              <a:t>konumla</a:t>
            </a:r>
            <a:r>
              <a:rPr lang="en-US" dirty="0"/>
              <a:t> </a:t>
            </a:r>
            <a:r>
              <a:rPr lang="en-US" dirty="0" err="1"/>
              <a:t>ilişkisi</a:t>
            </a:r>
            <a:endParaRPr lang="en-US" dirty="0"/>
          </a:p>
          <a:p>
            <a:r>
              <a:rPr lang="en-US" dirty="0" err="1"/>
              <a:t>Bourdieu’nün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farklılaşma</a:t>
            </a:r>
            <a:r>
              <a:rPr lang="en-US" dirty="0"/>
              <a:t> </a:t>
            </a:r>
            <a:r>
              <a:rPr lang="en-US" dirty="0" err="1"/>
              <a:t>ekseninde</a:t>
            </a:r>
            <a:r>
              <a:rPr lang="en-US" dirty="0"/>
              <a:t> </a:t>
            </a:r>
            <a:r>
              <a:rPr lang="en-US" dirty="0" err="1"/>
              <a:t>kavramsallaştırarak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çerçevede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hem </a:t>
            </a:r>
            <a:r>
              <a:rPr lang="en-US" dirty="0" err="1"/>
              <a:t>öznel</a:t>
            </a:r>
            <a:r>
              <a:rPr lang="en-US" dirty="0"/>
              <a:t> hem de </a:t>
            </a:r>
            <a:r>
              <a:rPr lang="en-US" dirty="0" err="1"/>
              <a:t>nesnel</a:t>
            </a:r>
            <a:r>
              <a:rPr lang="en-US" dirty="0"/>
              <a:t> </a:t>
            </a:r>
            <a:r>
              <a:rPr lang="en-US" dirty="0" err="1"/>
              <a:t>süreçlerin</a:t>
            </a:r>
            <a:r>
              <a:rPr lang="en-US" dirty="0"/>
              <a:t> </a:t>
            </a:r>
            <a:r>
              <a:rPr lang="en-US" dirty="0" err="1"/>
              <a:t>içiçe</a:t>
            </a:r>
            <a:r>
              <a:rPr lang="en-US" dirty="0"/>
              <a:t> </a:t>
            </a:r>
            <a:r>
              <a:rPr lang="en-US" dirty="0" err="1"/>
              <a:t>geçtiği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modelidir</a:t>
            </a:r>
            <a:r>
              <a:rPr lang="en-US" dirty="0"/>
              <a:t>. 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93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 err="1"/>
              <a:t>Bourdieu’nün</a:t>
            </a:r>
            <a:r>
              <a:rPr lang="tr-TR" dirty="0"/>
              <a:t> kuramında, aktörler hangi toplumsal konumda yer aldığına göre farklılaşırlar. </a:t>
            </a:r>
          </a:p>
          <a:p>
            <a:pPr lvl="1"/>
            <a:r>
              <a:rPr lang="tr-TR" dirty="0" err="1"/>
              <a:t>Bourdieu</a:t>
            </a:r>
            <a:r>
              <a:rPr lang="tr-TR" dirty="0"/>
              <a:t> bu süreçleri kavramsallaştırmak için sermaye kavramını kullanır. </a:t>
            </a:r>
          </a:p>
          <a:p>
            <a:r>
              <a:rPr lang="tr-TR" dirty="0"/>
              <a:t>Sermaye;</a:t>
            </a:r>
          </a:p>
          <a:p>
            <a:pPr lvl="1"/>
            <a:r>
              <a:rPr lang="tr-TR" dirty="0"/>
              <a:t>Aktörlerin eyleme kapasitesini belirleyen bir güçtür.</a:t>
            </a:r>
          </a:p>
          <a:p>
            <a:pPr lvl="1"/>
            <a:r>
              <a:rPr lang="tr-TR" dirty="0"/>
              <a:t>Temel olarak dört farklı sermaye türü bulunur: Ekonomik, Kültürel, Sosyal ve Sembolik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9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10000"/>
          </a:bodyPr>
          <a:lstStyle/>
          <a:p>
            <a:r>
              <a:rPr lang="tr-TR" b="1" u="sng" dirty="0"/>
              <a:t>Ekonomik sermaye</a:t>
            </a:r>
            <a:r>
              <a:rPr lang="tr-TR" dirty="0"/>
              <a:t>: Mali kaynaklar, mülkiyet, vs.</a:t>
            </a:r>
          </a:p>
          <a:p>
            <a:r>
              <a:rPr lang="tr-TR" b="1" u="sng" dirty="0"/>
              <a:t>Kültürel sermaye</a:t>
            </a:r>
            <a:r>
              <a:rPr lang="tr-TR" dirty="0"/>
              <a:t>: Bilgi birikimi; bilgi-beceriler</a:t>
            </a:r>
          </a:p>
          <a:p>
            <a:pPr lvl="1"/>
            <a:r>
              <a:rPr lang="tr-TR" b="1" u="sng" dirty="0"/>
              <a:t>Bedenselleşmiş Kültürel Sermaye</a:t>
            </a:r>
            <a:r>
              <a:rPr lang="tr-TR" dirty="0"/>
              <a:t>: Bedene işlemiş, bedenin duruşunda, hareketlerinde ifade edilen.</a:t>
            </a:r>
          </a:p>
          <a:p>
            <a:pPr lvl="1"/>
            <a:r>
              <a:rPr lang="tr-TR" b="1" u="sng" dirty="0"/>
              <a:t>Nesneleşmiş Kültürel Sermaye</a:t>
            </a:r>
            <a:r>
              <a:rPr lang="tr-TR" dirty="0"/>
              <a:t>: Kültürel mallar biçiminde birikir. </a:t>
            </a:r>
          </a:p>
          <a:p>
            <a:pPr lvl="1"/>
            <a:r>
              <a:rPr lang="tr-TR" b="1" u="sng" dirty="0"/>
              <a:t>Kurumsallaşmış Kültürel Sermaye</a:t>
            </a:r>
            <a:r>
              <a:rPr lang="tr-TR" dirty="0"/>
              <a:t>: Eğitim yoluyla elde edilmiş, </a:t>
            </a:r>
            <a:r>
              <a:rPr lang="tr-TR" dirty="0" err="1"/>
              <a:t>ünvanların</a:t>
            </a:r>
            <a:r>
              <a:rPr lang="tr-TR" dirty="0"/>
              <a:t> elde edilmesiyle somutlaşan. </a:t>
            </a:r>
          </a:p>
          <a:p>
            <a:r>
              <a:rPr lang="tr-TR" b="1" u="sng" dirty="0"/>
              <a:t>Sosyal Sermaye: </a:t>
            </a:r>
            <a:r>
              <a:rPr lang="tr-TR" dirty="0"/>
              <a:t>İlişkiler, ağlar, grup üyelikleri ve bu mensubiyetler sayesinde elde edilebilen faydalar. </a:t>
            </a:r>
          </a:p>
          <a:p>
            <a:r>
              <a:rPr lang="tr-TR" b="1" u="sng" dirty="0"/>
              <a:t>Sembolik Sermaye</a:t>
            </a:r>
            <a:r>
              <a:rPr lang="tr-TR" dirty="0"/>
              <a:t>: Toplumsal olarak tanınırlık ve prestij kaynakları.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83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/>
              <a:t>Aktarılabilirlik</a:t>
            </a:r>
            <a:r>
              <a:rPr lang="tr-TR" dirty="0"/>
              <a:t>: Bazı sermaye türleri kişiler arasında </a:t>
            </a:r>
            <a:r>
              <a:rPr lang="tr-TR" dirty="0" err="1"/>
              <a:t>aktarılabilirliği</a:t>
            </a:r>
            <a:r>
              <a:rPr lang="tr-TR" dirty="0"/>
              <a:t> yüksek türlerdir. </a:t>
            </a:r>
          </a:p>
          <a:p>
            <a:r>
              <a:rPr lang="tr-TR" b="1" dirty="0"/>
              <a:t>Çevrilebilirlik: </a:t>
            </a:r>
            <a:r>
              <a:rPr lang="tr-TR" dirty="0"/>
              <a:t>Sermaye türleri birbirine çevrilebilirdir. </a:t>
            </a:r>
          </a:p>
          <a:p>
            <a:r>
              <a:rPr lang="tr-TR" b="1" dirty="0"/>
              <a:t>Toplam Sermaye Hacmi</a:t>
            </a:r>
            <a:r>
              <a:rPr lang="tr-TR" dirty="0"/>
              <a:t>: Hangi sermaye türüne ne kadar sahip olduğu ile ilgilidir. </a:t>
            </a:r>
          </a:p>
          <a:p>
            <a:r>
              <a:rPr lang="tr-TR" b="1" dirty="0"/>
              <a:t>Sermaye Yapısı</a:t>
            </a:r>
            <a:r>
              <a:rPr lang="tr-TR" dirty="0"/>
              <a:t>: Sınıf gruplarını belirleyen ikinci katmandır.</a:t>
            </a:r>
          </a:p>
          <a:p>
            <a:pPr lvl="1"/>
            <a:r>
              <a:rPr lang="tr-TR" u="sng" dirty="0"/>
              <a:t>Hangi sermaye türünün </a:t>
            </a:r>
            <a:r>
              <a:rPr lang="tr-TR" dirty="0"/>
              <a:t>önemli olduğuna göre farklı toplumsal konumlar</a:t>
            </a:r>
          </a:p>
          <a:p>
            <a:pPr lvl="1"/>
            <a:r>
              <a:rPr lang="tr-TR" dirty="0" err="1"/>
              <a:t>Bourdieu</a:t>
            </a:r>
            <a:r>
              <a:rPr lang="tr-TR" dirty="0"/>
              <a:t> özellikle </a:t>
            </a:r>
            <a:r>
              <a:rPr lang="tr-TR" b="1" u="sng" dirty="0"/>
              <a:t>ekonomik ve kültürel sermayeye </a:t>
            </a:r>
            <a:r>
              <a:rPr lang="tr-TR" dirty="0"/>
              <a:t>önem verir. Çünkü </a:t>
            </a:r>
            <a:r>
              <a:rPr lang="tr-TR" u="sng" dirty="0" err="1"/>
              <a:t>aktarılabilirlik</a:t>
            </a:r>
            <a:r>
              <a:rPr lang="tr-TR" dirty="0"/>
              <a:t> ve </a:t>
            </a:r>
            <a:r>
              <a:rPr lang="tr-TR" u="sng" dirty="0"/>
              <a:t>çevrilebilirlik</a:t>
            </a:r>
            <a:r>
              <a:rPr lang="tr-TR" dirty="0"/>
              <a:t> özellikleri daha belirgindir.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087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hacmi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farklılaşan</a:t>
            </a:r>
            <a:r>
              <a:rPr lang="en-US" dirty="0"/>
              <a:t> 4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konum</a:t>
            </a:r>
            <a:endParaRPr lang="en-US" dirty="0"/>
          </a:p>
          <a:p>
            <a:pPr lvl="1"/>
            <a:r>
              <a:rPr lang="en-US" dirty="0"/>
              <a:t>Bourdieu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konumların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pratikleri</a:t>
            </a:r>
            <a:r>
              <a:rPr lang="en-US" dirty="0"/>
              <a:t> (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tarzlarını</a:t>
            </a:r>
            <a:r>
              <a:rPr lang="en-US" dirty="0"/>
              <a:t>, </a:t>
            </a:r>
            <a:r>
              <a:rPr lang="en-US" dirty="0" err="1"/>
              <a:t>beğenilerini</a:t>
            </a:r>
            <a:r>
              <a:rPr lang="en-US" dirty="0"/>
              <a:t>, </a:t>
            </a:r>
            <a:r>
              <a:rPr lang="en-US" dirty="0" err="1"/>
              <a:t>yatkınlıkları</a:t>
            </a:r>
            <a:r>
              <a:rPr lang="en-US" dirty="0"/>
              <a:t>, vs.) </a:t>
            </a:r>
            <a:r>
              <a:rPr lang="en-US" dirty="0" err="1"/>
              <a:t>ürettiğini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</a:p>
          <a:p>
            <a:r>
              <a:rPr lang="en-US" dirty="0" err="1"/>
              <a:t>Konumların</a:t>
            </a:r>
            <a:r>
              <a:rPr lang="en-US" dirty="0"/>
              <a:t> </a:t>
            </a:r>
            <a:r>
              <a:rPr lang="en-US" dirty="0" err="1"/>
              <a:t>kendine</a:t>
            </a:r>
            <a:r>
              <a:rPr lang="en-US" dirty="0"/>
              <a:t> has, </a:t>
            </a:r>
            <a:r>
              <a:rPr lang="en-US" dirty="0" err="1"/>
              <a:t>üniter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tarzları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kurumsallaşır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tercihler</a:t>
            </a:r>
            <a:r>
              <a:rPr lang="en-US" dirty="0"/>
              <a:t>,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pratikler</a:t>
            </a:r>
            <a:r>
              <a:rPr lang="en-US" dirty="0"/>
              <a:t>, </a:t>
            </a:r>
            <a:r>
              <a:rPr lang="en-US" dirty="0" err="1"/>
              <a:t>değerler</a:t>
            </a:r>
            <a:r>
              <a:rPr lang="en-US" dirty="0"/>
              <a:t>, vs.</a:t>
            </a:r>
          </a:p>
          <a:p>
            <a:pPr lvl="1"/>
            <a:r>
              <a:rPr lang="en-US" dirty="0" err="1"/>
              <a:t>Neyin</a:t>
            </a:r>
            <a:r>
              <a:rPr lang="en-US" dirty="0"/>
              <a:t> </a:t>
            </a:r>
            <a:r>
              <a:rPr lang="en-US" dirty="0" err="1"/>
              <a:t>olanaklı</a:t>
            </a:r>
            <a:r>
              <a:rPr lang="en-US" dirty="0"/>
              <a:t>, </a:t>
            </a:r>
            <a:r>
              <a:rPr lang="en-US" dirty="0" err="1"/>
              <a:t>kaçınılmaz</a:t>
            </a:r>
            <a:r>
              <a:rPr lang="en-US" dirty="0"/>
              <a:t>, </a:t>
            </a:r>
            <a:r>
              <a:rPr lang="en-US" dirty="0" err="1"/>
              <a:t>makul</a:t>
            </a:r>
            <a:r>
              <a:rPr lang="en-US" dirty="0"/>
              <a:t> </a:t>
            </a:r>
            <a:r>
              <a:rPr lang="en-US" dirty="0" err="1"/>
              <a:t>göründüğü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yargılar</a:t>
            </a:r>
            <a:r>
              <a:rPr lang="en-US" dirty="0"/>
              <a:t>, vs.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konumlar</a:t>
            </a:r>
            <a:r>
              <a:rPr lang="en-US" dirty="0"/>
              <a:t>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</a:t>
            </a:r>
            <a:r>
              <a:rPr lang="en-US" dirty="0" err="1"/>
              <a:t>diğerlerinden</a:t>
            </a:r>
            <a:r>
              <a:rPr lang="en-US" dirty="0"/>
              <a:t> </a:t>
            </a:r>
            <a:r>
              <a:rPr lang="en-US" dirty="0" err="1"/>
              <a:t>farklılaştırmalarını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mekandır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Bourdieu,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sayede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farklılaşma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kavramsallaştırır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9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Bourdieu’nün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Bourdieu </a:t>
            </a:r>
            <a:r>
              <a:rPr lang="en-US" dirty="0" err="1"/>
              <a:t>böylece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geliştirir</a:t>
            </a:r>
            <a:r>
              <a:rPr lang="en-US" dirty="0"/>
              <a:t>. </a:t>
            </a:r>
          </a:p>
          <a:p>
            <a:r>
              <a:rPr lang="en-US" dirty="0"/>
              <a:t>Bu model </a:t>
            </a:r>
            <a:r>
              <a:rPr lang="en-US" dirty="0" err="1"/>
              <a:t>kendinden</a:t>
            </a:r>
            <a:r>
              <a:rPr lang="en-US" dirty="0"/>
              <a:t> </a:t>
            </a:r>
            <a:r>
              <a:rPr lang="en-US" dirty="0" err="1"/>
              <a:t>menkul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konumundan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, </a:t>
            </a:r>
            <a:r>
              <a:rPr lang="en-US" dirty="0" err="1"/>
              <a:t>diğerine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konum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dinamik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şemadır</a:t>
            </a:r>
            <a:r>
              <a:rPr lang="en-US" dirty="0"/>
              <a:t>. </a:t>
            </a:r>
          </a:p>
          <a:p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terimi</a:t>
            </a:r>
            <a:r>
              <a:rPr lang="en-US" dirty="0"/>
              <a:t> </a:t>
            </a:r>
            <a:r>
              <a:rPr lang="en-US" dirty="0" err="1"/>
              <a:t>olağan</a:t>
            </a:r>
            <a:r>
              <a:rPr lang="en-US" dirty="0"/>
              <a:t> </a:t>
            </a:r>
            <a:r>
              <a:rPr lang="en-US" dirty="0" err="1"/>
              <a:t>terimleştirmelerden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metafordur</a:t>
            </a:r>
            <a:r>
              <a:rPr lang="en-US" dirty="0"/>
              <a:t>. </a:t>
            </a:r>
          </a:p>
          <a:p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yapılarına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ayrımlaşmaları</a:t>
            </a:r>
            <a:r>
              <a:rPr lang="en-US" dirty="0"/>
              <a:t> </a:t>
            </a:r>
            <a:r>
              <a:rPr lang="en-US" dirty="0" err="1"/>
              <a:t>mütekabiliyet</a:t>
            </a:r>
            <a:r>
              <a:rPr lang="en-US" dirty="0"/>
              <a:t> </a:t>
            </a:r>
            <a:r>
              <a:rPr lang="en-US" dirty="0" err="1"/>
              <a:t>analizleriyle</a:t>
            </a:r>
            <a:r>
              <a:rPr lang="en-US" dirty="0"/>
              <a:t> </a:t>
            </a:r>
            <a:r>
              <a:rPr lang="en-US" dirty="0" err="1"/>
              <a:t>görselleştirir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3747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Bourdieu’nün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pic>
        <p:nvPicPr>
          <p:cNvPr id="4" name="Content Placeholder 4" descr="Distinction3.jpg">
            <a:extLst>
              <a:ext uri="{FF2B5EF4-FFF2-40B4-BE49-F238E27FC236}">
                <a16:creationId xmlns:a16="http://schemas.microsoft.com/office/drawing/2014/main" id="{02D9AA02-846A-364A-9689-3C589E9309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6" b="6096"/>
          <a:stretch>
            <a:fillRect/>
          </a:stretch>
        </p:blipFill>
        <p:spPr>
          <a:xfrm>
            <a:off x="2676107" y="1852613"/>
            <a:ext cx="3510798" cy="3979862"/>
          </a:xfrm>
        </p:spPr>
      </p:pic>
    </p:spTree>
    <p:extLst>
      <p:ext uri="{BB962C8B-B14F-4D97-AF65-F5344CB8AC3E}">
        <p14:creationId xmlns:p14="http://schemas.microsoft.com/office/powerpoint/2010/main" val="4113970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291</TotalTime>
  <Words>452</Words>
  <Application>Microsoft Macintosh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Sınıf Kuramları</vt:lpstr>
      <vt:lpstr>Wright’ın Sınıf Kuramı</vt:lpstr>
      <vt:lpstr>Sınıf ve Farklılaşma</vt:lpstr>
      <vt:lpstr>Sermaye</vt:lpstr>
      <vt:lpstr>Sermaye</vt:lpstr>
      <vt:lpstr>Sermaye</vt:lpstr>
      <vt:lpstr>Sermaye</vt:lpstr>
      <vt:lpstr>Bourdieu’nün Sınıf Kuramı</vt:lpstr>
      <vt:lpstr>Bourdieu’nün Sınıf Kuramı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30</cp:revision>
  <dcterms:created xsi:type="dcterms:W3CDTF">2018-12-07T09:28:51Z</dcterms:created>
  <dcterms:modified xsi:type="dcterms:W3CDTF">2019-02-19T01:41:35Z</dcterms:modified>
</cp:coreProperties>
</file>