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3" r:id="rId3"/>
    <p:sldId id="265" r:id="rId4"/>
    <p:sldId id="267" r:id="rId5"/>
    <p:sldId id="268" r:id="rId6"/>
    <p:sldId id="266" r:id="rId7"/>
    <p:sldId id="261" r:id="rId8"/>
    <p:sldId id="272" r:id="rId9"/>
    <p:sldId id="273" r:id="rId10"/>
    <p:sldId id="274" r:id="rId11"/>
    <p:sldId id="291" r:id="rId12"/>
    <p:sldId id="292" r:id="rId13"/>
    <p:sldId id="293" r:id="rId14"/>
    <p:sldId id="294" r:id="rId15"/>
    <p:sldId id="307" r:id="rId16"/>
    <p:sldId id="308" r:id="rId17"/>
    <p:sldId id="309" r:id="rId18"/>
    <p:sldId id="310" r:id="rId19"/>
    <p:sldId id="311" r:id="rId20"/>
    <p:sldId id="31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A0100C76-50AD-497B-B5EC-E554FF827556}">
          <p14:sldIdLst>
            <p14:sldId id="262"/>
            <p14:sldId id="263"/>
            <p14:sldId id="265"/>
            <p14:sldId id="267"/>
            <p14:sldId id="268"/>
            <p14:sldId id="266"/>
            <p14:sldId id="261"/>
            <p14:sldId id="272"/>
            <p14:sldId id="273"/>
            <p14:sldId id="274"/>
            <p14:sldId id="291"/>
            <p14:sldId id="292"/>
            <p14:sldId id="293"/>
            <p14:sldId id="294"/>
            <p14:sldId id="307"/>
            <p14:sldId id="308"/>
            <p14:sldId id="309"/>
            <p14:sldId id="310"/>
            <p14:sldId id="311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54714" autoAdjust="0"/>
  </p:normalViewPr>
  <p:slideViewPr>
    <p:cSldViewPr snapToGrid="0">
      <p:cViewPr varScale="1">
        <p:scale>
          <a:sx n="40" d="100"/>
          <a:sy n="40" d="100"/>
        </p:scale>
        <p:origin x="1763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709B0-91D0-4D11-B3DF-4E610F886C3D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5BD26-31FF-4EFE-8844-FBD8AC7D5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60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92528-36DE-4995-A052-6CFD00B0F74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28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5BD26-31FF-4EFE-8844-FBD8AC7D540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06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5BD26-31FF-4EFE-8844-FBD8AC7D540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33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5BD26-31FF-4EFE-8844-FBD8AC7D540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4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ayt Görüntüsü Yer Tutucusu 1">
            <a:extLst>
              <a:ext uri="{FF2B5EF4-FFF2-40B4-BE49-F238E27FC236}">
                <a16:creationId xmlns:a16="http://schemas.microsoft.com/office/drawing/2014/main" id="{1E2A6518-416D-4738-8CBF-72BC2690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 Yer Tutucusu 2">
            <a:extLst>
              <a:ext uri="{FF2B5EF4-FFF2-40B4-BE49-F238E27FC236}">
                <a16:creationId xmlns:a16="http://schemas.microsoft.com/office/drawing/2014/main" id="{71E00F3E-9638-4234-A190-5352494CC8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/>
          </a:p>
        </p:txBody>
      </p:sp>
      <p:sp>
        <p:nvSpPr>
          <p:cNvPr id="11268" name="Slayt Numarası Yer Tutucusu 3">
            <a:extLst>
              <a:ext uri="{FF2B5EF4-FFF2-40B4-BE49-F238E27FC236}">
                <a16:creationId xmlns:a16="http://schemas.microsoft.com/office/drawing/2014/main" id="{F0392E72-7C17-4429-8FF9-6E3DFA3A3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080000-995C-421F-8AF9-2D31E7BDCB00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5BD26-31FF-4EFE-8844-FBD8AC7D540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615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925E4-CF50-4BD1-8E05-04B2DB3650CE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2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5BD26-31FF-4EFE-8844-FBD8AC7D540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37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Dax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5BD26-31FF-4EFE-8844-FBD8AC7D540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0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2A2CAA-DB2D-40D6-9443-9373E44DC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4006DB6-41EB-453E-9C5C-B69203105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2BFAEC-3388-4361-AB88-5D06F944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8CFC53-EA6D-4A4C-BA1A-8EA96A14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55D70C-A23E-4292-A192-068CF015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21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2BAD96-BBED-4A39-84E1-7E03487E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AA7D8A6-EE80-4148-A9D2-5C2700953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1F4FAB-0343-44E5-A21C-E02208A9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30F1BB-0E91-499A-86A6-E8AAC7C9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648B00-5D57-4E01-AB80-B62DB4DE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29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75D0A83-BDAB-4145-843D-D71314CD9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C1182D6-AAA3-4DDD-9B84-E92DD8FE5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4E561F-8A84-41CC-A35F-3ED741B7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073076-4C89-406E-9FFB-851B384A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3E8F24-2402-4D77-BD3E-950CB8C1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10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0A79AA-BFE2-4213-80C3-824C8167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98C365-C6AF-4711-8C15-D65B59010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B411B2-AD9B-4F1F-B970-8B29EE3D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0068FE-FCC1-49C5-B368-63CA7BF1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DFCF74-0299-496D-B54F-D01EC3CD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809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ED3BED-4EA7-43D8-B0A1-328B9702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C0A3205-B1FC-463F-908F-140706152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7CE9B4-2FE5-425B-9118-30B1C41B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F3CB70-1FBD-402A-8D2B-2C11B970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371780-AF9C-47A5-86FD-BA77CFB3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9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BE3819-A939-429F-8556-4C5FB0A7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2531AE-0559-4A37-8A3E-8C3DB2A7A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5FB0DA8-C82C-4E8B-8923-680732858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A06E330-AB11-4D37-B0E9-90696A13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1AC3982-36C8-4343-87F5-BE29AFC9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184E4F2-B4D3-40A0-9D7D-9DD8BA95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66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B1E87F-B7B0-4A1A-9A60-56979A36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DDEAE2-ECA7-4806-8A48-CA848BFE0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A47B6F-325F-4F25-86FB-341AA0BD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DD4157A-C08C-4F93-8DC6-0A6DFD109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E8950DA-A577-4DFD-BEA0-BEF41F6A4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FAD63B3-5BFD-4DDA-9049-0F6DF7F3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94B81AA-E12B-488C-949B-0811B3FC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1B7B0FE-AF95-49DD-8A33-7514C7D5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88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D5C225-A583-4C18-9D8B-357B8F82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58D30E4-4496-4292-8C0D-A05ECCE2A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B084F3-5A00-4D80-B899-8D8AEBBE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2630FB5-2AF3-4295-AAA4-251EAB80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00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33E5D9B-E93D-4815-A8CF-F02DED25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DA7509E-5BE0-4B85-A4FF-CE67834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C301378-9210-45A8-8998-874D2630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3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23C837-D1AE-4F18-B514-736CC0C4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4D33A0-F99B-4D14-8F38-33FDCE1E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FE93742-DF3A-48FE-8807-184B13213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E517BC-5F1D-4376-ADC8-580D9092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C669896-DAD2-4D26-94F9-970F85B1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F9041BB-3F88-46A0-9216-5E220608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58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12A40B-6A2F-4541-AC0C-C3CF67FC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BC5ECFF-CD81-445C-9720-DECFF0D12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DC6B63A-023B-4566-A20D-6BEBC2D1F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53608E-2F4C-4372-ADB9-52789F8B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879648-5CD1-4EBB-8F2A-BA38C9A2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87EB75-BC4D-4511-80B6-2E3A8430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29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6EFE050-66B3-4814-989E-00FF0478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BE0CDF-08D4-4A9D-8E40-9B130AFEB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F19D00-D274-4B71-BBE4-7172A50B6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461F6-E72C-43BF-805B-15B473B2F637}" type="datetimeFigureOut">
              <a:rPr lang="tr-TR" smtClean="0"/>
              <a:t>17.03.2021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090D4D-C288-46BD-9B43-8F38A99E8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9FC177-BA39-4BBD-B39B-838AE95F4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4F0B-EE60-458F-9CA9-CF9007E42D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99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84B77F-7B7D-40E3-90B4-B46F57191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84" y="823864"/>
            <a:ext cx="10962272" cy="3290935"/>
          </a:xfrm>
        </p:spPr>
        <p:txBody>
          <a:bodyPr>
            <a:norm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YENİ MEDYA YENİ TEKNOLOJİLER</a:t>
            </a:r>
            <a:br>
              <a:rPr lang="tr-TR" sz="4800" dirty="0"/>
            </a:br>
            <a:br>
              <a:rPr lang="tr-TR" dirty="0"/>
            </a:br>
            <a:r>
              <a:rPr lang="tr-TR" dirty="0"/>
              <a:t>10 Hafta: Mobil Teknolojiler </a:t>
            </a:r>
            <a:br>
              <a:rPr lang="tr-TR" dirty="0"/>
            </a:br>
            <a:r>
              <a:rPr lang="tr-TR" dirty="0"/>
              <a:t>AR ve VR</a:t>
            </a:r>
          </a:p>
        </p:txBody>
      </p:sp>
    </p:spTree>
    <p:extLst>
      <p:ext uri="{BB962C8B-B14F-4D97-AF65-F5344CB8AC3E}">
        <p14:creationId xmlns:p14="http://schemas.microsoft.com/office/powerpoint/2010/main" val="277342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8954289C-E1D8-413D-A8D9-C3D6761AC4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635" y="776177"/>
            <a:ext cx="8394551" cy="5295014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tr-TR" altLang="tr-TR" sz="3200" dirty="0"/>
              <a:t>Kullanım alanları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tr-TR" altLang="tr-TR" sz="3200" dirty="0"/>
              <a:t>Askeri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tr-TR" altLang="tr-TR" sz="3200" dirty="0"/>
              <a:t>Tıp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tr-TR" altLang="tr-TR" sz="3200" dirty="0"/>
              <a:t>Eğitim (ve </a:t>
            </a:r>
            <a:r>
              <a:rPr lang="tr-TR" altLang="tr-TR" sz="3200" i="1" dirty="0" err="1"/>
              <a:t>edutainment</a:t>
            </a:r>
            <a:r>
              <a:rPr lang="tr-TR" altLang="tr-TR" sz="3200" dirty="0"/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tr-TR" altLang="tr-TR" sz="3200" dirty="0"/>
              <a:t>Ürün geliştirme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tr-TR" altLang="tr-TR" sz="3200" dirty="0"/>
              <a:t>Üretim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tr-TR" altLang="tr-TR" sz="3200" dirty="0"/>
              <a:t>Sanat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tr-TR" altLang="tr-TR" sz="3200" dirty="0"/>
              <a:t>Eğlence-oyun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tr-TR" altLang="tr-TR" sz="3200" dirty="0"/>
              <a:t>Pazarlama-reklam</a:t>
            </a:r>
            <a:endParaRPr lang="en-US" alt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204" y="637627"/>
            <a:ext cx="11557591" cy="391310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r-TR" altLang="tr-TR" sz="3200" dirty="0"/>
              <a:t>Artırılmış gerçeklikle karıştırılabilecek uygulamalar;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tr-TR" sz="3200" dirty="0"/>
              <a:t>VR-Dijital oyunlara var olan ürün ve markaların yerleştirmesi </a:t>
            </a:r>
            <a:r>
              <a:rPr lang="tr-TR" sz="3200" b="1" dirty="0"/>
              <a:t>(</a:t>
            </a:r>
            <a:r>
              <a:rPr lang="tr-TR" sz="3200" b="1" i="1" dirty="0"/>
              <a:t>in </a:t>
            </a:r>
            <a:r>
              <a:rPr lang="tr-TR" sz="3200" b="1" i="1" dirty="0" err="1"/>
              <a:t>game</a:t>
            </a:r>
            <a:r>
              <a:rPr lang="tr-TR" sz="3200" b="1" i="1" dirty="0"/>
              <a:t> </a:t>
            </a:r>
            <a:r>
              <a:rPr lang="tr-TR" sz="3200" b="1" i="1" dirty="0" err="1"/>
              <a:t>advertising</a:t>
            </a:r>
            <a:r>
              <a:rPr lang="tr-TR" sz="3200" b="1" dirty="0"/>
              <a:t>)</a:t>
            </a:r>
          </a:p>
          <a:p>
            <a:pPr marL="0" indent="0">
              <a:buNone/>
              <a:defRPr/>
            </a:pPr>
            <a:endParaRPr lang="tr-TR" sz="3200" dirty="0"/>
          </a:p>
          <a:p>
            <a:pPr marL="0" indent="0">
              <a:buNone/>
              <a:defRPr/>
            </a:pPr>
            <a:r>
              <a:rPr lang="tr-TR" sz="3200" dirty="0"/>
              <a:t>ÖRN: Vestel, </a:t>
            </a:r>
            <a:r>
              <a:rPr lang="tr-TR" sz="3200" dirty="0" err="1"/>
              <a:t>Rixos</a:t>
            </a:r>
            <a:r>
              <a:rPr lang="tr-TR" sz="3200" dirty="0"/>
              <a:t> Otelleri ve Garanti Emeklilik- </a:t>
            </a:r>
            <a:r>
              <a:rPr lang="tr-TR" sz="3200" i="1" dirty="0"/>
              <a:t>Second Life </a:t>
            </a:r>
            <a:endParaRPr lang="tr-TR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tr-T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tr-T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tr-T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tr-T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tr-T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tr-T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tr-T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tr-T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tr-TR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tr-TR" sz="2400" dirty="0"/>
          </a:p>
          <a:p>
            <a:pPr marL="0" indent="0">
              <a:buNone/>
              <a:defRPr/>
            </a:pPr>
            <a:endParaRPr lang="tr-TR" sz="2400" dirty="0"/>
          </a:p>
          <a:p>
            <a:pPr marL="0" indent="0">
              <a:buNone/>
              <a:defRPr/>
            </a:pPr>
            <a:endParaRPr lang="tr-TR" altLang="tr-TR" sz="2400" dirty="0"/>
          </a:p>
          <a:p>
            <a:pPr eaLnBrk="1" hangingPunct="1">
              <a:defRPr/>
            </a:pPr>
            <a:endParaRPr lang="en-US" altLang="tr-T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357" y="385819"/>
            <a:ext cx="10089462" cy="953883"/>
          </a:xfrm>
        </p:spPr>
        <p:txBody>
          <a:bodyPr/>
          <a:lstStyle/>
          <a:p>
            <a:pPr eaLnBrk="1" hangingPunct="1"/>
            <a:r>
              <a:rPr lang="tr-TR" dirty="0"/>
              <a:t>VR-Reklam (ya da mesaj) amaçlı bilgisayar oyunları (</a:t>
            </a:r>
            <a:r>
              <a:rPr lang="tr-TR" b="1" i="1" dirty="0" err="1"/>
              <a:t>advergames</a:t>
            </a:r>
            <a:r>
              <a:rPr lang="tr-TR" i="1" dirty="0"/>
              <a:t>)</a:t>
            </a:r>
          </a:p>
          <a:p>
            <a:pPr eaLnBrk="1" hangingPunct="1"/>
            <a:endParaRPr lang="en-US" altLang="tr-T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12" y="1164264"/>
            <a:ext cx="9648576" cy="45294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EA5E329-1716-4AED-9787-E77689226BE5}"/>
              </a:ext>
            </a:extLst>
          </p:cNvPr>
          <p:cNvSpPr txBox="1"/>
          <p:nvPr/>
        </p:nvSpPr>
        <p:spPr>
          <a:xfrm>
            <a:off x="1443370" y="610284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https://nusrat.gsb.gov.tr/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35428A7-D504-4F45-B258-9942DD4F12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428" y="476249"/>
            <a:ext cx="11844670" cy="573316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tr-TR" altLang="tr-TR" sz="4000" dirty="0"/>
              <a:t>Alandaki uygulamalar;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sz="3600" dirty="0"/>
              <a:t>Duyusal reklam (</a:t>
            </a:r>
            <a:r>
              <a:rPr lang="tr-TR" sz="3600" i="1" dirty="0" err="1"/>
              <a:t>sensory</a:t>
            </a:r>
            <a:r>
              <a:rPr lang="tr-TR" sz="3600" i="1" dirty="0"/>
              <a:t> </a:t>
            </a:r>
            <a:r>
              <a:rPr lang="tr-TR" sz="3600" i="1" dirty="0" err="1"/>
              <a:t>advertisement</a:t>
            </a:r>
            <a:r>
              <a:rPr lang="tr-TR" sz="3600" dirty="0"/>
              <a:t>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sz="3600" dirty="0"/>
              <a:t>Etkileşimli pazarlama (</a:t>
            </a:r>
            <a:r>
              <a:rPr lang="tr-TR" sz="3600" i="1" dirty="0" err="1"/>
              <a:t>engagement</a:t>
            </a:r>
            <a:r>
              <a:rPr lang="tr-TR" sz="3600" i="1" dirty="0"/>
              <a:t> marketing</a:t>
            </a:r>
            <a:r>
              <a:rPr lang="tr-TR" sz="3600" dirty="0"/>
              <a:t>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sz="3600" dirty="0"/>
              <a:t>Deneyimsel pazarlama (</a:t>
            </a:r>
            <a:r>
              <a:rPr lang="tr-TR" sz="3600" i="1" dirty="0" err="1"/>
              <a:t>experiential</a:t>
            </a:r>
            <a:r>
              <a:rPr lang="tr-TR" sz="3600" i="1" dirty="0"/>
              <a:t> marketing</a:t>
            </a:r>
            <a:r>
              <a:rPr lang="tr-TR" sz="3600" dirty="0"/>
              <a:t>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sz="3600" dirty="0"/>
              <a:t>Kulaktan kulağa pazarlama (</a:t>
            </a:r>
            <a:r>
              <a:rPr lang="tr-TR" sz="3600" i="1" dirty="0" err="1"/>
              <a:t>word</a:t>
            </a:r>
            <a:r>
              <a:rPr lang="tr-TR" sz="3600" i="1" dirty="0"/>
              <a:t> of </a:t>
            </a:r>
            <a:r>
              <a:rPr lang="tr-TR" sz="3600" i="1" dirty="0" err="1"/>
              <a:t>mouth</a:t>
            </a:r>
            <a:r>
              <a:rPr lang="tr-TR" sz="3600" i="1" dirty="0"/>
              <a:t> marketing-WOMM</a:t>
            </a:r>
            <a:r>
              <a:rPr lang="tr-TR" sz="3600" dirty="0"/>
              <a:t>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sz="3600" dirty="0"/>
              <a:t>Artırılmış gerçeklik pazarlaması (</a:t>
            </a:r>
            <a:r>
              <a:rPr lang="tr-TR" sz="3600" i="1" dirty="0" err="1"/>
              <a:t>augmented</a:t>
            </a:r>
            <a:r>
              <a:rPr lang="tr-TR" sz="3600" i="1" dirty="0"/>
              <a:t> </a:t>
            </a:r>
            <a:r>
              <a:rPr lang="tr-TR" sz="3600" i="1" dirty="0" err="1"/>
              <a:t>reality</a:t>
            </a:r>
            <a:r>
              <a:rPr lang="tr-TR" sz="3600" i="1" dirty="0"/>
              <a:t> marketing</a:t>
            </a:r>
            <a:r>
              <a:rPr lang="tr-TR" sz="3600" dirty="0"/>
              <a:t>)</a:t>
            </a:r>
            <a:endParaRPr lang="en-US" altLang="tr-TR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4077" y="188640"/>
            <a:ext cx="8306379" cy="1224136"/>
          </a:xfrm>
        </p:spPr>
        <p:txBody>
          <a:bodyPr/>
          <a:lstStyle/>
          <a:p>
            <a:pPr marL="0" indent="0">
              <a:buNone/>
            </a:pPr>
            <a:r>
              <a:rPr lang="tr-TR" altLang="tr-TR" b="1" dirty="0"/>
              <a:t>Neler yapılabilir/yapılıyor?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dirty="0"/>
              <a:t>Basılı araçların tümünde kullanılabilir.</a:t>
            </a:r>
            <a:endParaRPr lang="en-US" alt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4502B29-76DE-4C60-9288-344EDCAEFC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12052" y="-252702"/>
            <a:ext cx="4564848" cy="76007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7C8582EA-3692-42F2-8401-3DFC635BF102}"/>
              </a:ext>
            </a:extLst>
          </p:cNvPr>
          <p:cNvSpPr txBox="1">
            <a:spLocks/>
          </p:cNvSpPr>
          <p:nvPr/>
        </p:nvSpPr>
        <p:spPr>
          <a:xfrm>
            <a:off x="1158949" y="6021289"/>
            <a:ext cx="8791303" cy="659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/>
              <a:t>Tübitak Bilim ve Çocuk Dergisi, Kasım 2017 sayısı “Uzaydaki Evimiz” 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6687" y="332657"/>
            <a:ext cx="10632559" cy="5834227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Güçlü Yanları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Ürün ve hizmet hakkında ayrıntılı bilgi verme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Gerçek dünya ile bağlantı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mesajın daha gerçekçi ve etkili iletilmesi,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Taşınabilir cihazlar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/>
              <a:t>mekân kısıtı yok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Güven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Etkileşim/Deneyim/Katılım/Hizmet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Dikkati örgütte tutma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Diyalog (aracılı)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95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39" y="188640"/>
            <a:ext cx="10813311" cy="6137732"/>
          </a:xfrm>
        </p:spPr>
        <p:txBody>
          <a:bodyPr/>
          <a:lstStyle/>
          <a:p>
            <a:pPr marL="0" indent="0">
              <a:buNone/>
            </a:pPr>
            <a:r>
              <a:rPr lang="tr-TR" altLang="tr-TR" b="1" dirty="0"/>
              <a:t>Zayıf Yanları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/>
              <a:t>Teknolojik kısıtlar (donanım, internet, tepki süresi..)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/>
              <a:t>Çevresel kısıtlar (ışık, nem, yasaklar…)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/>
              <a:t>Uygulama indirme zorunluluğu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/>
              <a:t>Kişisel verilerin güvenliği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/>
              <a:t>Dijital eşitsizlik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/>
              <a:t>Kullanıcı (adaptasyon, sosyal kabul, fiziksel etkiler)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/>
              <a:t>Yeni (dil yok, tepkiler bilinmiyor)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/>
              <a:t>Uzman gerekliliği</a:t>
            </a:r>
          </a:p>
          <a:p>
            <a:pPr marL="0" indent="0">
              <a:buNone/>
            </a:pPr>
            <a:endParaRPr lang="en-US" alt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16632"/>
            <a:ext cx="11685181" cy="6696744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3200" b="1" dirty="0"/>
              <a:t>AR ve VR iletişimi geleceği olacak mı? </a:t>
            </a:r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r>
              <a:rPr lang="tr-TR" sz="3200" dirty="0" err="1"/>
              <a:t>European</a:t>
            </a:r>
            <a:r>
              <a:rPr lang="tr-TR" sz="3200" dirty="0"/>
              <a:t> </a:t>
            </a:r>
            <a:r>
              <a:rPr lang="tr-TR" sz="3200" dirty="0" err="1"/>
              <a:t>Communication</a:t>
            </a:r>
            <a:r>
              <a:rPr lang="tr-TR" sz="3200" dirty="0"/>
              <a:t> </a:t>
            </a:r>
            <a:r>
              <a:rPr lang="tr-TR" sz="3200" dirty="0" err="1"/>
              <a:t>Monitor</a:t>
            </a:r>
            <a:r>
              <a:rPr lang="tr-TR" sz="3200" dirty="0"/>
              <a:t> 2017</a:t>
            </a:r>
          </a:p>
          <a:p>
            <a:pPr eaLnBrk="1" hangingPunct="1">
              <a:buFontTx/>
              <a:buChar char="-"/>
            </a:pPr>
            <a:r>
              <a:rPr lang="tr-TR" sz="3200" dirty="0"/>
              <a:t>% 94.4 görsel iletişim önem kazanacak!  </a:t>
            </a:r>
          </a:p>
          <a:p>
            <a:pPr eaLnBrk="1" hangingPunct="1">
              <a:buFontTx/>
              <a:buChar char="-"/>
            </a:pPr>
            <a:r>
              <a:rPr lang="tr-TR" sz="3200" dirty="0"/>
              <a:t>Uygulayıcıların değişen talebi karşılama yeterlilikleri %55.7</a:t>
            </a:r>
          </a:p>
          <a:p>
            <a:pPr marL="0" indent="0">
              <a:buNone/>
            </a:pPr>
            <a:endParaRPr lang="tr-TR" altLang="tr-TR" sz="3200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z="3200" dirty="0"/>
              <a:t>Sadece yeni bir araç olduğu için kullanılmamalı (heyecan    pratik fayda?)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dirty="0"/>
          </a:p>
          <a:p>
            <a:pPr marL="0" indent="0">
              <a:buNone/>
            </a:pPr>
            <a:r>
              <a:rPr lang="tr-TR" dirty="0"/>
              <a:t>Doğru şekilde tasarlanmamış içerik olmadan uygulama teknolojik yenilikten başka bir şey değildir</a:t>
            </a:r>
            <a:endParaRPr lang="tr-TR" altLang="tr-TR" dirty="0"/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dirty="0"/>
          </a:p>
          <a:p>
            <a:pPr eaLnBrk="1" hangingPunct="1"/>
            <a:endParaRPr lang="en-US" altLang="tr-TR" dirty="0"/>
          </a:p>
        </p:txBody>
      </p:sp>
      <p:sp>
        <p:nvSpPr>
          <p:cNvPr id="3" name="Aşağı Ok 2"/>
          <p:cNvSpPr/>
          <p:nvPr/>
        </p:nvSpPr>
        <p:spPr>
          <a:xfrm>
            <a:off x="9814612" y="3571987"/>
            <a:ext cx="216024" cy="2880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977" y="260648"/>
            <a:ext cx="11674549" cy="64087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dirty="0"/>
              <a:t>İletişimin özü değişmedi. Hedef kitleyi okumak ve anlamak gerekiyor  (araştırma-IKEA),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tr-TR" sz="2400" dirty="0"/>
              <a:t>tüketicilerin mobilya seçiminde yaşadıkları zorluklar;</a:t>
            </a: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tr-TR" sz="2400" dirty="0"/>
              <a:t>%70’inden fazlası evinin boyutlarına hâkim değil,</a:t>
            </a: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tr-TR" sz="2400" dirty="0"/>
              <a:t>%14’ü yanlış boyutlu mobilya satın almış,</a:t>
            </a: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tr-TR" sz="2400" dirty="0"/>
              <a:t>%33’ü doğru ölçümün nasıl yapılacağını bilmiyor.</a:t>
            </a:r>
            <a:endParaRPr lang="tr-TR" altLang="tr-TR" sz="2400" dirty="0"/>
          </a:p>
          <a:p>
            <a:pPr marL="0" indent="0">
              <a:buNone/>
            </a:pPr>
            <a:endParaRPr lang="tr-TR" altLang="tr-TR" sz="3200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z="3200" dirty="0"/>
              <a:t>Strateji/planlama içinde yer almalı(Sabancı),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z="3200" dirty="0" err="1"/>
              <a:t>Sosyo</a:t>
            </a:r>
            <a:r>
              <a:rPr lang="tr-TR" altLang="tr-TR" sz="3200" dirty="0"/>
              <a:t>-ekonomik değişkenlere ve kültürel farklılıklara dikkat edilmeli,</a:t>
            </a:r>
          </a:p>
          <a:p>
            <a:pPr marL="0" indent="0">
              <a:buNone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481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9219" y="332657"/>
            <a:ext cx="11121655" cy="579350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dirty="0"/>
              <a:t>İçerik tasarımı/yazımı doğru yapılmalı,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dirty="0"/>
              <a:t>Uygulama tasarımı ve tepki süresine dikkat edilmeli,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dirty="0"/>
              <a:t>Güncellemelerle uygulamanın sürekliliği sağlanmalı,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dirty="0"/>
              <a:t>Kullanıcı verilerinin gizliliğine önem verilmeli,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dirty="0"/>
              <a:t>Özellikle kullanıcı deneyimine yönelik araştırmalar yapılmalı.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dirty="0"/>
          </a:p>
          <a:p>
            <a:pPr marL="0" indent="0">
              <a:buNone/>
            </a:pPr>
            <a:endParaRPr lang="tr-TR" altLang="tr-TR" dirty="0"/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dirty="0"/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dirty="0"/>
          </a:p>
          <a:p>
            <a:pPr marL="0" indent="0">
              <a:buNone/>
            </a:pPr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11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E70DD4-C57E-4684-ABF8-32A39D8E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Mobil İletişim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305345-4F6D-46EF-A4E5-FC00A0E1E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Telsizler</a:t>
            </a:r>
          </a:p>
          <a:p>
            <a:r>
              <a:rPr lang="tr-TR" dirty="0"/>
              <a:t>Uydu Sistemleri</a:t>
            </a:r>
          </a:p>
          <a:p>
            <a:r>
              <a:rPr lang="tr-TR" dirty="0" err="1"/>
              <a:t>Wi</a:t>
            </a:r>
            <a:r>
              <a:rPr lang="tr-TR" dirty="0"/>
              <a:t>-Fi (Wireless </a:t>
            </a:r>
            <a:r>
              <a:rPr lang="tr-TR" dirty="0" err="1"/>
              <a:t>Fidelity</a:t>
            </a:r>
            <a:r>
              <a:rPr lang="tr-TR" dirty="0"/>
              <a:t>)</a:t>
            </a:r>
          </a:p>
          <a:p>
            <a:r>
              <a:rPr lang="tr-TR" dirty="0"/>
              <a:t>Hücresel Ağlar (1G’den 5G’ye)</a:t>
            </a:r>
          </a:p>
        </p:txBody>
      </p:sp>
    </p:spTree>
    <p:extLst>
      <p:ext uri="{BB962C8B-B14F-4D97-AF65-F5344CB8AC3E}">
        <p14:creationId xmlns:p14="http://schemas.microsoft.com/office/powerpoint/2010/main" val="1803494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03D0B88-35A9-40CD-A94A-0E5FCE9FBBAA}"/>
              </a:ext>
            </a:extLst>
          </p:cNvPr>
          <p:cNvSpPr txBox="1"/>
          <p:nvPr/>
        </p:nvSpPr>
        <p:spPr>
          <a:xfrm>
            <a:off x="925033" y="839972"/>
            <a:ext cx="1036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Kaynakça</a:t>
            </a:r>
          </a:p>
          <a:p>
            <a:endParaRPr lang="tr-TR" sz="2400" dirty="0"/>
          </a:p>
          <a:p>
            <a:r>
              <a:rPr lang="tr-TR" sz="2400" dirty="0"/>
              <a:t>Kılıç, Nilüfer Pınar, «Artırılmış Gerçeklik Uygulamalarının Halkla İlişkiler Açısından</a:t>
            </a:r>
          </a:p>
          <a:p>
            <a:r>
              <a:rPr lang="tr-TR" sz="2400" dirty="0"/>
              <a:t>Olanak ve Sınırlılıkları», </a:t>
            </a:r>
            <a:r>
              <a:rPr lang="tr-TR" sz="2400" b="1" i="0" u="none" strike="noStrike" baseline="0" dirty="0">
                <a:solidFill>
                  <a:srgbClr val="221E1F"/>
                </a:solidFill>
                <a:latin typeface="Dax"/>
              </a:rPr>
              <a:t>iletişim : araştırmaları • </a:t>
            </a:r>
            <a:r>
              <a:rPr lang="tr-TR" sz="2400" b="0" i="0" u="none" strike="noStrike" baseline="0" dirty="0">
                <a:solidFill>
                  <a:srgbClr val="221E1F"/>
                </a:solidFill>
                <a:latin typeface="Dax"/>
              </a:rPr>
              <a:t>© 2016 • 14(2) • 2017 • 15(1): 87-118</a:t>
            </a:r>
          </a:p>
          <a:p>
            <a:endParaRPr lang="tr-TR" sz="2400" dirty="0">
              <a:solidFill>
                <a:srgbClr val="221E1F"/>
              </a:solidFill>
              <a:latin typeface="Dax"/>
            </a:endParaRPr>
          </a:p>
          <a:p>
            <a:endParaRPr lang="tr-TR" sz="2400" b="0" i="0" u="none" strike="noStrike" baseline="0" dirty="0">
              <a:solidFill>
                <a:srgbClr val="221E1F"/>
              </a:solidFill>
              <a:latin typeface="Dax"/>
            </a:endParaRPr>
          </a:p>
          <a:p>
            <a:r>
              <a:rPr lang="tr-TR" sz="2400" dirty="0">
                <a:solidFill>
                  <a:srgbClr val="221E1F"/>
                </a:solidFill>
                <a:latin typeface="Dax"/>
              </a:rPr>
              <a:t>Yüzer, T. V. Ve Mutlu, M. E. (</a:t>
            </a:r>
            <a:r>
              <a:rPr lang="tr-TR" sz="2400" dirty="0" err="1">
                <a:solidFill>
                  <a:srgbClr val="221E1F"/>
                </a:solidFill>
                <a:latin typeface="Dax"/>
              </a:rPr>
              <a:t>ed</a:t>
            </a:r>
            <a:r>
              <a:rPr lang="tr-TR" sz="2400" dirty="0">
                <a:solidFill>
                  <a:srgbClr val="221E1F"/>
                </a:solidFill>
                <a:latin typeface="Dax"/>
              </a:rPr>
              <a:t>), </a:t>
            </a:r>
            <a:r>
              <a:rPr lang="tr-TR" sz="2400" b="1" dirty="0">
                <a:solidFill>
                  <a:srgbClr val="221E1F"/>
                </a:solidFill>
                <a:latin typeface="Dax"/>
              </a:rPr>
              <a:t>Yeni İletişim Teknolojileri, </a:t>
            </a:r>
            <a:r>
              <a:rPr lang="tr-TR" sz="2400" dirty="0">
                <a:solidFill>
                  <a:srgbClr val="221E1F"/>
                </a:solidFill>
                <a:latin typeface="Dax"/>
              </a:rPr>
              <a:t>2016, Anadolu Üniversitesi Yay. </a:t>
            </a:r>
            <a:endParaRPr lang="tr-TR" sz="2400" dirty="0"/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03250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93C0F1-A467-4990-A048-2D9444E9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Mobil Cihazlar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76589A-0F6C-4311-85F7-61596B0D9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Akıllı Telefonlar</a:t>
            </a:r>
          </a:p>
          <a:p>
            <a:r>
              <a:rPr lang="tr-TR" dirty="0"/>
              <a:t>Tabletler</a:t>
            </a:r>
          </a:p>
          <a:p>
            <a:r>
              <a:rPr lang="tr-TR" dirty="0"/>
              <a:t>Taşınabilir bilgisayarlar</a:t>
            </a:r>
          </a:p>
          <a:p>
            <a:r>
              <a:rPr lang="tr-TR" dirty="0"/>
              <a:t>Giyilebilir cihazlar (akılı saatler, etkinlik izleyiciler, gözlükler)</a:t>
            </a:r>
          </a:p>
        </p:txBody>
      </p:sp>
    </p:spTree>
    <p:extLst>
      <p:ext uri="{BB962C8B-B14F-4D97-AF65-F5344CB8AC3E}">
        <p14:creationId xmlns:p14="http://schemas.microsoft.com/office/powerpoint/2010/main" val="183030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998234-37B2-4465-88A4-ECDAEA55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Donanım Teknolojileri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67D4F3-F15D-4B48-A6BC-FCECBFB05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75" y="1825624"/>
            <a:ext cx="10606825" cy="4871389"/>
          </a:xfrm>
        </p:spPr>
        <p:txBody>
          <a:bodyPr>
            <a:normAutofit/>
          </a:bodyPr>
          <a:lstStyle/>
          <a:p>
            <a:r>
              <a:rPr lang="tr-TR" dirty="0"/>
              <a:t>İşlemci</a:t>
            </a:r>
          </a:p>
          <a:p>
            <a:r>
              <a:rPr lang="tr-TR" dirty="0"/>
              <a:t>Ekran</a:t>
            </a:r>
          </a:p>
          <a:p>
            <a:pPr lvl="1"/>
            <a:r>
              <a:rPr lang="tr-TR" dirty="0"/>
              <a:t>LCD (Liquid-</a:t>
            </a:r>
            <a:r>
              <a:rPr lang="tr-TR" dirty="0" err="1"/>
              <a:t>Crystal</a:t>
            </a:r>
            <a:r>
              <a:rPr lang="tr-TR" dirty="0"/>
              <a:t> </a:t>
            </a:r>
            <a:r>
              <a:rPr lang="tr-TR" dirty="0" err="1"/>
              <a:t>Display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LED (</a:t>
            </a:r>
            <a:r>
              <a:rPr lang="tr-TR" dirty="0" err="1"/>
              <a:t>Light-Emitting</a:t>
            </a:r>
            <a:r>
              <a:rPr lang="tr-TR" dirty="0"/>
              <a:t> </a:t>
            </a:r>
            <a:r>
              <a:rPr lang="tr-TR" dirty="0" err="1"/>
              <a:t>Diode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OLED (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Light-Emitting</a:t>
            </a:r>
            <a:r>
              <a:rPr lang="tr-TR" dirty="0"/>
              <a:t> </a:t>
            </a:r>
            <a:r>
              <a:rPr lang="tr-TR" dirty="0" err="1"/>
              <a:t>Diode</a:t>
            </a:r>
            <a:r>
              <a:rPr lang="tr-TR" dirty="0"/>
              <a:t>) ve </a:t>
            </a:r>
            <a:r>
              <a:rPr lang="en-US" dirty="0"/>
              <a:t>AMOLED</a:t>
            </a:r>
            <a:r>
              <a:rPr lang="tr-TR" dirty="0"/>
              <a:t> </a:t>
            </a:r>
            <a:r>
              <a:rPr lang="en-US" dirty="0"/>
              <a:t>(Active-Matrix Organic Light-Emitting Diode)</a:t>
            </a:r>
            <a:endParaRPr lang="tr-TR" dirty="0"/>
          </a:p>
          <a:p>
            <a:pPr lvl="1"/>
            <a:r>
              <a:rPr lang="tr-TR" dirty="0"/>
              <a:t>E- INK</a:t>
            </a:r>
          </a:p>
          <a:p>
            <a:pPr lvl="1"/>
            <a:r>
              <a:rPr lang="tr-TR" dirty="0" err="1"/>
              <a:t>Gorilla</a:t>
            </a:r>
            <a:r>
              <a:rPr lang="tr-TR" dirty="0"/>
              <a:t> </a:t>
            </a:r>
            <a:r>
              <a:rPr lang="tr-TR" dirty="0" err="1"/>
              <a:t>Glass</a:t>
            </a:r>
            <a:endParaRPr lang="tr-TR" dirty="0"/>
          </a:p>
          <a:p>
            <a:r>
              <a:rPr lang="tr-TR" dirty="0"/>
              <a:t>Kamera (High </a:t>
            </a:r>
            <a:r>
              <a:rPr lang="tr-TR" dirty="0" err="1"/>
              <a:t>Dynamic</a:t>
            </a:r>
            <a:r>
              <a:rPr lang="tr-TR" dirty="0"/>
              <a:t> </a:t>
            </a:r>
            <a:r>
              <a:rPr lang="tr-TR" dirty="0" err="1"/>
              <a:t>Range</a:t>
            </a:r>
            <a:r>
              <a:rPr lang="tr-TR" dirty="0"/>
              <a:t>, Görüntü sabitleme, yüz algılama </a:t>
            </a:r>
            <a:r>
              <a:rPr lang="tr-TR" dirty="0" err="1"/>
              <a:t>vd</a:t>
            </a:r>
            <a:r>
              <a:rPr lang="tr-TR" dirty="0"/>
              <a:t>)</a:t>
            </a:r>
          </a:p>
          <a:p>
            <a:r>
              <a:rPr lang="tr-TR" dirty="0"/>
              <a:t>Bağlantı (Sim, </a:t>
            </a:r>
            <a:r>
              <a:rPr lang="tr-TR" dirty="0" err="1"/>
              <a:t>Wi</a:t>
            </a:r>
            <a:r>
              <a:rPr lang="tr-TR" dirty="0"/>
              <a:t>-Fi, Bluetooth, NFC (</a:t>
            </a:r>
            <a:r>
              <a:rPr lang="tr-TR" dirty="0" err="1"/>
              <a:t>Near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r>
              <a:rPr lang="tr-TR" dirty="0"/>
              <a:t>) vd. ) </a:t>
            </a:r>
          </a:p>
          <a:p>
            <a:r>
              <a:rPr lang="tr-TR" dirty="0"/>
              <a:t>Algılayıcılar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86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2AE994-BC1F-4C77-803F-187D33D3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İşletim Sistemleri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4B6C70-68F7-44A4-8040-182C48FF5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IOS</a:t>
            </a:r>
          </a:p>
          <a:p>
            <a:r>
              <a:rPr lang="tr-TR" dirty="0" err="1"/>
              <a:t>Android</a:t>
            </a:r>
            <a:endParaRPr lang="tr-TR" dirty="0"/>
          </a:p>
          <a:p>
            <a:r>
              <a:rPr lang="tr-TR" dirty="0"/>
              <a:t>Windows 10</a:t>
            </a:r>
          </a:p>
          <a:p>
            <a:r>
              <a:rPr lang="tr-TR" dirty="0" err="1"/>
              <a:t>Tizen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313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AE31D7-62AE-4D71-8A09-D0D01EC8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Mobil Teknoloji Uygulamaları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F7E312-3CF9-46C3-87DB-909A3589E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Bulut Bilişim</a:t>
            </a:r>
          </a:p>
          <a:p>
            <a:r>
              <a:rPr lang="tr-TR" dirty="0"/>
              <a:t>Dijital Yardımcılar</a:t>
            </a:r>
          </a:p>
          <a:p>
            <a:r>
              <a:rPr lang="tr-TR" dirty="0"/>
              <a:t>Sanal Gerçeklik</a:t>
            </a:r>
          </a:p>
          <a:p>
            <a:r>
              <a:rPr lang="tr-TR" dirty="0"/>
              <a:t>Artırılmış Gerçeklik</a:t>
            </a:r>
          </a:p>
        </p:txBody>
      </p:sp>
    </p:spTree>
    <p:extLst>
      <p:ext uri="{BB962C8B-B14F-4D97-AF65-F5344CB8AC3E}">
        <p14:creationId xmlns:p14="http://schemas.microsoft.com/office/powerpoint/2010/main" val="162703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160A6BF7-0A93-435D-AAED-8A064D071F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9459" y="689535"/>
            <a:ext cx="10441173" cy="187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b="1" dirty="0"/>
              <a:t>Artırılmış gerçeklik  (</a:t>
            </a:r>
            <a:r>
              <a:rPr lang="tr-TR" altLang="tr-TR" b="1" dirty="0" err="1"/>
              <a:t>Augmented</a:t>
            </a:r>
            <a:r>
              <a:rPr lang="tr-TR" altLang="tr-TR" b="1" dirty="0"/>
              <a:t> </a:t>
            </a:r>
            <a:r>
              <a:rPr lang="tr-TR" altLang="tr-TR" b="1" dirty="0" err="1"/>
              <a:t>reality</a:t>
            </a:r>
            <a:r>
              <a:rPr lang="tr-TR" altLang="tr-TR" b="1" dirty="0"/>
              <a:t> - AR)</a:t>
            </a:r>
          </a:p>
          <a:p>
            <a:pPr marL="0" indent="0">
              <a:buNone/>
            </a:pPr>
            <a:r>
              <a:rPr lang="tr-TR" altLang="tr-TR" dirty="0"/>
              <a:t>GERÇEK DÜNYA ALANI  - 	DİJİTAL VERİ </a:t>
            </a:r>
            <a:endParaRPr lang="en-US" altLang="tr-TR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BB80D3-101B-434A-A246-5DF4F63B135F}"/>
              </a:ext>
            </a:extLst>
          </p:cNvPr>
          <p:cNvSpPr txBox="1">
            <a:spLocks noChangeArrowheads="1"/>
          </p:cNvSpPr>
          <p:nvPr/>
        </p:nvSpPr>
        <p:spPr>
          <a:xfrm>
            <a:off x="1029586" y="2664560"/>
            <a:ext cx="10132827" cy="201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altLang="tr-TR" b="1" dirty="0"/>
              <a:t>Sanal gerçeklik; (Virtual </a:t>
            </a:r>
            <a:r>
              <a:rPr lang="tr-TR" altLang="tr-TR" b="1" dirty="0" err="1"/>
              <a:t>reality</a:t>
            </a:r>
            <a:r>
              <a:rPr lang="tr-TR" altLang="tr-TR" b="1" dirty="0"/>
              <a:t> -VR)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altLang="tr-TR" dirty="0"/>
              <a:t>YARATILMIŞ -  YAPAY ORTAM</a:t>
            </a:r>
            <a:endParaRPr lang="en-US" alt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F14A5-D17D-4019-8A77-78122B58F5FE}"/>
              </a:ext>
            </a:extLst>
          </p:cNvPr>
          <p:cNvSpPr txBox="1">
            <a:spLocks noChangeArrowheads="1"/>
          </p:cNvSpPr>
          <p:nvPr/>
        </p:nvSpPr>
        <p:spPr>
          <a:xfrm>
            <a:off x="999459" y="4582632"/>
            <a:ext cx="9601200" cy="1924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/>
              <a:t>AR gerçek dünya ile bağlantı</a:t>
            </a:r>
          </a:p>
          <a:p>
            <a:r>
              <a:rPr lang="tr-TR" altLang="tr-TR"/>
              <a:t>AR gerçek ve sanal nesneler aynı görüntüde birlikte</a:t>
            </a:r>
          </a:p>
          <a:p>
            <a:r>
              <a:rPr lang="tr-TR" altLang="tr-TR"/>
              <a:t>VR gerçek dünya ile ilişkisiz </a:t>
            </a:r>
          </a:p>
          <a:p>
            <a:endParaRPr lang="en-US" alt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725D37DD-3A52-4204-92FB-E3FC78622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7191" y="351113"/>
            <a:ext cx="10969256" cy="1786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altLang="tr-TR" sz="3600" dirty="0"/>
              <a:t>AR nasıl çalışır?</a:t>
            </a:r>
          </a:p>
          <a:p>
            <a:pPr marL="0" indent="0" algn="ctr">
              <a:buNone/>
            </a:pPr>
            <a:r>
              <a:rPr lang="tr-TR" altLang="tr-TR" sz="3600" dirty="0"/>
              <a:t>Mevcut durumu belirleme     </a:t>
            </a:r>
            <a:r>
              <a:rPr lang="tr-TR" altLang="tr-TR" sz="3600" dirty="0">
                <a:sym typeface="Wingdings" panose="05000000000000000000" pitchFamily="2" charset="2"/>
              </a:rPr>
              <a:t>      Katılımcılara g</a:t>
            </a:r>
            <a:r>
              <a:rPr lang="tr-TR" altLang="tr-TR" sz="3600" dirty="0"/>
              <a:t>österme</a:t>
            </a:r>
          </a:p>
        </p:txBody>
      </p:sp>
      <p:sp>
        <p:nvSpPr>
          <p:cNvPr id="9220" name="Dikdörtgen 1">
            <a:extLst>
              <a:ext uri="{FF2B5EF4-FFF2-40B4-BE49-F238E27FC236}">
                <a16:creationId xmlns:a16="http://schemas.microsoft.com/office/drawing/2014/main" id="{59B3E623-F7C6-497D-A35B-CD36F3A6F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63" y="2331668"/>
            <a:ext cx="1086647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3600" dirty="0" err="1">
                <a:latin typeface="Arial" panose="020B0604020202020204" pitchFamily="34" charset="0"/>
                <a:cs typeface="Arial" panose="020B0604020202020204" pitchFamily="34" charset="0"/>
              </a:rPr>
              <a:t>Sensör</a:t>
            </a: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altLang="tr-TR" sz="3600" i="1" dirty="0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 eaLnBrk="1" hangingPunct="1"/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(mobil </a:t>
            </a:r>
            <a:r>
              <a:rPr lang="tr-TR" alt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tlf.daki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kamera ve mikrofon, GPS, pusula </a:t>
            </a:r>
            <a:r>
              <a:rPr lang="tr-TR" alt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İşlemci (</a:t>
            </a:r>
            <a:r>
              <a:rPr lang="tr-TR" altLang="tr-T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(verileri depolama, analiz etme ve sinyalleri üretme)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Ekran (</a:t>
            </a:r>
            <a:r>
              <a:rPr lang="tr-TR" altLang="tr-T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tr-TR" altLang="tr-TR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 eaLnBrk="1" hangingPunct="1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(monitör, projeksiyon c., kulaklık, hoparlör vd.)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AE947F8E-31F9-452E-B1CA-70371C6BF7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7430" y="815348"/>
            <a:ext cx="7024096" cy="452596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tr-TR" altLang="tr-TR" sz="3200" dirty="0"/>
              <a:t>AR bileşenleri;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altLang="tr-TR" sz="3200" dirty="0"/>
              <a:t>Uygulama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altLang="tr-TR" sz="3200" dirty="0"/>
              <a:t>İçerik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altLang="tr-TR" sz="3200" dirty="0"/>
              <a:t>Etkileşim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altLang="tr-TR" sz="3200" dirty="0"/>
              <a:t>Teknoloji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altLang="tr-TR" sz="3200" dirty="0"/>
              <a:t>Fiziksel dünya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altLang="tr-TR" sz="3200" dirty="0"/>
              <a:t>Katılımcı</a:t>
            </a:r>
          </a:p>
          <a:p>
            <a:pPr>
              <a:defRPr/>
            </a:pPr>
            <a:endParaRPr lang="en-US" alt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674</Words>
  <Application>Microsoft Office PowerPoint</Application>
  <PresentationFormat>Geniş ekran</PresentationFormat>
  <Paragraphs>149</Paragraphs>
  <Slides>20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Dax</vt:lpstr>
      <vt:lpstr>Wingdings</vt:lpstr>
      <vt:lpstr>Office Teması</vt:lpstr>
      <vt:lpstr>YENİ MEDYA YENİ TEKNOLOJİLER  10 Hafta: Mobil Teknolojiler  AR ve VR</vt:lpstr>
      <vt:lpstr>Mobil İletişim</vt:lpstr>
      <vt:lpstr>Mobil Cihazlar</vt:lpstr>
      <vt:lpstr>Donanım Teknolojileri</vt:lpstr>
      <vt:lpstr>İşletim Sistemleri</vt:lpstr>
      <vt:lpstr>Mobil Teknoloji Uygulamaları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 MEDYA YENİ TEKNOLOJİLER  3. Hafta: İnternet</dc:title>
  <dc:creator>Yazar </dc:creator>
  <cp:lastModifiedBy>Yazar </cp:lastModifiedBy>
  <cp:revision>37</cp:revision>
  <dcterms:created xsi:type="dcterms:W3CDTF">2020-10-23T09:20:48Z</dcterms:created>
  <dcterms:modified xsi:type="dcterms:W3CDTF">2021-03-17T19:39:15Z</dcterms:modified>
</cp:coreProperties>
</file>