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sldIdLst>
    <p:sldId id="266" r:id="rId2"/>
    <p:sldId id="278" r:id="rId3"/>
    <p:sldId id="279" r:id="rId4"/>
    <p:sldId id="281" r:id="rId5"/>
    <p:sldId id="282" r:id="rId6"/>
    <p:sldId id="270" r:id="rId7"/>
    <p:sldId id="280" r:id="rId8"/>
    <p:sldId id="283" r:id="rId9"/>
    <p:sldId id="284" r:id="rId10"/>
    <p:sldId id="285" r:id="rId11"/>
    <p:sldId id="286" r:id="rId12"/>
    <p:sldId id="256" r:id="rId13"/>
    <p:sldId id="287" r:id="rId14"/>
    <p:sldId id="288" r:id="rId15"/>
    <p:sldId id="289" r:id="rId16"/>
    <p:sldId id="290" r:id="rId17"/>
    <p:sldId id="29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109" d="100"/>
          <a:sy n="109" d="100"/>
        </p:scale>
        <p:origin x="50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0B4F86A-7F18-43ED-956D-8B08A10B8A5F}"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331989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0B4F86A-7F18-43ED-956D-8B08A10B8A5F}"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1226817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0B4F86A-7F18-43ED-956D-8B08A10B8A5F}"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4D2628-3EB1-4A0B-A6BF-66B2C0CE0CE0}"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88254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A0B4F86A-7F18-43ED-956D-8B08A10B8A5F}" type="datetimeFigureOut">
              <a:rPr lang="tr-TR" smtClean="0"/>
              <a:t>27.04.2020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2599151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A0B4F86A-7F18-43ED-956D-8B08A10B8A5F}" type="datetimeFigureOut">
              <a:rPr lang="tr-TR" smtClean="0"/>
              <a:t>27.04.2020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4D2628-3EB1-4A0B-A6BF-66B2C0CE0CE0}"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52954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A0B4F86A-7F18-43ED-956D-8B08A10B8A5F}" type="datetimeFigureOut">
              <a:rPr lang="tr-TR" smtClean="0"/>
              <a:t>27.04.2020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4110857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B4F86A-7F18-43ED-956D-8B08A10B8A5F}"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3309541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B4F86A-7F18-43ED-956D-8B08A10B8A5F}"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122869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B4F86A-7F18-43ED-956D-8B08A10B8A5F}"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137662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0B4F86A-7F18-43ED-956D-8B08A10B8A5F}"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306263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0B4F86A-7F18-43ED-956D-8B08A10B8A5F}" type="datetimeFigureOut">
              <a:rPr lang="tr-TR" smtClean="0"/>
              <a:t>27.04.2020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2645329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0B4F86A-7F18-43ED-956D-8B08A10B8A5F}" type="datetimeFigureOut">
              <a:rPr lang="tr-TR" smtClean="0"/>
              <a:t>27.04.2020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63634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0B4F86A-7F18-43ED-956D-8B08A10B8A5F}" type="datetimeFigureOut">
              <a:rPr lang="tr-TR" smtClean="0"/>
              <a:t>27.04.2020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346630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4F86A-7F18-43ED-956D-8B08A10B8A5F}" type="datetimeFigureOut">
              <a:rPr lang="tr-TR" smtClean="0"/>
              <a:t>27.04.2020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417270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0B4F86A-7F18-43ED-956D-8B08A10B8A5F}" type="datetimeFigureOut">
              <a:rPr lang="tr-TR" smtClean="0"/>
              <a:t>27.04.2020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361802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0B4F86A-7F18-43ED-956D-8B08A10B8A5F}" type="datetimeFigureOut">
              <a:rPr lang="tr-TR" smtClean="0"/>
              <a:t>27.04.2020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4D2628-3EB1-4A0B-A6BF-66B2C0CE0CE0}" type="slidenum">
              <a:rPr lang="tr-TR" smtClean="0"/>
              <a:t>‹#›</a:t>
            </a:fld>
            <a:endParaRPr lang="tr-TR"/>
          </a:p>
        </p:txBody>
      </p:sp>
    </p:spTree>
    <p:extLst>
      <p:ext uri="{BB962C8B-B14F-4D97-AF65-F5344CB8AC3E}">
        <p14:creationId xmlns:p14="http://schemas.microsoft.com/office/powerpoint/2010/main" val="70215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0B4F86A-7F18-43ED-956D-8B08A10B8A5F}" type="datetimeFigureOut">
              <a:rPr lang="tr-TR" smtClean="0"/>
              <a:t>27.04.2020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C4D2628-3EB1-4A0B-A6BF-66B2C0CE0CE0}" type="slidenum">
              <a:rPr lang="tr-TR" smtClean="0"/>
              <a:t>‹#›</a:t>
            </a:fld>
            <a:endParaRPr lang="tr-TR"/>
          </a:p>
        </p:txBody>
      </p:sp>
    </p:spTree>
    <p:extLst>
      <p:ext uri="{BB962C8B-B14F-4D97-AF65-F5344CB8AC3E}">
        <p14:creationId xmlns:p14="http://schemas.microsoft.com/office/powerpoint/2010/main" val="73379947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un.org.tr/includes/files/Binyil02.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r.undp.org/content/turkey/tr/home/sustainable-development-goals/goal-17-partnerships-for-the-goal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24000" y="1177159"/>
            <a:ext cx="9144000" cy="4887310"/>
          </a:xfrm>
        </p:spPr>
        <p:txBody>
          <a:bodyPr/>
          <a:lstStyle/>
          <a:p>
            <a:endParaRPr lang="tr-TR" b="1" dirty="0"/>
          </a:p>
          <a:p>
            <a:endParaRPr lang="tr-TR" b="1" dirty="0"/>
          </a:p>
          <a:p>
            <a:pPr algn="ctr"/>
            <a:endParaRPr lang="tr-TR" sz="3200" b="1" i="1" dirty="0"/>
          </a:p>
          <a:p>
            <a:pPr algn="ctr"/>
            <a:r>
              <a:rPr lang="tr-TR" sz="3200" b="1" i="1" dirty="0"/>
              <a:t>SÜRDÜRÜLEBİLİR KALKINMA</a:t>
            </a:r>
          </a:p>
          <a:p>
            <a:pPr algn="ctr"/>
            <a:r>
              <a:rPr lang="tr-TR" sz="3200" b="1" i="1" dirty="0"/>
              <a:t>(İnsan-Doğa İlişkileri)</a:t>
            </a:r>
            <a:endParaRPr lang="tr-TR" b="1" i="1" dirty="0"/>
          </a:p>
        </p:txBody>
      </p:sp>
    </p:spTree>
    <p:extLst>
      <p:ext uri="{BB962C8B-B14F-4D97-AF65-F5344CB8AC3E}">
        <p14:creationId xmlns:p14="http://schemas.microsoft.com/office/powerpoint/2010/main" val="3390566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25769" y="875763"/>
            <a:ext cx="9778843" cy="5035459"/>
          </a:xfrm>
        </p:spPr>
        <p:txBody>
          <a:bodyPr>
            <a:normAutofit/>
          </a:bodyPr>
          <a:lstStyle/>
          <a:p>
            <a:pPr marL="0" indent="0" algn="ctr">
              <a:buNone/>
            </a:pPr>
            <a:r>
              <a:rPr lang="tr-TR" b="1" i="1" dirty="0">
                <a:solidFill>
                  <a:schemeClr val="tx1"/>
                </a:solidFill>
              </a:rPr>
              <a:t>Bin Yıl Kalkınma Hedefleri</a:t>
            </a:r>
          </a:p>
          <a:p>
            <a:r>
              <a:rPr lang="tr-TR" b="1" i="1" dirty="0">
                <a:solidFill>
                  <a:schemeClr val="tx1"/>
                </a:solidFill>
              </a:rPr>
              <a:t>1. Aşırı yoksulluk ve açlığın ortadan kaldırılması </a:t>
            </a:r>
          </a:p>
          <a:p>
            <a:pPr marL="0" indent="0">
              <a:buNone/>
            </a:pPr>
            <a:r>
              <a:rPr lang="tr-TR" i="1" dirty="0">
                <a:solidFill>
                  <a:schemeClr val="tx1"/>
                </a:solidFill>
              </a:rPr>
              <a:t>• Günde bir dolardan az bir parayla geçinmek zorunda bulunan nüfusun yarı yarıya azaltılması </a:t>
            </a:r>
          </a:p>
          <a:p>
            <a:pPr marL="0" indent="0">
              <a:buNone/>
            </a:pPr>
            <a:r>
              <a:rPr lang="tr-TR" i="1" dirty="0">
                <a:solidFill>
                  <a:schemeClr val="tx1"/>
                </a:solidFill>
              </a:rPr>
              <a:t>• Açlık çeken nüfusun yarı yarıya azaltılması </a:t>
            </a:r>
          </a:p>
          <a:p>
            <a:r>
              <a:rPr lang="tr-TR" b="1" i="1" dirty="0">
                <a:solidFill>
                  <a:schemeClr val="tx1"/>
                </a:solidFill>
              </a:rPr>
              <a:t>2. Evrensel ilköğretimin gerçekleştirilmesi </a:t>
            </a:r>
          </a:p>
          <a:p>
            <a:pPr marL="0" indent="0">
              <a:buNone/>
            </a:pPr>
            <a:r>
              <a:rPr lang="tr-TR" i="1" dirty="0">
                <a:solidFill>
                  <a:schemeClr val="tx1"/>
                </a:solidFill>
              </a:rPr>
              <a:t>• Tüm kız ve erkek çocukların ilköğretimlerini eksiksiz tamamlamaları </a:t>
            </a:r>
          </a:p>
          <a:p>
            <a:r>
              <a:rPr lang="tr-TR" b="1" i="1" dirty="0">
                <a:solidFill>
                  <a:schemeClr val="tx1"/>
                </a:solidFill>
              </a:rPr>
              <a:t>3. Kadın-erkek eşitliğinin sağlanması ve kadınların konumunun güçlendirilmesi </a:t>
            </a:r>
          </a:p>
          <a:p>
            <a:pPr marL="0" indent="0">
              <a:buNone/>
            </a:pPr>
            <a:r>
              <a:rPr lang="tr-TR" i="1" dirty="0">
                <a:solidFill>
                  <a:schemeClr val="tx1"/>
                </a:solidFill>
              </a:rPr>
              <a:t>• ‹</a:t>
            </a:r>
            <a:r>
              <a:rPr lang="tr-TR" i="1" dirty="0" err="1">
                <a:solidFill>
                  <a:schemeClr val="tx1"/>
                </a:solidFill>
              </a:rPr>
              <a:t>lkö¤retim</a:t>
            </a:r>
            <a:r>
              <a:rPr lang="tr-TR" i="1" dirty="0">
                <a:solidFill>
                  <a:schemeClr val="tx1"/>
                </a:solidFill>
              </a:rPr>
              <a:t> ve orta </a:t>
            </a:r>
            <a:r>
              <a:rPr lang="tr-TR" i="1" dirty="0" err="1">
                <a:solidFill>
                  <a:schemeClr val="tx1"/>
                </a:solidFill>
              </a:rPr>
              <a:t>ö¤retimde</a:t>
            </a:r>
            <a:r>
              <a:rPr lang="tr-TR" i="1" dirty="0">
                <a:solidFill>
                  <a:schemeClr val="tx1"/>
                </a:solidFill>
              </a:rPr>
              <a:t> kız-erkek </a:t>
            </a:r>
            <a:r>
              <a:rPr lang="tr-TR" i="1" dirty="0" err="1">
                <a:solidFill>
                  <a:schemeClr val="tx1"/>
                </a:solidFill>
              </a:rPr>
              <a:t>ö¤renci</a:t>
            </a:r>
            <a:r>
              <a:rPr lang="tr-TR" i="1" dirty="0">
                <a:solidFill>
                  <a:schemeClr val="tx1"/>
                </a:solidFill>
              </a:rPr>
              <a:t> </a:t>
            </a:r>
            <a:r>
              <a:rPr lang="tr-TR" i="1" dirty="0" err="1">
                <a:solidFill>
                  <a:schemeClr val="tx1"/>
                </a:solidFill>
              </a:rPr>
              <a:t>dengesizli¤inin</a:t>
            </a:r>
            <a:r>
              <a:rPr lang="tr-TR" i="1" dirty="0">
                <a:solidFill>
                  <a:schemeClr val="tx1"/>
                </a:solidFill>
              </a:rPr>
              <a:t> tercihan 2005 yılına kadar ve her düzeyde giderilmesi</a:t>
            </a:r>
          </a:p>
          <a:p>
            <a:r>
              <a:rPr lang="tr-TR" i="1" dirty="0">
                <a:solidFill>
                  <a:schemeClr val="tx1"/>
                </a:solidFill>
              </a:rPr>
              <a:t> </a:t>
            </a:r>
            <a:r>
              <a:rPr lang="tr-TR" b="1" i="1" dirty="0">
                <a:solidFill>
                  <a:schemeClr val="tx1"/>
                </a:solidFill>
              </a:rPr>
              <a:t>4. Çocuk ölümlerinin azaltılması </a:t>
            </a:r>
          </a:p>
          <a:p>
            <a:pPr marL="0" indent="0">
              <a:buNone/>
            </a:pPr>
            <a:r>
              <a:rPr lang="tr-TR" i="1" dirty="0">
                <a:solidFill>
                  <a:schemeClr val="tx1"/>
                </a:solidFill>
              </a:rPr>
              <a:t>• Beş yaşından küçük çocuklar arasındaki ölüm oranının üçte iki azaltılması </a:t>
            </a:r>
          </a:p>
          <a:p>
            <a:pPr marL="0" indent="0">
              <a:buNone/>
            </a:pPr>
            <a:endParaRPr lang="tr-TR" dirty="0"/>
          </a:p>
        </p:txBody>
      </p:sp>
    </p:spTree>
    <p:extLst>
      <p:ext uri="{BB962C8B-B14F-4D97-AF65-F5344CB8AC3E}">
        <p14:creationId xmlns:p14="http://schemas.microsoft.com/office/powerpoint/2010/main" val="387015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13645" y="669701"/>
            <a:ext cx="10190967" cy="5241521"/>
          </a:xfrm>
        </p:spPr>
        <p:txBody>
          <a:bodyPr>
            <a:normAutofit fontScale="85000" lnSpcReduction="10000"/>
          </a:bodyPr>
          <a:lstStyle/>
          <a:p>
            <a:r>
              <a:rPr lang="tr-TR" b="1" i="1" dirty="0">
                <a:solidFill>
                  <a:schemeClr val="tx1"/>
                </a:solidFill>
              </a:rPr>
              <a:t>5. Anne sağlığının iyileştirilmesi</a:t>
            </a:r>
          </a:p>
          <a:p>
            <a:pPr marL="0" indent="0">
              <a:buNone/>
            </a:pPr>
            <a:r>
              <a:rPr lang="tr-TR" i="1" dirty="0">
                <a:solidFill>
                  <a:schemeClr val="tx1"/>
                </a:solidFill>
              </a:rPr>
              <a:t>• anne ölüm oranının dörtte üç azaltılması </a:t>
            </a:r>
          </a:p>
          <a:p>
            <a:r>
              <a:rPr lang="tr-TR" b="1" i="1" dirty="0">
                <a:solidFill>
                  <a:schemeClr val="tx1"/>
                </a:solidFill>
              </a:rPr>
              <a:t>6. HIV/AIDS, sıtma ve öteki hastalıklarla mücadele edilmesi </a:t>
            </a:r>
          </a:p>
          <a:p>
            <a:pPr marL="0" indent="0">
              <a:buNone/>
            </a:pPr>
            <a:r>
              <a:rPr lang="tr-TR" i="1" dirty="0">
                <a:solidFill>
                  <a:schemeClr val="tx1"/>
                </a:solidFill>
              </a:rPr>
              <a:t>• HIV/AIDS’in yayılmasının durdurulması ve geri döndürülmeye </a:t>
            </a:r>
            <a:r>
              <a:rPr lang="tr-TR" i="1" dirty="0" err="1">
                <a:solidFill>
                  <a:schemeClr val="tx1"/>
                </a:solidFill>
              </a:rPr>
              <a:t>bafllanması</a:t>
            </a:r>
            <a:r>
              <a:rPr lang="tr-TR" i="1" dirty="0">
                <a:solidFill>
                  <a:schemeClr val="tx1"/>
                </a:solidFill>
              </a:rPr>
              <a:t> </a:t>
            </a:r>
          </a:p>
          <a:p>
            <a:pPr marL="0" indent="0">
              <a:buNone/>
            </a:pPr>
            <a:r>
              <a:rPr lang="tr-TR" i="1" dirty="0">
                <a:solidFill>
                  <a:schemeClr val="tx1"/>
                </a:solidFill>
              </a:rPr>
              <a:t>• Sıtma ve öteki önemli hastalıkların görülme </a:t>
            </a:r>
            <a:r>
              <a:rPr lang="tr-TR" i="1" dirty="0" err="1">
                <a:solidFill>
                  <a:schemeClr val="tx1"/>
                </a:solidFill>
              </a:rPr>
              <a:t>sıklı¤ının</a:t>
            </a:r>
            <a:r>
              <a:rPr lang="tr-TR" i="1" dirty="0">
                <a:solidFill>
                  <a:schemeClr val="tx1"/>
                </a:solidFill>
              </a:rPr>
              <a:t> durdurulması ve geri döndürülmeye </a:t>
            </a:r>
            <a:r>
              <a:rPr lang="tr-TR" i="1" dirty="0" err="1">
                <a:solidFill>
                  <a:schemeClr val="tx1"/>
                </a:solidFill>
              </a:rPr>
              <a:t>bafllanması</a:t>
            </a:r>
            <a:endParaRPr lang="tr-TR" i="1" dirty="0">
              <a:solidFill>
                <a:schemeClr val="tx1"/>
              </a:solidFill>
            </a:endParaRPr>
          </a:p>
          <a:p>
            <a:r>
              <a:rPr lang="tr-TR" b="1" i="1" dirty="0">
                <a:solidFill>
                  <a:schemeClr val="tx1"/>
                </a:solidFill>
              </a:rPr>
              <a:t>7. Çevresel sürdürülebilirliğin sağlanması </a:t>
            </a:r>
          </a:p>
          <a:p>
            <a:pPr marL="0" indent="0">
              <a:buNone/>
            </a:pPr>
            <a:r>
              <a:rPr lang="tr-TR" i="1" dirty="0">
                <a:solidFill>
                  <a:schemeClr val="tx1"/>
                </a:solidFill>
              </a:rPr>
              <a:t>• Sürdürülebilir kalkınma ilkelerinin ulusal politika ve programlarla </a:t>
            </a:r>
            <a:r>
              <a:rPr lang="tr-TR" i="1" dirty="0" err="1">
                <a:solidFill>
                  <a:schemeClr val="tx1"/>
                </a:solidFill>
              </a:rPr>
              <a:t>bütünlefltirilmesi</a:t>
            </a:r>
            <a:r>
              <a:rPr lang="tr-TR" i="1" dirty="0">
                <a:solidFill>
                  <a:schemeClr val="tx1"/>
                </a:solidFill>
              </a:rPr>
              <a:t>; çevresel kaynakları kaybının kazanıma </a:t>
            </a:r>
            <a:r>
              <a:rPr lang="tr-TR" i="1" dirty="0" err="1">
                <a:solidFill>
                  <a:schemeClr val="tx1"/>
                </a:solidFill>
              </a:rPr>
              <a:t>dönüfltürülmesi</a:t>
            </a:r>
            <a:r>
              <a:rPr lang="tr-TR" i="1" dirty="0">
                <a:solidFill>
                  <a:schemeClr val="tx1"/>
                </a:solidFill>
              </a:rPr>
              <a:t> </a:t>
            </a:r>
          </a:p>
          <a:p>
            <a:pPr marL="0" indent="0">
              <a:buNone/>
            </a:pPr>
            <a:r>
              <a:rPr lang="tr-TR" i="1" dirty="0">
                <a:solidFill>
                  <a:schemeClr val="tx1"/>
                </a:solidFill>
              </a:rPr>
              <a:t>• </a:t>
            </a:r>
            <a:r>
              <a:rPr lang="tr-TR" i="1" dirty="0" err="1">
                <a:solidFill>
                  <a:schemeClr val="tx1"/>
                </a:solidFill>
              </a:rPr>
              <a:t>Sa¤lıklı</a:t>
            </a:r>
            <a:r>
              <a:rPr lang="tr-TR" i="1" dirty="0">
                <a:solidFill>
                  <a:schemeClr val="tx1"/>
                </a:solidFill>
              </a:rPr>
              <a:t> içme suyuna sürdürülebilir biçimde </a:t>
            </a:r>
            <a:r>
              <a:rPr lang="tr-TR" i="1" dirty="0" err="1">
                <a:solidFill>
                  <a:schemeClr val="tx1"/>
                </a:solidFill>
              </a:rPr>
              <a:t>ulaflamayan</a:t>
            </a:r>
            <a:r>
              <a:rPr lang="tr-TR" i="1" dirty="0">
                <a:solidFill>
                  <a:schemeClr val="tx1"/>
                </a:solidFill>
              </a:rPr>
              <a:t> nüfusun yarı yarıya azaltılması </a:t>
            </a:r>
          </a:p>
          <a:p>
            <a:pPr marL="0" indent="0">
              <a:buNone/>
            </a:pPr>
            <a:r>
              <a:rPr lang="tr-TR" i="1" dirty="0">
                <a:solidFill>
                  <a:schemeClr val="tx1"/>
                </a:solidFill>
              </a:rPr>
              <a:t>• 2020 yılına kadar en az 100 milyon gecekondu sakininin </a:t>
            </a:r>
            <a:r>
              <a:rPr lang="tr-TR" i="1" dirty="0" err="1">
                <a:solidFill>
                  <a:schemeClr val="tx1"/>
                </a:solidFill>
              </a:rPr>
              <a:t>yaflamının</a:t>
            </a:r>
            <a:r>
              <a:rPr lang="tr-TR" i="1" dirty="0">
                <a:solidFill>
                  <a:schemeClr val="tx1"/>
                </a:solidFill>
              </a:rPr>
              <a:t> önemli ölçüde </a:t>
            </a:r>
            <a:r>
              <a:rPr lang="tr-TR" i="1" dirty="0" err="1">
                <a:solidFill>
                  <a:schemeClr val="tx1"/>
                </a:solidFill>
              </a:rPr>
              <a:t>iyilefltirilmesi</a:t>
            </a:r>
            <a:endParaRPr lang="tr-TR" i="1" dirty="0">
              <a:solidFill>
                <a:schemeClr val="tx1"/>
              </a:solidFill>
            </a:endParaRPr>
          </a:p>
          <a:p>
            <a:r>
              <a:rPr lang="tr-TR" i="1" dirty="0">
                <a:solidFill>
                  <a:schemeClr val="tx1"/>
                </a:solidFill>
              </a:rPr>
              <a:t> </a:t>
            </a:r>
            <a:r>
              <a:rPr lang="tr-TR" b="1" i="1" dirty="0">
                <a:solidFill>
                  <a:schemeClr val="tx1"/>
                </a:solidFill>
              </a:rPr>
              <a:t>8. Kalkınma için küresel bir ortaklık geliştirilmesi</a:t>
            </a:r>
          </a:p>
          <a:p>
            <a:pPr marL="0" indent="0">
              <a:buNone/>
            </a:pPr>
            <a:r>
              <a:rPr lang="tr-TR" i="1" dirty="0">
                <a:solidFill>
                  <a:schemeClr val="tx1"/>
                </a:solidFill>
              </a:rPr>
              <a:t>• Kurallara bağlı, öngörülebilir ve ayrımcılıktan arınmış açık bir ticari ve mali sistem geliştirilmesi. Ulusal ve uluslararası düzeyde iyi yönetişim, kalkınma ve yoksullukla mücadele taahhüdü de buna dahildir </a:t>
            </a:r>
          </a:p>
          <a:p>
            <a:pPr marL="0" indent="0">
              <a:buNone/>
            </a:pPr>
            <a:r>
              <a:rPr lang="tr-TR" i="1" dirty="0">
                <a:solidFill>
                  <a:schemeClr val="tx1"/>
                </a:solidFill>
              </a:rPr>
              <a:t>• En </a:t>
            </a:r>
            <a:r>
              <a:rPr lang="tr-TR" i="1">
                <a:solidFill>
                  <a:schemeClr val="tx1"/>
                </a:solidFill>
              </a:rPr>
              <a:t>az gelişmiş </a:t>
            </a:r>
            <a:r>
              <a:rPr lang="tr-TR" i="1" dirty="0">
                <a:solidFill>
                  <a:schemeClr val="tx1"/>
                </a:solidFill>
              </a:rPr>
              <a:t>ülkelerin özel ihtiyaçlarının ele alınması. Bu ülkelerin ihracatına gümrük vergisi ve kota </a:t>
            </a:r>
            <a:r>
              <a:rPr lang="tr-TR" i="1" dirty="0" err="1">
                <a:solidFill>
                  <a:schemeClr val="tx1"/>
                </a:solidFill>
              </a:rPr>
              <a:t>ba¤ıflıklı¤ı</a:t>
            </a:r>
            <a:r>
              <a:rPr lang="tr-TR" i="1" dirty="0">
                <a:solidFill>
                  <a:schemeClr val="tx1"/>
                </a:solidFill>
              </a:rPr>
              <a:t> </a:t>
            </a:r>
            <a:r>
              <a:rPr lang="tr-TR" i="1" dirty="0" err="1">
                <a:solidFill>
                  <a:schemeClr val="tx1"/>
                </a:solidFill>
              </a:rPr>
              <a:t>sa¤lanması</a:t>
            </a:r>
            <a:r>
              <a:rPr lang="tr-TR" i="1" dirty="0">
                <a:solidFill>
                  <a:schemeClr val="tx1"/>
                </a:solidFill>
              </a:rPr>
              <a:t>; </a:t>
            </a:r>
            <a:r>
              <a:rPr lang="tr-TR" i="1" dirty="0" err="1">
                <a:solidFill>
                  <a:schemeClr val="tx1"/>
                </a:solidFill>
              </a:rPr>
              <a:t>a¤ır</a:t>
            </a:r>
            <a:r>
              <a:rPr lang="tr-TR" i="1" dirty="0">
                <a:solidFill>
                  <a:schemeClr val="tx1"/>
                </a:solidFill>
              </a:rPr>
              <a:t> borçlu yoksul ülkelere ödeme </a:t>
            </a:r>
            <a:r>
              <a:rPr lang="tr-TR" i="1" dirty="0" err="1">
                <a:solidFill>
                  <a:schemeClr val="tx1"/>
                </a:solidFill>
              </a:rPr>
              <a:t>kolaylı¤ı</a:t>
            </a:r>
            <a:r>
              <a:rPr lang="tr-TR" i="1" dirty="0">
                <a:solidFill>
                  <a:schemeClr val="tx1"/>
                </a:solidFill>
              </a:rPr>
              <a:t> </a:t>
            </a:r>
            <a:r>
              <a:rPr lang="tr-TR" i="1" dirty="0" err="1">
                <a:solidFill>
                  <a:schemeClr val="tx1"/>
                </a:solidFill>
              </a:rPr>
              <a:t>sa¤lanması</a:t>
            </a:r>
            <a:r>
              <a:rPr lang="tr-TR" i="1" dirty="0">
                <a:solidFill>
                  <a:schemeClr val="tx1"/>
                </a:solidFill>
              </a:rPr>
              <a:t>; resmi iki taraflı borçların iptal edilmesi; ve yoksullukla mücadele eden ülkelere daha </a:t>
            </a:r>
            <a:r>
              <a:rPr lang="tr-TR" i="1" dirty="0" err="1">
                <a:solidFill>
                  <a:schemeClr val="tx1"/>
                </a:solidFill>
              </a:rPr>
              <a:t>eliaçık</a:t>
            </a:r>
            <a:r>
              <a:rPr lang="tr-TR" i="1" dirty="0">
                <a:solidFill>
                  <a:schemeClr val="tx1"/>
                </a:solidFill>
              </a:rPr>
              <a:t> resmi kalkınma yardımı yapılması</a:t>
            </a:r>
          </a:p>
          <a:p>
            <a:pPr marL="0" indent="0">
              <a:buNone/>
            </a:pPr>
            <a:r>
              <a:rPr lang="tr-TR" i="1" dirty="0">
                <a:solidFill>
                  <a:schemeClr val="tx1"/>
                </a:solidFill>
                <a:hlinkClick r:id="rId2">
                  <a:extLst>
                    <a:ext uri="{A12FA001-AC4F-418D-AE19-62706E023703}">
                      <ahyp:hlinkClr xmlns:ahyp="http://schemas.microsoft.com/office/drawing/2018/hyperlinkcolor" val="tx"/>
                    </a:ext>
                  </a:extLst>
                </a:hlinkClick>
              </a:rPr>
              <a:t>http://www.un.org.tr/includes/files/Binyil02.pdf</a:t>
            </a:r>
            <a:endParaRPr lang="tr-TR" i="1" dirty="0">
              <a:solidFill>
                <a:schemeClr val="tx1"/>
              </a:solidFill>
            </a:endParaRPr>
          </a:p>
        </p:txBody>
      </p:sp>
    </p:spTree>
    <p:extLst>
      <p:ext uri="{BB962C8B-B14F-4D97-AF65-F5344CB8AC3E}">
        <p14:creationId xmlns:p14="http://schemas.microsoft.com/office/powerpoint/2010/main" val="270285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24000" y="1008993"/>
            <a:ext cx="9144000" cy="5171090"/>
          </a:xfrm>
        </p:spPr>
        <p:txBody>
          <a:bodyPr>
            <a:normAutofit/>
          </a:bodyPr>
          <a:lstStyle/>
          <a:p>
            <a:pPr algn="just"/>
            <a:r>
              <a:rPr lang="tr-TR" sz="2600" dirty="0"/>
              <a:t>	</a:t>
            </a:r>
          </a:p>
          <a:p>
            <a:pPr marL="342900" indent="-342900" algn="just">
              <a:lnSpc>
                <a:spcPct val="160000"/>
              </a:lnSpc>
              <a:buFont typeface="Wingdings" panose="05000000000000000000" pitchFamily="2" charset="2"/>
              <a:buChar char="§"/>
            </a:pPr>
            <a:endParaRPr lang="tr-TR" i="1" dirty="0"/>
          </a:p>
          <a:p>
            <a:pPr algn="just"/>
            <a:endParaRPr lang="tr-T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731" y="347731"/>
            <a:ext cx="11552348" cy="6168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164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9099" y="759854"/>
            <a:ext cx="10345513" cy="5151368"/>
          </a:xfrm>
        </p:spPr>
        <p:txBody>
          <a:bodyPr/>
          <a:lstStyle/>
          <a:p>
            <a:r>
              <a:rPr lang="tr-TR" b="1" i="1" dirty="0">
                <a:solidFill>
                  <a:schemeClr val="tx1"/>
                </a:solidFill>
              </a:rPr>
              <a:t>1- Yoksulluğa Son</a:t>
            </a:r>
          </a:p>
          <a:p>
            <a:pPr marL="0" indent="0">
              <a:buNone/>
            </a:pPr>
            <a:r>
              <a:rPr lang="tr-TR" i="1" dirty="0">
                <a:solidFill>
                  <a:schemeClr val="tx1"/>
                </a:solidFill>
              </a:rPr>
              <a:t>Yoksulluğun her biçiminin ortadan kaldırılması günümüzde insanlığın karşı karşıya en büyük sorun olmaya devam ediyor. </a:t>
            </a:r>
          </a:p>
          <a:p>
            <a:r>
              <a:rPr lang="tr-TR" b="1" i="1" dirty="0">
                <a:solidFill>
                  <a:schemeClr val="tx1"/>
                </a:solidFill>
              </a:rPr>
              <a:t>2- Açlığa Son</a:t>
            </a:r>
          </a:p>
          <a:p>
            <a:pPr marL="0" indent="0">
              <a:buNone/>
            </a:pPr>
            <a:r>
              <a:rPr lang="tr-TR" i="1" dirty="0">
                <a:solidFill>
                  <a:schemeClr val="tx1"/>
                </a:solidFill>
              </a:rPr>
              <a:t>2030 yılına kadar açlık ve yetersiz beslenmenin her biçimini sona erdirmeyi, başta çocuklar olmak üzere tüm insanların yıl boyunca yeterli besine sahip olmasını hedefliyor. </a:t>
            </a:r>
          </a:p>
          <a:p>
            <a:r>
              <a:rPr lang="tr-TR" b="1" i="1" dirty="0">
                <a:solidFill>
                  <a:schemeClr val="tx1"/>
                </a:solidFill>
              </a:rPr>
              <a:t>3- Sağlıklı Bireyler</a:t>
            </a:r>
          </a:p>
          <a:p>
            <a:pPr marL="0" indent="0">
              <a:buNone/>
            </a:pPr>
            <a:r>
              <a:rPr lang="tr-TR" i="1" dirty="0">
                <a:solidFill>
                  <a:schemeClr val="tx1"/>
                </a:solidFill>
              </a:rPr>
              <a:t>Çocuk ölüm oranlarının azaltılması, anne sağlığının iyileştirilmesi, HIV/AIDS, sıtma ve diğer hastalıklarla ile mücadelede </a:t>
            </a:r>
          </a:p>
          <a:p>
            <a:r>
              <a:rPr lang="tr-TR" b="1" i="1" dirty="0">
                <a:solidFill>
                  <a:schemeClr val="tx1"/>
                </a:solidFill>
              </a:rPr>
              <a:t>4- Nitelikli Eğitim</a:t>
            </a:r>
          </a:p>
          <a:p>
            <a:pPr marL="0" indent="0">
              <a:buNone/>
            </a:pPr>
            <a:r>
              <a:rPr lang="tr-TR" i="1" dirty="0">
                <a:solidFill>
                  <a:schemeClr val="tx1"/>
                </a:solidFill>
              </a:rPr>
              <a:t>Herkes için kapsayıcı ve nitelikli eğitimin başarılması, eğitimin sürdürülebilir kalkınma için en güçlü ve denenmiş araçlardan biri olduğuna dair inancı yeniden vurguluyor. Bu hedef, 2030 yılına kadar tüm kız ve erkek çocuklarının ücretsiz ilköğretim ve ortaöğretimi tamamlamasını sağlayacaktır.</a:t>
            </a:r>
          </a:p>
        </p:txBody>
      </p:sp>
    </p:spTree>
    <p:extLst>
      <p:ext uri="{BB962C8B-B14F-4D97-AF65-F5344CB8AC3E}">
        <p14:creationId xmlns:p14="http://schemas.microsoft.com/office/powerpoint/2010/main" val="413383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7735" y="721217"/>
            <a:ext cx="10306877" cy="5190005"/>
          </a:xfrm>
        </p:spPr>
        <p:txBody>
          <a:bodyPr/>
          <a:lstStyle/>
          <a:p>
            <a:r>
              <a:rPr lang="tr-TR" b="1" i="1" dirty="0">
                <a:solidFill>
                  <a:schemeClr val="tx1"/>
                </a:solidFill>
              </a:rPr>
              <a:t>5-  Toplumsal Cinsiyet Eşitliği</a:t>
            </a:r>
          </a:p>
          <a:p>
            <a:pPr marL="0" indent="0">
              <a:buNone/>
            </a:pPr>
            <a:r>
              <a:rPr lang="tr-TR" i="1" dirty="0">
                <a:solidFill>
                  <a:schemeClr val="tx1"/>
                </a:solidFill>
              </a:rPr>
              <a:t>Kadınlara karşı her türlü ayrımcılığın ortadan kaldırılması yalnız temel insan hakkı değildir, aynı zamanda sürdürülebilir kalkınmayı hızlandırmak için kritik önem taşır. Kadınlar ve kız çocuklarının güçlendirilmesinin çarpan etkisi yarattığı ve ekonomik büyümeyi ve her alanda gelişmeyi hızlandırdığı defalarca kanıtlanmıştır.</a:t>
            </a:r>
          </a:p>
          <a:p>
            <a:r>
              <a:rPr lang="tr-TR" b="1" i="1" dirty="0">
                <a:solidFill>
                  <a:schemeClr val="tx1"/>
                </a:solidFill>
              </a:rPr>
              <a:t>6- Temiz Su ve Sıhhi Koşullar</a:t>
            </a:r>
          </a:p>
          <a:p>
            <a:pPr marL="0" indent="0">
              <a:buNone/>
            </a:pPr>
            <a:r>
              <a:rPr lang="tr-TR" i="1" dirty="0">
                <a:solidFill>
                  <a:schemeClr val="tx1"/>
                </a:solidFill>
              </a:rPr>
              <a:t>2030 yılına kadar herkesin güvenli ve erişilebilir içme suyuna kavuşmasını sağlamak için, altyapıya yatırım yapmak, sıhhi tesisleri inşa etmek ve her düzeyde hijyeni teşvik etmek zorundayız. Su kıtlığını hafifletmek istiyorsak, ormanlar, dağlar, sulak alanlar ve nehirler gibi suyla bağlantılı eko-sistemleri korumak ve eski haline getirmek zorundayız. </a:t>
            </a:r>
          </a:p>
          <a:p>
            <a:r>
              <a:rPr lang="tr-TR" b="1" i="1" dirty="0">
                <a:solidFill>
                  <a:schemeClr val="tx1"/>
                </a:solidFill>
              </a:rPr>
              <a:t>7- Erişilebilir ve Temiz enerji</a:t>
            </a:r>
          </a:p>
          <a:p>
            <a:pPr marL="0" indent="0">
              <a:buNone/>
            </a:pPr>
            <a:r>
              <a:rPr lang="tr-TR" i="1" dirty="0">
                <a:solidFill>
                  <a:schemeClr val="tx1"/>
                </a:solidFill>
              </a:rPr>
              <a:t>2030 yılına kadar erişilebilir enerjiye herkesin kavuşmasını sağlamak için güneş, rüzgar ve termal gibi temiz enerji kaynaklarına yatırım yapmak gerekiyor. </a:t>
            </a:r>
          </a:p>
        </p:txBody>
      </p:sp>
    </p:spTree>
    <p:extLst>
      <p:ext uri="{BB962C8B-B14F-4D97-AF65-F5344CB8AC3E}">
        <p14:creationId xmlns:p14="http://schemas.microsoft.com/office/powerpoint/2010/main" val="2776000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20462" y="875763"/>
            <a:ext cx="10384150" cy="5035459"/>
          </a:xfrm>
        </p:spPr>
        <p:txBody>
          <a:bodyPr/>
          <a:lstStyle/>
          <a:p>
            <a:r>
              <a:rPr lang="tr-TR" b="1" i="1" dirty="0">
                <a:solidFill>
                  <a:schemeClr val="tx1"/>
                </a:solidFill>
              </a:rPr>
              <a:t>8- İnsana Yakışır İş ve Ekonomik Büyüme</a:t>
            </a:r>
          </a:p>
          <a:p>
            <a:pPr marL="0" indent="0">
              <a:buNone/>
            </a:pPr>
            <a:r>
              <a:rPr lang="tr-TR" i="1" dirty="0">
                <a:solidFill>
                  <a:schemeClr val="tx1"/>
                </a:solidFill>
              </a:rPr>
              <a:t>Sürdürülebilir Kalkınma Hedefleri, sürdürülebilir ekonomik büyüme, daha yüksek verimlilik düzeyleri ve teknolojik yenilikleri teşvik ediyor. Girişimcilik ve iş imkanlarının teşvik edilmesi bunun anahtarıdır; zorla çalıştırma, kölelik ve insan ticaretini ortadan kaldırmanın anahtarı da etkin önlemlerdir.</a:t>
            </a:r>
          </a:p>
          <a:p>
            <a:r>
              <a:rPr lang="tr-TR" b="1" i="1" dirty="0">
                <a:solidFill>
                  <a:schemeClr val="tx1"/>
                </a:solidFill>
              </a:rPr>
              <a:t>9- </a:t>
            </a:r>
            <a:r>
              <a:rPr lang="tr-TR" b="1" i="1" cap="all" dirty="0">
                <a:solidFill>
                  <a:schemeClr val="tx1"/>
                </a:solidFill>
              </a:rPr>
              <a:t>S</a:t>
            </a:r>
            <a:r>
              <a:rPr lang="tr-TR" b="1" i="1" dirty="0">
                <a:solidFill>
                  <a:schemeClr val="tx1"/>
                </a:solidFill>
              </a:rPr>
              <a:t>anayi, Yenilikçilik ve Altyapı</a:t>
            </a:r>
          </a:p>
          <a:p>
            <a:pPr marL="0" indent="0">
              <a:buNone/>
            </a:pPr>
            <a:r>
              <a:rPr lang="tr-TR" i="1" dirty="0">
                <a:solidFill>
                  <a:schemeClr val="tx1"/>
                </a:solidFill>
              </a:rPr>
              <a:t>Altyapı yatırımı ve yenilik, ekonomik büyüme ve kalkınmanın kritik itici güçleridir. Dünya nüfusunun yarıdan fazlası kentlerde yaşadığından, toplu taşımacılık ve yenilenebilir enerji her zamankinden daha çok önem kazanmıştır. Aynı şekilde, yeni endüstriler ve bilgi ve iletişim teknolojilerinin büyümesi de önemlidir.</a:t>
            </a:r>
          </a:p>
          <a:p>
            <a:r>
              <a:rPr lang="tr-TR" b="1" i="1" dirty="0">
                <a:solidFill>
                  <a:schemeClr val="tx1"/>
                </a:solidFill>
              </a:rPr>
              <a:t>10- </a:t>
            </a:r>
            <a:r>
              <a:rPr lang="tr-TR" b="1" i="1" cap="all" dirty="0">
                <a:solidFill>
                  <a:schemeClr val="tx1"/>
                </a:solidFill>
              </a:rPr>
              <a:t>E</a:t>
            </a:r>
            <a:r>
              <a:rPr lang="tr-TR" b="1" i="1" dirty="0">
                <a:solidFill>
                  <a:schemeClr val="tx1"/>
                </a:solidFill>
              </a:rPr>
              <a:t>şitsizliklerin Azaltılması</a:t>
            </a:r>
          </a:p>
          <a:p>
            <a:pPr marL="0" indent="0">
              <a:buNone/>
            </a:pPr>
            <a:r>
              <a:rPr lang="tr-TR" i="1" dirty="0">
                <a:solidFill>
                  <a:schemeClr val="tx1"/>
                </a:solidFill>
              </a:rPr>
              <a:t>Büyüyen eşitsizliklerin giderilmesi için, en düşük gelirli %10’u güçlendiren, cinsiyet, ırk ve etnik kökene bakmaksızın herkesin ekonomik katılımını destekleyen sağlam politikaların benimsenmesi zorunludur.</a:t>
            </a:r>
          </a:p>
        </p:txBody>
      </p:sp>
    </p:spTree>
    <p:extLst>
      <p:ext uri="{BB962C8B-B14F-4D97-AF65-F5344CB8AC3E}">
        <p14:creationId xmlns:p14="http://schemas.microsoft.com/office/powerpoint/2010/main" val="699741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06828" y="1004552"/>
            <a:ext cx="9997784" cy="4906670"/>
          </a:xfrm>
        </p:spPr>
        <p:txBody>
          <a:bodyPr/>
          <a:lstStyle/>
          <a:p>
            <a:r>
              <a:rPr lang="tr-TR" b="1" i="1" dirty="0">
                <a:solidFill>
                  <a:schemeClr val="tx1"/>
                </a:solidFill>
              </a:rPr>
              <a:t>11- </a:t>
            </a:r>
            <a:r>
              <a:rPr lang="tr-TR" b="1" i="1" cap="all" dirty="0">
                <a:solidFill>
                  <a:schemeClr val="tx1"/>
                </a:solidFill>
              </a:rPr>
              <a:t>S</a:t>
            </a:r>
            <a:r>
              <a:rPr lang="tr-TR" b="1" i="1" dirty="0">
                <a:solidFill>
                  <a:schemeClr val="tx1"/>
                </a:solidFill>
              </a:rPr>
              <a:t>ürdürülebilir Şehir ve Yaşam Alanları</a:t>
            </a:r>
          </a:p>
          <a:p>
            <a:pPr marL="0" indent="0">
              <a:buNone/>
            </a:pPr>
            <a:r>
              <a:rPr lang="tr-TR" i="1" dirty="0">
                <a:solidFill>
                  <a:schemeClr val="tx1"/>
                </a:solidFill>
              </a:rPr>
              <a:t>Aşırı yoksulluk genellikle kentsel alanlarda yoğunlaşıyor; ulusal ve yerel yönetimler, bu alanlarda artan nüfusu barındırmak için çaba veriyor. Kentleri güvenli ve sürdürülebilir kılmak demek, güvenli ve erişilebilir konut sağlamak, gecekonduları dönüştürmek anlamına gelir.</a:t>
            </a:r>
          </a:p>
          <a:p>
            <a:r>
              <a:rPr lang="tr-TR" b="1" i="1" dirty="0">
                <a:solidFill>
                  <a:schemeClr val="tx1"/>
                </a:solidFill>
              </a:rPr>
              <a:t>12- Sorumlu Üretim ve Tüketim</a:t>
            </a:r>
          </a:p>
          <a:p>
            <a:pPr marL="0" indent="0">
              <a:buNone/>
            </a:pPr>
            <a:r>
              <a:rPr lang="tr-TR" i="1" dirty="0">
                <a:solidFill>
                  <a:schemeClr val="tx1"/>
                </a:solidFill>
              </a:rPr>
              <a:t>Ekonomik büyüme ve sürdürülebilir kalkınmayı başarmak için, malları ve kaynakları üretme ve tüketme biçimlerimizi değiştirmek suretiyle ekolojik ayak izimizi derhal azaltmamız gerekiyor. Dünya genelinde en büyük su tüketicisi tarımdır ve tarımsal sulama, insanların kullandığı tüm taze suyun yaklaşık %70’ini buluyor.</a:t>
            </a:r>
          </a:p>
          <a:p>
            <a:r>
              <a:rPr lang="tr-TR" b="1" i="1" dirty="0">
                <a:solidFill>
                  <a:schemeClr val="tx1"/>
                </a:solidFill>
              </a:rPr>
              <a:t>13- İklim Eylemi</a:t>
            </a:r>
          </a:p>
          <a:p>
            <a:pPr marL="0" indent="0">
              <a:buNone/>
            </a:pPr>
            <a:r>
              <a:rPr lang="tr-TR" i="1" dirty="0">
                <a:solidFill>
                  <a:schemeClr val="tx1"/>
                </a:solidFill>
              </a:rPr>
              <a:t>Bölge genelinde insanlar sera gazı emisyonlarını düşürmek, can kurtarmak ve toplumların düze çıkmasına yardımcı olmak için seferber olmuş durumdadır. </a:t>
            </a:r>
          </a:p>
        </p:txBody>
      </p:sp>
    </p:spTree>
    <p:extLst>
      <p:ext uri="{BB962C8B-B14F-4D97-AF65-F5344CB8AC3E}">
        <p14:creationId xmlns:p14="http://schemas.microsoft.com/office/powerpoint/2010/main" val="3200602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9251" y="927279"/>
            <a:ext cx="10255361" cy="4983943"/>
          </a:xfrm>
        </p:spPr>
        <p:txBody>
          <a:bodyPr>
            <a:normAutofit fontScale="92500" lnSpcReduction="20000"/>
          </a:bodyPr>
          <a:lstStyle/>
          <a:p>
            <a:r>
              <a:rPr lang="tr-TR" b="1" i="1" dirty="0">
                <a:solidFill>
                  <a:schemeClr val="tx1"/>
                </a:solidFill>
              </a:rPr>
              <a:t>14- </a:t>
            </a:r>
            <a:r>
              <a:rPr lang="tr-TR" b="1" i="1" cap="all" dirty="0">
                <a:solidFill>
                  <a:schemeClr val="tx1"/>
                </a:solidFill>
              </a:rPr>
              <a:t> S</a:t>
            </a:r>
            <a:r>
              <a:rPr lang="tr-TR" b="1" i="1" dirty="0">
                <a:solidFill>
                  <a:schemeClr val="tx1"/>
                </a:solidFill>
              </a:rPr>
              <a:t>udaki yaşam</a:t>
            </a:r>
          </a:p>
          <a:p>
            <a:pPr marL="0" indent="0">
              <a:buNone/>
            </a:pPr>
            <a:r>
              <a:rPr lang="tr-TR" i="1" dirty="0">
                <a:solidFill>
                  <a:schemeClr val="tx1"/>
                </a:solidFill>
              </a:rPr>
              <a:t>Sürdürülebilir Kalkınma Hedefleri, deniz ve kıyı eko-sistemlerini sürdürülebilir biçimde yönetmeyi, kirlenmeden korumayı ve ayrıca okyanus asitlenmesinin etkilerini ele almayı hedefliyor. </a:t>
            </a:r>
          </a:p>
          <a:p>
            <a:r>
              <a:rPr lang="tr-TR" b="1" i="1" dirty="0">
                <a:solidFill>
                  <a:schemeClr val="tx1"/>
                </a:solidFill>
              </a:rPr>
              <a:t>15- </a:t>
            </a:r>
            <a:r>
              <a:rPr lang="tr-TR" b="1" i="1" cap="all" dirty="0">
                <a:solidFill>
                  <a:schemeClr val="tx1"/>
                </a:solidFill>
              </a:rPr>
              <a:t>K</a:t>
            </a:r>
            <a:r>
              <a:rPr lang="tr-TR" b="1" i="1" dirty="0">
                <a:solidFill>
                  <a:schemeClr val="tx1"/>
                </a:solidFill>
              </a:rPr>
              <a:t>arasal Yaşam</a:t>
            </a:r>
          </a:p>
          <a:p>
            <a:pPr marL="0" indent="0">
              <a:buNone/>
            </a:pPr>
            <a:r>
              <a:rPr lang="tr-TR" i="1" dirty="0">
                <a:solidFill>
                  <a:schemeClr val="tx1"/>
                </a:solidFill>
              </a:rPr>
              <a:t>Sürdürülebilir Kalkınma Hedefleri, 2020 yılına kadar ormanlar, sulak alanlar, kurak alanlar ve dağlar gibi karasal eko-sistemleri korumayı ve eski haline getirmeyi hedefliyor.</a:t>
            </a:r>
          </a:p>
          <a:p>
            <a:r>
              <a:rPr lang="tr-TR" b="1" i="1" dirty="0">
                <a:solidFill>
                  <a:schemeClr val="tx1"/>
                </a:solidFill>
              </a:rPr>
              <a:t>16-  Barış ve Adalet</a:t>
            </a:r>
          </a:p>
          <a:p>
            <a:pPr marL="0" indent="0">
              <a:buNone/>
            </a:pPr>
            <a:r>
              <a:rPr lang="tr-TR" i="1" dirty="0">
                <a:solidFill>
                  <a:schemeClr val="tx1"/>
                </a:solidFill>
              </a:rPr>
              <a:t>Sürdürülebilir Kalkınma Hedefleri, şiddetin her biçimini önemli ölçüde azaltmayı, çatışma ve güvensizliğe kalıcı çözümler bulmak için hükümetler ve toplumlar ile birlikte çalışmayı hedefliyor. Hukukun üstünlüğünün güçlendirilmesi, bu sürecin anahtarıdır.</a:t>
            </a:r>
          </a:p>
          <a:p>
            <a:r>
              <a:rPr lang="tr-TR" b="1" i="1" dirty="0">
                <a:solidFill>
                  <a:schemeClr val="tx1"/>
                </a:solidFill>
              </a:rPr>
              <a:t>17- Hedefler için Ortaklıklar</a:t>
            </a:r>
          </a:p>
          <a:p>
            <a:pPr marL="0" indent="0">
              <a:buNone/>
            </a:pPr>
            <a:r>
              <a:rPr lang="tr-TR" i="1" dirty="0">
                <a:solidFill>
                  <a:schemeClr val="tx1"/>
                </a:solidFill>
              </a:rPr>
              <a:t>Dünyamız günümüzde, tüm zamanlardan daha fazla birbiriyle bağlantılı hale gelmiştir. Teknoloji ve bilgi birikimine erişimin artırılması, fikirleri paylaşma ve yeniliği desteklemede önemli bir yöntemdir. Gelişmekte olan ülkelerin borçlarını yönetmelerine yardım edecek politikaların koordine edilmesi ve en az gelişmiş ülkelere yatırımların teşvik edilmesi, sürdürülebilir büyüme ve kalkınmanın başarılmasında hayati önem taşıyor.</a:t>
            </a:r>
          </a:p>
          <a:p>
            <a:pPr marL="0" indent="0">
              <a:buNone/>
            </a:pPr>
            <a:r>
              <a:rPr lang="tr-TR" i="1" dirty="0">
                <a:solidFill>
                  <a:schemeClr val="tx1"/>
                </a:solidFill>
                <a:hlinkClick r:id="rId2">
                  <a:extLst>
                    <a:ext uri="{A12FA001-AC4F-418D-AE19-62706E023703}">
                      <ahyp:hlinkClr xmlns:ahyp="http://schemas.microsoft.com/office/drawing/2018/hyperlinkcolor" val="tx"/>
                    </a:ext>
                  </a:extLst>
                </a:hlinkClick>
              </a:rPr>
              <a:t>https://www.tr.undp.org/content/turkey/tr/home/sustainable-development-goals/goal-17-partnerships-for-the-goals.html</a:t>
            </a:r>
            <a:endParaRPr lang="tr-TR" i="1" dirty="0">
              <a:solidFill>
                <a:schemeClr val="tx1"/>
              </a:solidFill>
            </a:endParaRPr>
          </a:p>
        </p:txBody>
      </p:sp>
    </p:spTree>
    <p:extLst>
      <p:ext uri="{BB962C8B-B14F-4D97-AF65-F5344CB8AC3E}">
        <p14:creationId xmlns:p14="http://schemas.microsoft.com/office/powerpoint/2010/main" val="388774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1068946"/>
            <a:ext cx="8915400" cy="4842276"/>
          </a:xfrm>
        </p:spPr>
        <p:txBody>
          <a:bodyPr/>
          <a:lstStyle/>
          <a:p>
            <a:endParaRPr lang="tr-TR" dirty="0"/>
          </a:p>
          <a:p>
            <a:pPr lvl="0" algn="just">
              <a:buClr>
                <a:srgbClr val="A53010"/>
              </a:buClr>
            </a:pPr>
            <a:endParaRPr lang="tr-TR" sz="2000" i="1" dirty="0">
              <a:solidFill>
                <a:schemeClr val="tx1"/>
              </a:solidFill>
            </a:endParaRPr>
          </a:p>
          <a:p>
            <a:pPr lvl="0" algn="just">
              <a:buClr>
                <a:srgbClr val="A53010"/>
              </a:buClr>
            </a:pPr>
            <a:r>
              <a:rPr lang="tr-TR" sz="2000" i="1" dirty="0">
                <a:solidFill>
                  <a:schemeClr val="tx1"/>
                </a:solidFill>
              </a:rPr>
              <a:t>“</a:t>
            </a:r>
            <a:r>
              <a:rPr lang="tr-TR" sz="2000" i="1" dirty="0" err="1">
                <a:solidFill>
                  <a:schemeClr val="tx1"/>
                </a:solidFill>
              </a:rPr>
              <a:t>Sürdürülebilirlilik</a:t>
            </a:r>
            <a:r>
              <a:rPr lang="tr-TR" sz="2000" i="1" dirty="0">
                <a:solidFill>
                  <a:schemeClr val="tx1"/>
                </a:solidFill>
              </a:rPr>
              <a:t>” kavramı , ekonomik ve teknolojik gelişmelere paralel ortaya çıkan çevre sorunlarının önüne geçebilme ve ekosistemin korunması üzerine odaklanmıştır.</a:t>
            </a:r>
          </a:p>
          <a:p>
            <a:pPr lvl="0" algn="just">
              <a:buClr>
                <a:srgbClr val="A53010"/>
              </a:buClr>
            </a:pPr>
            <a:endParaRPr lang="tr-TR" sz="2000" b="1" i="1" dirty="0">
              <a:solidFill>
                <a:schemeClr val="tx1"/>
              </a:solidFill>
            </a:endParaRPr>
          </a:p>
          <a:p>
            <a:pPr lvl="0" algn="just">
              <a:buClr>
                <a:srgbClr val="A53010"/>
              </a:buClr>
            </a:pPr>
            <a:r>
              <a:rPr lang="tr-TR" sz="2000" i="1" dirty="0">
                <a:solidFill>
                  <a:schemeClr val="tx1"/>
                </a:solidFill>
              </a:rPr>
              <a:t>Çevre konusunda şimdiki kuşakların gelecek kuşaklara  karşı sorumluluklarını hatırlatır. </a:t>
            </a:r>
          </a:p>
          <a:p>
            <a:pPr marL="0" lvl="0" indent="0" algn="just">
              <a:buClr>
                <a:srgbClr val="A53010"/>
              </a:buClr>
              <a:buNone/>
            </a:pPr>
            <a:endParaRPr lang="tr-TR" sz="2000" i="1" dirty="0">
              <a:solidFill>
                <a:schemeClr val="tx1"/>
              </a:solidFill>
            </a:endParaRPr>
          </a:p>
          <a:p>
            <a:pPr algn="just"/>
            <a:r>
              <a:rPr lang="tr-TR" sz="2000" i="1" dirty="0">
                <a:solidFill>
                  <a:schemeClr val="tx1"/>
                </a:solidFill>
              </a:rPr>
              <a:t>Sürdürülebilir kalkınma gelecek kuşakların ihtiyaçlarını karşılayabilme olanağından ödün vermeksizin günümüz kuşaklarının ihtiyaçlarını karşılayabilecek bir kalkınma modelidir. </a:t>
            </a:r>
          </a:p>
        </p:txBody>
      </p:sp>
    </p:spTree>
    <p:extLst>
      <p:ext uri="{BB962C8B-B14F-4D97-AF65-F5344CB8AC3E}">
        <p14:creationId xmlns:p14="http://schemas.microsoft.com/office/powerpoint/2010/main" val="12294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991673"/>
            <a:ext cx="8915400" cy="4919549"/>
          </a:xfrm>
        </p:spPr>
        <p:txBody>
          <a:bodyPr>
            <a:normAutofit lnSpcReduction="10000"/>
          </a:bodyPr>
          <a:lstStyle/>
          <a:p>
            <a:endParaRPr lang="tr-TR" dirty="0"/>
          </a:p>
          <a:p>
            <a:pPr algn="just"/>
            <a:r>
              <a:rPr lang="tr-TR" i="1" dirty="0">
                <a:solidFill>
                  <a:schemeClr val="tx1"/>
                </a:solidFill>
              </a:rPr>
              <a:t>Dünya Çevre ve Gelişme Komisyonu’nun (</a:t>
            </a:r>
            <a:r>
              <a:rPr lang="tr-TR" i="1" dirty="0" err="1">
                <a:solidFill>
                  <a:schemeClr val="tx1"/>
                </a:solidFill>
              </a:rPr>
              <a:t>The</a:t>
            </a:r>
            <a:r>
              <a:rPr lang="tr-TR" i="1" dirty="0">
                <a:solidFill>
                  <a:schemeClr val="tx1"/>
                </a:solidFill>
              </a:rPr>
              <a:t> World </a:t>
            </a:r>
            <a:r>
              <a:rPr lang="tr-TR" i="1" dirty="0" err="1">
                <a:solidFill>
                  <a:schemeClr val="tx1"/>
                </a:solidFill>
              </a:rPr>
              <a:t>Commission</a:t>
            </a:r>
            <a:r>
              <a:rPr lang="tr-TR" i="1" dirty="0">
                <a:solidFill>
                  <a:schemeClr val="tx1"/>
                </a:solidFill>
              </a:rPr>
              <a:t> on Environment </a:t>
            </a:r>
            <a:r>
              <a:rPr lang="tr-TR" i="1" dirty="0" err="1">
                <a:solidFill>
                  <a:schemeClr val="tx1"/>
                </a:solidFill>
              </a:rPr>
              <a:t>and</a:t>
            </a:r>
            <a:r>
              <a:rPr lang="tr-TR" i="1" dirty="0">
                <a:solidFill>
                  <a:schemeClr val="tx1"/>
                </a:solidFill>
              </a:rPr>
              <a:t> Development) 1987 yılında yayınladığı Ortak Geleceğimiz (</a:t>
            </a:r>
            <a:r>
              <a:rPr lang="tr-TR" i="1" dirty="0" err="1">
                <a:solidFill>
                  <a:schemeClr val="tx1"/>
                </a:solidFill>
              </a:rPr>
              <a:t>Brundtland</a:t>
            </a:r>
            <a:r>
              <a:rPr lang="tr-TR" i="1" dirty="0">
                <a:solidFill>
                  <a:schemeClr val="tx1"/>
                </a:solidFill>
              </a:rPr>
              <a:t> Raporu)  başlıklı raporu sürdürülebilir kalkınma yaklaşımını ortaya koyan temel metin olarak kabul edilmektedir. </a:t>
            </a:r>
          </a:p>
          <a:p>
            <a:r>
              <a:rPr lang="tr-TR" i="1" dirty="0">
                <a:solidFill>
                  <a:schemeClr val="tx1"/>
                </a:solidFill>
              </a:rPr>
              <a:t>Raporda sürdürülebilir kalkınma hedefleri aşağıdaki gibi sıralanmıştır;</a:t>
            </a:r>
          </a:p>
          <a:p>
            <a:pPr marL="0" indent="0">
              <a:buNone/>
            </a:pPr>
            <a:r>
              <a:rPr lang="tr-TR" i="1" dirty="0">
                <a:solidFill>
                  <a:schemeClr val="tx1"/>
                </a:solidFill>
              </a:rPr>
              <a:t>1. Büyümeyi canlandırmak </a:t>
            </a:r>
          </a:p>
          <a:p>
            <a:pPr marL="0" indent="0">
              <a:buNone/>
            </a:pPr>
            <a:r>
              <a:rPr lang="tr-TR" i="1" dirty="0">
                <a:solidFill>
                  <a:schemeClr val="tx1"/>
                </a:solidFill>
              </a:rPr>
              <a:t>2. Büyümenin kalitesini değiştirmek </a:t>
            </a:r>
          </a:p>
          <a:p>
            <a:pPr marL="0" indent="0">
              <a:buNone/>
            </a:pPr>
            <a:r>
              <a:rPr lang="tr-TR" i="1" dirty="0">
                <a:solidFill>
                  <a:schemeClr val="tx1"/>
                </a:solidFill>
              </a:rPr>
              <a:t>3. İş bulma, yiyecek, enerji, su ve sağlık konularındaki temel ihtiyaçları karşılamak </a:t>
            </a:r>
          </a:p>
          <a:p>
            <a:pPr marL="0" indent="0">
              <a:buNone/>
            </a:pPr>
            <a:r>
              <a:rPr lang="tr-TR" i="1" dirty="0">
                <a:solidFill>
                  <a:schemeClr val="tx1"/>
                </a:solidFill>
              </a:rPr>
              <a:t>4. Sürdürülebilir bir nüfus düzeyini garanti altına almak </a:t>
            </a:r>
          </a:p>
          <a:p>
            <a:pPr marL="0" indent="0">
              <a:buNone/>
            </a:pPr>
            <a:r>
              <a:rPr lang="tr-TR" i="1" dirty="0">
                <a:solidFill>
                  <a:schemeClr val="tx1"/>
                </a:solidFill>
              </a:rPr>
              <a:t>5. Kaynak tabanını korumak ve zenginleştirmek </a:t>
            </a:r>
          </a:p>
          <a:p>
            <a:pPr marL="0" indent="0">
              <a:buNone/>
            </a:pPr>
            <a:r>
              <a:rPr lang="tr-TR" i="1" dirty="0">
                <a:solidFill>
                  <a:schemeClr val="tx1"/>
                </a:solidFill>
              </a:rPr>
              <a:t>6. Teknolojiyi yeniden yönlendirmek ve riski yönetmek </a:t>
            </a:r>
          </a:p>
          <a:p>
            <a:pPr marL="0" indent="0">
              <a:buNone/>
            </a:pPr>
            <a:r>
              <a:rPr lang="tr-TR" i="1" dirty="0">
                <a:solidFill>
                  <a:schemeClr val="tx1"/>
                </a:solidFill>
              </a:rPr>
              <a:t>7. Karar verme sürecinde çevre ve ekonomiyi birleştirmek</a:t>
            </a:r>
          </a:p>
        </p:txBody>
      </p:sp>
    </p:spTree>
    <p:extLst>
      <p:ext uri="{BB962C8B-B14F-4D97-AF65-F5344CB8AC3E}">
        <p14:creationId xmlns:p14="http://schemas.microsoft.com/office/powerpoint/2010/main" val="161919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9251" y="1094704"/>
            <a:ext cx="10255361" cy="4816518"/>
          </a:xfrm>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90" y="643943"/>
            <a:ext cx="10818254" cy="5473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852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63173" y="6143221"/>
            <a:ext cx="8915400" cy="373307"/>
          </a:xfrm>
        </p:spPr>
        <p:txBody>
          <a:bodyPr>
            <a:normAutofit fontScale="92500"/>
          </a:bodyPr>
          <a:lstStyle/>
          <a:p>
            <a:r>
              <a:rPr lang="tr-TR" dirty="0"/>
              <a:t>Aksu, C. (2011). Sürdürülebilir Kalkınma ve </a:t>
            </a:r>
            <a:r>
              <a:rPr lang="tr-TR" dirty="0" err="1"/>
              <a:t>Ç̧evre</a:t>
            </a:r>
            <a:r>
              <a:rPr lang="tr-TR" dirty="0"/>
              <a:t>. Güney Ege Kalkınma Ajansı. </a:t>
            </a:r>
          </a:p>
          <a:p>
            <a:endParaRPr lang="tr-TR" dirty="0"/>
          </a:p>
        </p:txBody>
      </p:sp>
      <p:pic>
        <p:nvPicPr>
          <p:cNvPr id="3074" name="Picture 2" descr="C:\Users\asus\Downloads\20191225_2041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882" y="656823"/>
            <a:ext cx="11397803" cy="5318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786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8642" y="540913"/>
            <a:ext cx="10251583" cy="553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2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267242" y="6233375"/>
            <a:ext cx="8915399" cy="417262"/>
          </a:xfrm>
        </p:spPr>
        <p:txBody>
          <a:bodyPr/>
          <a:lstStyle/>
          <a:p>
            <a:r>
              <a:rPr lang="tr-TR" dirty="0"/>
              <a:t>Aksu, 2011. Sürdürülebilir Kalkınma ve Çevre</a:t>
            </a:r>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000616" y="334739"/>
            <a:ext cx="10083800" cy="565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26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759854"/>
            <a:ext cx="8915400" cy="5151368"/>
          </a:xfrm>
        </p:spPr>
        <p:txBody>
          <a:bodyPr>
            <a:normAutofit/>
          </a:bodyPr>
          <a:lstStyle/>
          <a:p>
            <a:pPr marL="0" indent="0" algn="ctr">
              <a:buNone/>
            </a:pPr>
            <a:r>
              <a:rPr lang="tr-TR" b="1" i="1" dirty="0">
                <a:solidFill>
                  <a:schemeClr val="tx1"/>
                </a:solidFill>
              </a:rPr>
              <a:t>Binyıl Kalkınma Hedefleri</a:t>
            </a:r>
          </a:p>
          <a:p>
            <a:pPr marL="0" indent="0">
              <a:buNone/>
            </a:pPr>
            <a:endParaRPr lang="tr-TR" b="1" i="1" dirty="0">
              <a:solidFill>
                <a:schemeClr val="tx1"/>
              </a:solidFill>
            </a:endParaRPr>
          </a:p>
          <a:p>
            <a:r>
              <a:rPr lang="tr-TR" i="1" dirty="0">
                <a:solidFill>
                  <a:schemeClr val="tx1"/>
                </a:solidFill>
              </a:rPr>
              <a:t>2000 yılında 147 devlet ve hükümet başkanlarının da dahil olduğu 189 ulusun temsilcileri Birleşmiş </a:t>
            </a:r>
            <a:r>
              <a:rPr lang="tr-TR" i="1" dirty="0" err="1">
                <a:solidFill>
                  <a:schemeClr val="tx1"/>
                </a:solidFill>
              </a:rPr>
              <a:t>Milletler’in</a:t>
            </a:r>
            <a:r>
              <a:rPr lang="tr-TR" i="1" dirty="0">
                <a:solidFill>
                  <a:schemeClr val="tx1"/>
                </a:solidFill>
              </a:rPr>
              <a:t> önderliğinde bir araya gelerek Binyılın Kalkınma </a:t>
            </a:r>
            <a:r>
              <a:rPr lang="tr-TR" i="1" dirty="0" err="1">
                <a:solidFill>
                  <a:schemeClr val="tx1"/>
                </a:solidFill>
              </a:rPr>
              <a:t>Hedefleri’ni</a:t>
            </a:r>
            <a:r>
              <a:rPr lang="tr-TR" i="1" dirty="0">
                <a:solidFill>
                  <a:schemeClr val="tx1"/>
                </a:solidFill>
              </a:rPr>
              <a:t> tanımladılar. </a:t>
            </a:r>
          </a:p>
          <a:p>
            <a:r>
              <a:rPr lang="tr-TR" i="1" dirty="0">
                <a:solidFill>
                  <a:schemeClr val="tx1"/>
                </a:solidFill>
              </a:rPr>
              <a:t>21. Yüzyıl içinde aşırı yoksulluğa ve açlığa son vermek temel hedeftir. </a:t>
            </a:r>
          </a:p>
          <a:p>
            <a:pPr algn="just"/>
            <a:r>
              <a:rPr lang="tr-TR" i="1" dirty="0">
                <a:solidFill>
                  <a:schemeClr val="tx1"/>
                </a:solidFill>
              </a:rPr>
              <a:t>BYKH, insani kalkınmaya yönelik olarak yoksulluk ve açlığın ortadan kaldırılması, tüm bireyler için temel eğitim, toplumsal cinsiyet eşitliğinin sağlanması, çocuk ölümleri, anne sağlığı, HIV/AIDS, sıtma ve diğer salgın hastalıklarla mücadele, çevresel sürdürülebilirlik ve kalkınma için küresel ortaklık konularını içermektedir.</a:t>
            </a:r>
          </a:p>
          <a:p>
            <a:pPr algn="just"/>
            <a:r>
              <a:rPr lang="tr-TR" i="1" dirty="0">
                <a:solidFill>
                  <a:schemeClr val="tx1"/>
                </a:solidFill>
              </a:rPr>
              <a:t>Birleşmiş Milletler bünyesinde yapılan çalışmalarla belirlenen Binyıl Kalkınma Hedefleri (BYKH) çerçevesinde eğitimli olmak temel kalkınma göstergelerden biridir. Aynı zamanda diğer kalkınma hedeflerine ulaşmada eğitime özel bir önem verilmektedir.</a:t>
            </a:r>
          </a:p>
          <a:p>
            <a:pPr algn="just"/>
            <a:endParaRPr lang="tr-TR" b="1" dirty="0"/>
          </a:p>
          <a:p>
            <a:endParaRPr lang="tr-TR" b="1" dirty="0"/>
          </a:p>
        </p:txBody>
      </p:sp>
    </p:spTree>
    <p:extLst>
      <p:ext uri="{BB962C8B-B14F-4D97-AF65-F5344CB8AC3E}">
        <p14:creationId xmlns:p14="http://schemas.microsoft.com/office/powerpoint/2010/main" val="119679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378039" y="798489"/>
            <a:ext cx="9581882" cy="5061397"/>
          </a:xfrm>
          <a:prstGeom prst="rect">
            <a:avLst/>
          </a:prstGeom>
        </p:spPr>
      </p:pic>
    </p:spTree>
    <p:extLst>
      <p:ext uri="{BB962C8B-B14F-4D97-AF65-F5344CB8AC3E}">
        <p14:creationId xmlns:p14="http://schemas.microsoft.com/office/powerpoint/2010/main" val="242706516"/>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364</TotalTime>
  <Words>1289</Words>
  <Application>Microsoft Macintosh PowerPoint</Application>
  <PresentationFormat>Geniş ekran</PresentationFormat>
  <Paragraphs>89</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Century Gothic</vt:lpstr>
      <vt:lpstr>Wingdings</vt:lpstr>
      <vt:lpstr>Wingdings 3</vt:lpstr>
      <vt:lpstr>Duman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HALİL_BUYRUK</dc:creator>
  <cp:lastModifiedBy>Halil.Buyruk</cp:lastModifiedBy>
  <cp:revision>64</cp:revision>
  <dcterms:created xsi:type="dcterms:W3CDTF">2019-09-25T09:28:51Z</dcterms:created>
  <dcterms:modified xsi:type="dcterms:W3CDTF">2020-04-27T09:37:38Z</dcterms:modified>
</cp:coreProperties>
</file>