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34" r:id="rId3"/>
    <p:sldId id="335" r:id="rId4"/>
    <p:sldId id="336" r:id="rId5"/>
    <p:sldId id="337" r:id="rId6"/>
    <p:sldId id="339" r:id="rId7"/>
    <p:sldId id="340" r:id="rId8"/>
    <p:sldId id="346" r:id="rId9"/>
    <p:sldId id="341" r:id="rId10"/>
    <p:sldId id="342" r:id="rId11"/>
    <p:sldId id="343" r:id="rId12"/>
    <p:sldId id="344" r:id="rId13"/>
    <p:sldId id="345" r:id="rId14"/>
    <p:sldId id="34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88" d="100"/>
          <a:sy n="88" d="100"/>
        </p:scale>
        <p:origin x="494"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Unvan 1"/>
          <p:cNvSpPr txBox="1">
            <a:spLocks/>
          </p:cNvSpPr>
          <p:nvPr userDrawn="1"/>
        </p:nvSpPr>
        <p:spPr>
          <a:xfrm rot="19943020">
            <a:off x="-241085" y="2704036"/>
            <a:ext cx="13088960" cy="1376998"/>
          </a:xfrm>
          <a:prstGeom prst="rect">
            <a:avLst/>
          </a:prstGeom>
          <a:noFill/>
          <a:ln>
            <a:noFill/>
          </a:ln>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8800" b="0" cap="none"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b="0" cap="none"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42A54C80-263E-416B-A8E0-580EDEADCBDC}" type="datetimeFigureOut">
              <a:rPr lang="en-US" dirty="0"/>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2E497E8-C68C-450E-8755-81D3DDBA3FFD}"/>
              </a:ext>
            </a:extLst>
          </p:cNvPr>
          <p:cNvSpPr>
            <a:spLocks noGrp="1"/>
          </p:cNvSpPr>
          <p:nvPr>
            <p:ph type="ctrTitle"/>
          </p:nvPr>
        </p:nvSpPr>
        <p:spPr>
          <a:xfrm>
            <a:off x="1008303" y="501843"/>
            <a:ext cx="7766936" cy="1646302"/>
          </a:xfrm>
        </p:spPr>
        <p:txBody>
          <a:bodyPr/>
          <a:lstStyle/>
          <a:p>
            <a:r>
              <a:rPr lang="tr-TR" dirty="0"/>
              <a:t>TURİZM PAZARLAMASI</a:t>
            </a:r>
          </a:p>
        </p:txBody>
      </p:sp>
      <p:pic>
        <p:nvPicPr>
          <p:cNvPr id="5" name="Resim 4">
            <a:extLst>
              <a:ext uri="{FF2B5EF4-FFF2-40B4-BE49-F238E27FC236}">
                <a16:creationId xmlns:a16="http://schemas.microsoft.com/office/drawing/2014/main" id="{387859F3-26E5-49D7-9AA6-AA28DB7284B5}"/>
              </a:ext>
            </a:extLst>
          </p:cNvPr>
          <p:cNvPicPr>
            <a:picLocks noChangeAspect="1"/>
          </p:cNvPicPr>
          <p:nvPr/>
        </p:nvPicPr>
        <p:blipFill>
          <a:blip r:embed="rId2"/>
          <a:stretch>
            <a:fillRect/>
          </a:stretch>
        </p:blipFill>
        <p:spPr>
          <a:xfrm>
            <a:off x="530631" y="2465098"/>
            <a:ext cx="8549409" cy="4194320"/>
          </a:xfrm>
          <a:prstGeom prst="rect">
            <a:avLst/>
          </a:prstGeom>
        </p:spPr>
      </p:pic>
    </p:spTree>
    <p:extLst>
      <p:ext uri="{BB962C8B-B14F-4D97-AF65-F5344CB8AC3E}">
        <p14:creationId xmlns:p14="http://schemas.microsoft.com/office/powerpoint/2010/main" val="2462815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a:extLst>
              <a:ext uri="{FF2B5EF4-FFF2-40B4-BE49-F238E27FC236}">
                <a16:creationId xmlns:a16="http://schemas.microsoft.com/office/drawing/2014/main" id="{36FDA847-D587-4D34-92F1-07A27C34742B}"/>
              </a:ext>
            </a:extLst>
          </p:cNvPr>
          <p:cNvPicPr>
            <a:picLocks noChangeAspect="1"/>
          </p:cNvPicPr>
          <p:nvPr/>
        </p:nvPicPr>
        <p:blipFill>
          <a:blip r:embed="rId2"/>
          <a:stretch>
            <a:fillRect/>
          </a:stretch>
        </p:blipFill>
        <p:spPr>
          <a:xfrm>
            <a:off x="1153392" y="0"/>
            <a:ext cx="9684326" cy="6858000"/>
          </a:xfrm>
          <a:prstGeom prst="rect">
            <a:avLst/>
          </a:prstGeom>
        </p:spPr>
      </p:pic>
    </p:spTree>
    <p:extLst>
      <p:ext uri="{BB962C8B-B14F-4D97-AF65-F5344CB8AC3E}">
        <p14:creationId xmlns:p14="http://schemas.microsoft.com/office/powerpoint/2010/main" val="2598671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14CB75-8F36-4D75-A2A5-04DBFC96639A}"/>
              </a:ext>
            </a:extLst>
          </p:cNvPr>
          <p:cNvSpPr>
            <a:spLocks noGrp="1"/>
          </p:cNvSpPr>
          <p:nvPr>
            <p:ph type="title"/>
          </p:nvPr>
        </p:nvSpPr>
        <p:spPr>
          <a:xfrm>
            <a:off x="604597" y="292909"/>
            <a:ext cx="8596668" cy="1320800"/>
          </a:xfrm>
        </p:spPr>
        <p:txBody>
          <a:bodyPr/>
          <a:lstStyle/>
          <a:p>
            <a:r>
              <a:rPr lang="tr-TR" b="1" dirty="0"/>
              <a:t>PAZARLAMA KARMASI ELEMANLARI</a:t>
            </a:r>
            <a:r>
              <a:rPr lang="tr-TR" dirty="0"/>
              <a:t/>
            </a:r>
            <a:br>
              <a:rPr lang="tr-TR" dirty="0"/>
            </a:br>
            <a:endParaRPr lang="tr-TR" dirty="0"/>
          </a:p>
        </p:txBody>
      </p:sp>
      <p:sp>
        <p:nvSpPr>
          <p:cNvPr id="3" name="İçerik Yer Tutucusu 2">
            <a:extLst>
              <a:ext uri="{FF2B5EF4-FFF2-40B4-BE49-F238E27FC236}">
                <a16:creationId xmlns:a16="http://schemas.microsoft.com/office/drawing/2014/main" id="{9D167AA3-07CD-4D1B-B6E1-2AEFAB780743}"/>
              </a:ext>
            </a:extLst>
          </p:cNvPr>
          <p:cNvSpPr>
            <a:spLocks noGrp="1"/>
          </p:cNvSpPr>
          <p:nvPr>
            <p:ph idx="1"/>
          </p:nvPr>
        </p:nvSpPr>
        <p:spPr>
          <a:xfrm>
            <a:off x="218210" y="1441682"/>
            <a:ext cx="10068790" cy="4179800"/>
          </a:xfrm>
        </p:spPr>
        <p:txBody>
          <a:bodyPr>
            <a:noAutofit/>
          </a:bodyPr>
          <a:lstStyle/>
          <a:p>
            <a:pPr marL="0" indent="0">
              <a:buNone/>
            </a:pPr>
            <a:r>
              <a:rPr lang="tr-TR" sz="2200" b="1" dirty="0">
                <a:latin typeface="Times New Roman" panose="02020603050405020304" pitchFamily="18" charset="0"/>
                <a:cs typeface="Times New Roman" panose="02020603050405020304" pitchFamily="18" charset="0"/>
              </a:rPr>
              <a:t>	D)TUTUNDURMA</a:t>
            </a:r>
          </a:p>
          <a:p>
            <a:r>
              <a:rPr lang="tr-TR" b="1" dirty="0">
                <a:latin typeface="Times New Roman" panose="02020603050405020304" pitchFamily="18" charset="0"/>
                <a:cs typeface="Times New Roman" panose="02020603050405020304" pitchFamily="18" charset="0"/>
              </a:rPr>
              <a:t>Kişisel Satış</a:t>
            </a:r>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pPr marL="0" indent="0" algn="ctr">
              <a:buNone/>
            </a:pPr>
            <a:r>
              <a:rPr lang="tr-TR" sz="2400" dirty="0">
                <a:latin typeface="Times New Roman" panose="02020603050405020304" pitchFamily="18" charset="0"/>
                <a:cs typeface="Times New Roman" panose="02020603050405020304" pitchFamily="18" charset="0"/>
              </a:rPr>
              <a:t>Kişisel satış; satıcı ile alıcı arasında, diğer tutundurma karması elemanları ile yapılamayacak olan, yüz yüze ve çift yönlü olarak kişiler arası gerçekleştirilen, temsil ettiği işletmeyi karşısındaki kişi, grup yada işletme tarafından belirlenmiş olan bir kitleye hatırlatan, işletmesinin ürün yada politikaları hakkında muhatabını bilgilendiren ve ikna eden, satış elemanının yapmış olduğu kişisel çabalardır. Kişisel satış, satış sonrası müşteri tatmini sağlama, alıcı ile satıcı arasında güvene ve anlayışa dayalı uzun dönemli ilişkiler oluşturma açısından önemli bir etmendir  .</a:t>
            </a: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07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14CB75-8F36-4D75-A2A5-04DBFC96639A}"/>
              </a:ext>
            </a:extLst>
          </p:cNvPr>
          <p:cNvSpPr>
            <a:spLocks noGrp="1"/>
          </p:cNvSpPr>
          <p:nvPr>
            <p:ph type="title"/>
          </p:nvPr>
        </p:nvSpPr>
        <p:spPr>
          <a:xfrm>
            <a:off x="604597" y="292909"/>
            <a:ext cx="8596668" cy="1320800"/>
          </a:xfrm>
        </p:spPr>
        <p:txBody>
          <a:bodyPr/>
          <a:lstStyle/>
          <a:p>
            <a:r>
              <a:rPr lang="tr-TR" b="1" dirty="0"/>
              <a:t>PAZARLAMA KARMASI ELEMANLARI</a:t>
            </a:r>
            <a:r>
              <a:rPr lang="tr-TR" dirty="0"/>
              <a:t/>
            </a:r>
            <a:br>
              <a:rPr lang="tr-TR" dirty="0"/>
            </a:br>
            <a:endParaRPr lang="tr-TR" dirty="0"/>
          </a:p>
        </p:txBody>
      </p:sp>
      <p:sp>
        <p:nvSpPr>
          <p:cNvPr id="3" name="İçerik Yer Tutucusu 2">
            <a:extLst>
              <a:ext uri="{FF2B5EF4-FFF2-40B4-BE49-F238E27FC236}">
                <a16:creationId xmlns:a16="http://schemas.microsoft.com/office/drawing/2014/main" id="{9D167AA3-07CD-4D1B-B6E1-2AEFAB780743}"/>
              </a:ext>
            </a:extLst>
          </p:cNvPr>
          <p:cNvSpPr>
            <a:spLocks noGrp="1"/>
          </p:cNvSpPr>
          <p:nvPr>
            <p:ph idx="1"/>
          </p:nvPr>
        </p:nvSpPr>
        <p:spPr>
          <a:xfrm>
            <a:off x="218210" y="1441682"/>
            <a:ext cx="10068790" cy="4179800"/>
          </a:xfrm>
        </p:spPr>
        <p:txBody>
          <a:bodyPr>
            <a:noAutofit/>
          </a:bodyPr>
          <a:lstStyle/>
          <a:p>
            <a:pPr marL="0" indent="0">
              <a:buNone/>
            </a:pPr>
            <a:r>
              <a:rPr lang="tr-TR" sz="2200" b="1" dirty="0">
                <a:latin typeface="Times New Roman" panose="02020603050405020304" pitchFamily="18" charset="0"/>
                <a:cs typeface="Times New Roman" panose="02020603050405020304" pitchFamily="18" charset="0"/>
              </a:rPr>
              <a:t>	D)TUTUNDURMA</a:t>
            </a:r>
          </a:p>
          <a:p>
            <a:r>
              <a:rPr lang="tr-TR" b="1" dirty="0">
                <a:latin typeface="Times New Roman" panose="02020603050405020304" pitchFamily="18" charset="0"/>
                <a:cs typeface="Times New Roman" panose="02020603050405020304" pitchFamily="18" charset="0"/>
              </a:rPr>
              <a:t>Kişisel Satış</a:t>
            </a:r>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pPr algn="ctr"/>
            <a:r>
              <a:rPr lang="tr-TR" sz="2400" dirty="0">
                <a:latin typeface="Times New Roman" panose="02020603050405020304" pitchFamily="18" charset="0"/>
                <a:cs typeface="Times New Roman" panose="02020603050405020304" pitchFamily="18" charset="0"/>
              </a:rPr>
              <a:t>Televizyon kanallarında dönen reklamları kanal değiştirdiğiniz için seyretmemeniz, caddede yürürken gözünüzü billboardlardan aksi yöne çevirmeniz yada gazete reklam sayfalarını okuma alışkanlığınızın olmaması </a:t>
            </a:r>
            <a:r>
              <a:rPr lang="tr-TR" sz="2400" dirty="0" err="1">
                <a:latin typeface="Times New Roman" panose="02020603050405020304" pitchFamily="18" charset="0"/>
                <a:cs typeface="Times New Roman" panose="02020603050405020304" pitchFamily="18" charset="0"/>
              </a:rPr>
              <a:t>vb.gibi</a:t>
            </a:r>
            <a:r>
              <a:rPr lang="tr-TR" sz="2400" dirty="0">
                <a:latin typeface="Times New Roman" panose="02020603050405020304" pitchFamily="18" charset="0"/>
                <a:cs typeface="Times New Roman" panose="02020603050405020304" pitchFamily="18" charset="0"/>
              </a:rPr>
              <a:t> durumlarda satıcıların size ulaşma çabası sonuçsuz kalacaktır. Oysa kapınızı çalan bir satış elemanını görmezlikten gelmeniz bu kadar kolay olmayacaktır. Kişisel satış çabalarının alıcının dikkatini çekmede diğer satış çabalarına göre üstünlüğünü anlamak için bu örnekler yeterli olabilecektir.</a:t>
            </a:r>
          </a:p>
        </p:txBody>
      </p:sp>
    </p:spTree>
    <p:extLst>
      <p:ext uri="{BB962C8B-B14F-4D97-AF65-F5344CB8AC3E}">
        <p14:creationId xmlns:p14="http://schemas.microsoft.com/office/powerpoint/2010/main" val="2097767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14CB75-8F36-4D75-A2A5-04DBFC96639A}"/>
              </a:ext>
            </a:extLst>
          </p:cNvPr>
          <p:cNvSpPr>
            <a:spLocks noGrp="1"/>
          </p:cNvSpPr>
          <p:nvPr>
            <p:ph type="title"/>
          </p:nvPr>
        </p:nvSpPr>
        <p:spPr>
          <a:xfrm>
            <a:off x="604597" y="292909"/>
            <a:ext cx="8596668" cy="1320800"/>
          </a:xfrm>
        </p:spPr>
        <p:txBody>
          <a:bodyPr/>
          <a:lstStyle/>
          <a:p>
            <a:r>
              <a:rPr lang="tr-TR" b="1" dirty="0"/>
              <a:t>PAZARLAMA KARMASI ELEMANLARI</a:t>
            </a:r>
            <a:r>
              <a:rPr lang="tr-TR" dirty="0"/>
              <a:t/>
            </a:r>
            <a:br>
              <a:rPr lang="tr-TR" dirty="0"/>
            </a:br>
            <a:endParaRPr lang="tr-TR" dirty="0"/>
          </a:p>
        </p:txBody>
      </p:sp>
      <p:sp>
        <p:nvSpPr>
          <p:cNvPr id="3" name="İçerik Yer Tutucusu 2">
            <a:extLst>
              <a:ext uri="{FF2B5EF4-FFF2-40B4-BE49-F238E27FC236}">
                <a16:creationId xmlns:a16="http://schemas.microsoft.com/office/drawing/2014/main" id="{9D167AA3-07CD-4D1B-B6E1-2AEFAB780743}"/>
              </a:ext>
            </a:extLst>
          </p:cNvPr>
          <p:cNvSpPr>
            <a:spLocks noGrp="1"/>
          </p:cNvSpPr>
          <p:nvPr>
            <p:ph idx="1"/>
          </p:nvPr>
        </p:nvSpPr>
        <p:spPr>
          <a:xfrm>
            <a:off x="218210" y="1441682"/>
            <a:ext cx="10068790" cy="4179800"/>
          </a:xfrm>
        </p:spPr>
        <p:txBody>
          <a:bodyPr>
            <a:noAutofit/>
          </a:bodyPr>
          <a:lstStyle/>
          <a:p>
            <a:pPr marL="0" indent="0">
              <a:buNone/>
            </a:pPr>
            <a:r>
              <a:rPr lang="tr-TR" sz="2200" b="1" dirty="0">
                <a:latin typeface="Times New Roman" panose="02020603050405020304" pitchFamily="18" charset="0"/>
                <a:cs typeface="Times New Roman" panose="02020603050405020304" pitchFamily="18" charset="0"/>
              </a:rPr>
              <a:t>	D)TUTUNDURMA</a:t>
            </a:r>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r>
              <a:rPr lang="tr-TR" i="1" dirty="0"/>
              <a:t>Kişisel satışın g</a:t>
            </a:r>
            <a:r>
              <a:rPr lang="tr-TR" dirty="0"/>
              <a:t>enellikle aşağıdaki durumlarda başvurulan bir satış türü olduğunu söylenmektedir:</a:t>
            </a:r>
          </a:p>
          <a:p>
            <a:endParaRPr lang="tr-TR" dirty="0"/>
          </a:p>
          <a:p>
            <a:pPr lvl="0">
              <a:buFont typeface="Wingdings" panose="05000000000000000000" pitchFamily="2" charset="2"/>
              <a:buChar char="v"/>
            </a:pPr>
            <a:r>
              <a:rPr lang="tr-TR" dirty="0"/>
              <a:t>Pazarın belli bir bölgeye toplandığında,</a:t>
            </a:r>
          </a:p>
          <a:p>
            <a:pPr lvl="0">
              <a:buFont typeface="Wingdings" panose="05000000000000000000" pitchFamily="2" charset="2"/>
              <a:buChar char="v"/>
            </a:pPr>
            <a:r>
              <a:rPr lang="tr-TR" dirty="0"/>
              <a:t>Mamulün satın alma miktarı fazla olduğunda, </a:t>
            </a:r>
          </a:p>
          <a:p>
            <a:pPr lvl="0">
              <a:buFont typeface="Wingdings" panose="05000000000000000000" pitchFamily="2" charset="2"/>
              <a:buChar char="v"/>
            </a:pPr>
            <a:r>
              <a:rPr lang="tr-TR" dirty="0"/>
              <a:t>Mamul düzenli olmayan aralıklarla sa­tın alındığında, </a:t>
            </a:r>
          </a:p>
          <a:p>
            <a:pPr lvl="0">
              <a:buFont typeface="Wingdings" panose="05000000000000000000" pitchFamily="2" charset="2"/>
              <a:buChar char="v"/>
            </a:pPr>
            <a:r>
              <a:rPr lang="tr-TR" dirty="0"/>
              <a:t>Mamul değerinin yüksek olduğu zamanlarda, </a:t>
            </a:r>
          </a:p>
          <a:p>
            <a:pPr lvl="0">
              <a:buFont typeface="Wingdings" panose="05000000000000000000" pitchFamily="2" charset="2"/>
              <a:buChar char="v"/>
            </a:pPr>
            <a:r>
              <a:rPr lang="tr-TR" dirty="0"/>
              <a:t>İşletmenin reklam için yeterli finansal kaynağı olmadığında,</a:t>
            </a:r>
          </a:p>
          <a:p>
            <a:pPr lvl="0">
              <a:buFont typeface="Wingdings" panose="05000000000000000000" pitchFamily="2" charset="2"/>
              <a:buChar char="v"/>
            </a:pPr>
            <a:r>
              <a:rPr lang="tr-TR" dirty="0"/>
              <a:t>Özel olarak müşteriler için mamul geliştirildiğinde,</a:t>
            </a:r>
          </a:p>
          <a:p>
            <a:pPr lvl="0">
              <a:buFont typeface="Wingdings" panose="05000000000000000000" pitchFamily="2" charset="2"/>
              <a:buChar char="v"/>
            </a:pPr>
            <a:r>
              <a:rPr lang="tr-TR" dirty="0"/>
              <a:t>Mamule talep yaratılmasında ve mamulün özellikleri­nden dolayı gösteri ve izah etmenin gerekliliği olduğunda.</a:t>
            </a:r>
          </a:p>
        </p:txBody>
      </p:sp>
    </p:spTree>
    <p:extLst>
      <p:ext uri="{BB962C8B-B14F-4D97-AF65-F5344CB8AC3E}">
        <p14:creationId xmlns:p14="http://schemas.microsoft.com/office/powerpoint/2010/main" val="748391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4BAAAE3-2F95-4666-83AB-7A974851554E}"/>
              </a:ext>
            </a:extLst>
          </p:cNvPr>
          <p:cNvSpPr>
            <a:spLocks noGrp="1"/>
          </p:cNvSpPr>
          <p:nvPr>
            <p:ph type="title"/>
          </p:nvPr>
        </p:nvSpPr>
        <p:spPr>
          <a:xfrm>
            <a:off x="718694" y="935083"/>
            <a:ext cx="8596668" cy="1320800"/>
          </a:xfrm>
        </p:spPr>
        <p:txBody>
          <a:bodyPr>
            <a:normAutofit fontScale="90000"/>
          </a:bodyPr>
          <a:lstStyle/>
          <a:p>
            <a:r>
              <a:rPr lang="tr-TR" b="1" dirty="0" smtClean="0"/>
              <a:t>Kaynakça</a:t>
            </a:r>
            <a:br>
              <a:rPr lang="tr-TR" b="1" dirty="0" smtClean="0"/>
            </a:br>
            <a:r>
              <a:rPr lang="tr-TR" b="1" dirty="0"/>
              <a:t/>
            </a:r>
            <a:br>
              <a:rPr lang="tr-TR" b="1" dirty="0"/>
            </a:br>
            <a:endParaRPr lang="tr-TR" dirty="0"/>
          </a:p>
        </p:txBody>
      </p:sp>
      <p:sp>
        <p:nvSpPr>
          <p:cNvPr id="3" name="Unvan 1">
            <a:extLst>
              <a:ext uri="{FF2B5EF4-FFF2-40B4-BE49-F238E27FC236}">
                <a16:creationId xmlns:a16="http://schemas.microsoft.com/office/drawing/2014/main" id="{84BAAAE3-2F95-4666-83AB-7A974851554E}"/>
              </a:ext>
            </a:extLst>
          </p:cNvPr>
          <p:cNvSpPr txBox="1">
            <a:spLocks/>
          </p:cNvSpPr>
          <p:nvPr/>
        </p:nvSpPr>
        <p:spPr>
          <a:xfrm>
            <a:off x="718694" y="2672443"/>
            <a:ext cx="9583546" cy="3188426"/>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2400" b="1" dirty="0" smtClean="0"/>
              <a:t>Nazmi Kozak, Turizm Pazarlaması, Detay Yayıncılık</a:t>
            </a:r>
          </a:p>
          <a:p>
            <a:endParaRPr lang="tr-TR" sz="2400" b="1" dirty="0"/>
          </a:p>
          <a:p>
            <a:r>
              <a:rPr lang="tr-TR" sz="2400" b="1" dirty="0" smtClean="0"/>
              <a:t/>
            </a:r>
            <a:br>
              <a:rPr lang="tr-TR" sz="2400" b="1" dirty="0" smtClean="0"/>
            </a:br>
            <a:r>
              <a:rPr lang="tr-TR" sz="2400" b="1" dirty="0" smtClean="0"/>
              <a:t>Bahattin </a:t>
            </a:r>
            <a:r>
              <a:rPr lang="tr-TR" sz="2400" b="1" dirty="0" err="1" smtClean="0"/>
              <a:t>Rızaoğlu</a:t>
            </a:r>
            <a:r>
              <a:rPr lang="tr-TR" sz="2400" b="1" dirty="0" smtClean="0"/>
              <a:t>, </a:t>
            </a:r>
            <a:r>
              <a:rPr lang="tr-TR" sz="2400" b="1" dirty="0"/>
              <a:t>Turizm Pazarlaması, Detay </a:t>
            </a:r>
            <a:r>
              <a:rPr lang="tr-TR" sz="2400" b="1" dirty="0" smtClean="0"/>
              <a:t>Yayıncılık</a:t>
            </a:r>
          </a:p>
          <a:p>
            <a:endParaRPr lang="tr-TR" sz="2400" b="1" dirty="0" smtClean="0"/>
          </a:p>
          <a:p>
            <a:endParaRPr lang="tr-TR" sz="2400" b="1" dirty="0"/>
          </a:p>
          <a:p>
            <a:r>
              <a:rPr lang="tr-TR" sz="2400" b="1" dirty="0" smtClean="0"/>
              <a:t>Hacıoğlu Necdet, </a:t>
            </a:r>
            <a:r>
              <a:rPr lang="tr-TR" sz="2400" b="1" dirty="0"/>
              <a:t>Turizm Pazarlaması, </a:t>
            </a:r>
            <a:r>
              <a:rPr lang="tr-TR" sz="2400" b="1" dirty="0" smtClean="0"/>
              <a:t>Nobel </a:t>
            </a:r>
            <a:r>
              <a:rPr lang="tr-TR" sz="2400" b="1" dirty="0"/>
              <a:t>Yayıncılık</a:t>
            </a:r>
          </a:p>
          <a:p>
            <a:endParaRPr lang="tr-TR" sz="2400" b="1" dirty="0"/>
          </a:p>
          <a:p>
            <a:endParaRPr lang="tr-TR" sz="2400" dirty="0"/>
          </a:p>
        </p:txBody>
      </p:sp>
    </p:spTree>
    <p:extLst>
      <p:ext uri="{BB962C8B-B14F-4D97-AF65-F5344CB8AC3E}">
        <p14:creationId xmlns:p14="http://schemas.microsoft.com/office/powerpoint/2010/main" val="2636548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14CB75-8F36-4D75-A2A5-04DBFC96639A}"/>
              </a:ext>
            </a:extLst>
          </p:cNvPr>
          <p:cNvSpPr>
            <a:spLocks noGrp="1"/>
          </p:cNvSpPr>
          <p:nvPr>
            <p:ph type="title"/>
          </p:nvPr>
        </p:nvSpPr>
        <p:spPr>
          <a:xfrm>
            <a:off x="604597" y="292909"/>
            <a:ext cx="8596668" cy="1320800"/>
          </a:xfrm>
        </p:spPr>
        <p:txBody>
          <a:bodyPr/>
          <a:lstStyle/>
          <a:p>
            <a:r>
              <a:rPr lang="tr-TR" b="1" dirty="0"/>
              <a:t>PAZARLAMA KARMASI ELEMANLARI</a:t>
            </a:r>
            <a:r>
              <a:rPr lang="tr-TR" dirty="0"/>
              <a:t/>
            </a:r>
            <a:br>
              <a:rPr lang="tr-TR" dirty="0"/>
            </a:br>
            <a:endParaRPr lang="tr-TR" dirty="0"/>
          </a:p>
        </p:txBody>
      </p:sp>
      <p:sp>
        <p:nvSpPr>
          <p:cNvPr id="3" name="İçerik Yer Tutucusu 2">
            <a:extLst>
              <a:ext uri="{FF2B5EF4-FFF2-40B4-BE49-F238E27FC236}">
                <a16:creationId xmlns:a16="http://schemas.microsoft.com/office/drawing/2014/main" id="{9D167AA3-07CD-4D1B-B6E1-2AEFAB780743}"/>
              </a:ext>
            </a:extLst>
          </p:cNvPr>
          <p:cNvSpPr>
            <a:spLocks noGrp="1"/>
          </p:cNvSpPr>
          <p:nvPr>
            <p:ph idx="1"/>
          </p:nvPr>
        </p:nvSpPr>
        <p:spPr>
          <a:xfrm>
            <a:off x="218210" y="1441682"/>
            <a:ext cx="9538854" cy="4179800"/>
          </a:xfrm>
        </p:spPr>
        <p:txBody>
          <a:bodyPr>
            <a:noAutofit/>
          </a:bodyPr>
          <a:lstStyle/>
          <a:p>
            <a:pPr marL="0" indent="0">
              <a:buNone/>
            </a:pPr>
            <a:r>
              <a:rPr lang="tr-TR" sz="2200" b="1" dirty="0">
                <a:latin typeface="Times New Roman" panose="02020603050405020304" pitchFamily="18" charset="0"/>
                <a:cs typeface="Times New Roman" panose="02020603050405020304" pitchFamily="18" charset="0"/>
              </a:rPr>
              <a:t>	D)TUTUNDURMA</a:t>
            </a:r>
          </a:p>
          <a:p>
            <a:pPr marL="0" indent="0">
              <a:buNone/>
            </a:pPr>
            <a:endParaRPr lang="tr-TR" sz="2200" dirty="0">
              <a:latin typeface="Times New Roman" panose="02020603050405020304" pitchFamily="18" charset="0"/>
              <a:cs typeface="Times New Roman" panose="02020603050405020304" pitchFamily="18" charset="0"/>
            </a:endParaRPr>
          </a:p>
          <a:p>
            <a:pPr algn="just"/>
            <a:r>
              <a:rPr lang="tr-TR" sz="2400" dirty="0">
                <a:latin typeface="Times New Roman" panose="02020603050405020304" pitchFamily="18" charset="0"/>
                <a:cs typeface="Times New Roman" panose="02020603050405020304" pitchFamily="18" charset="0"/>
              </a:rPr>
              <a:t>Tutundurma, bir işletmenin mal ya da hizmetinin satışını kolaylaştırmak için  mal yada hizmetin sağlayacağı potansiyel faydaları müşterilere iletecek olan müşteriyi ikna etme amacına yönelik, bilinçli, planlanmış ve beraberce yapılan faaliyetlerden oluşan bir haberleşme süreci olarak tanımlanabilir.</a:t>
            </a:r>
          </a:p>
          <a:p>
            <a:pPr algn="just"/>
            <a:r>
              <a:rPr lang="tr-TR" sz="2400" dirty="0">
                <a:latin typeface="Times New Roman" panose="02020603050405020304" pitchFamily="18" charset="0"/>
                <a:cs typeface="Times New Roman" panose="02020603050405020304" pitchFamily="18" charset="0"/>
              </a:rPr>
              <a:t>Tutundurmanın önemi şu şekilde açıklanabilir; tutundurma diğer pazarlama karması elemanları ile bağlantılıdır ve onları destekler. Tutundurma karmasının işlevinin göz önünde bulundurulmaması diğer pazarlama karması elemanlarının başarısını olumsuz olarak etkileyebilir.</a:t>
            </a:r>
          </a:p>
          <a:p>
            <a:pPr marL="0" indent="0" algn="ctr">
              <a:buNone/>
            </a:pP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1356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14CB75-8F36-4D75-A2A5-04DBFC96639A}"/>
              </a:ext>
            </a:extLst>
          </p:cNvPr>
          <p:cNvSpPr>
            <a:spLocks noGrp="1"/>
          </p:cNvSpPr>
          <p:nvPr>
            <p:ph type="title"/>
          </p:nvPr>
        </p:nvSpPr>
        <p:spPr>
          <a:xfrm>
            <a:off x="604597" y="292909"/>
            <a:ext cx="8596668" cy="1320800"/>
          </a:xfrm>
        </p:spPr>
        <p:txBody>
          <a:bodyPr/>
          <a:lstStyle/>
          <a:p>
            <a:r>
              <a:rPr lang="tr-TR" b="1" dirty="0"/>
              <a:t>PAZARLAMA KARMASI ELEMANLARI</a:t>
            </a:r>
            <a:r>
              <a:rPr lang="tr-TR" dirty="0"/>
              <a:t/>
            </a:r>
            <a:br>
              <a:rPr lang="tr-TR" dirty="0"/>
            </a:br>
            <a:endParaRPr lang="tr-TR" dirty="0"/>
          </a:p>
        </p:txBody>
      </p:sp>
      <p:sp>
        <p:nvSpPr>
          <p:cNvPr id="3" name="İçerik Yer Tutucusu 2">
            <a:extLst>
              <a:ext uri="{FF2B5EF4-FFF2-40B4-BE49-F238E27FC236}">
                <a16:creationId xmlns:a16="http://schemas.microsoft.com/office/drawing/2014/main" id="{9D167AA3-07CD-4D1B-B6E1-2AEFAB780743}"/>
              </a:ext>
            </a:extLst>
          </p:cNvPr>
          <p:cNvSpPr>
            <a:spLocks noGrp="1"/>
          </p:cNvSpPr>
          <p:nvPr>
            <p:ph idx="1"/>
          </p:nvPr>
        </p:nvSpPr>
        <p:spPr>
          <a:xfrm>
            <a:off x="218210" y="1441682"/>
            <a:ext cx="9538854" cy="4179800"/>
          </a:xfrm>
        </p:spPr>
        <p:txBody>
          <a:bodyPr>
            <a:noAutofit/>
          </a:bodyPr>
          <a:lstStyle/>
          <a:p>
            <a:pPr marL="0" indent="0">
              <a:buNone/>
            </a:pPr>
            <a:r>
              <a:rPr lang="tr-TR" sz="2200" b="1" dirty="0">
                <a:latin typeface="Times New Roman" panose="02020603050405020304" pitchFamily="18" charset="0"/>
                <a:cs typeface="Times New Roman" panose="02020603050405020304" pitchFamily="18" charset="0"/>
              </a:rPr>
              <a:t>	D)TUTUNDURMA</a:t>
            </a:r>
          </a:p>
          <a:p>
            <a:pPr marL="0" indent="0">
              <a:buNone/>
            </a:pPr>
            <a:endParaRPr lang="tr-TR" sz="2200" dirty="0">
              <a:latin typeface="Times New Roman" panose="02020603050405020304" pitchFamily="18" charset="0"/>
              <a:cs typeface="Times New Roman" panose="02020603050405020304" pitchFamily="18" charset="0"/>
            </a:endParaRPr>
          </a:p>
          <a:p>
            <a:r>
              <a:rPr lang="tr-TR" sz="2600" b="1" dirty="0">
                <a:latin typeface="Times New Roman" panose="02020603050405020304" pitchFamily="18" charset="0"/>
                <a:cs typeface="Times New Roman" panose="02020603050405020304" pitchFamily="18" charset="0"/>
              </a:rPr>
              <a:t>Tutundurma Faaliyetlerinin Otel İşletmeleri İçin Önemi</a:t>
            </a:r>
            <a:endParaRPr lang="tr-TR" sz="2600" dirty="0">
              <a:latin typeface="Times New Roman" panose="02020603050405020304" pitchFamily="18" charset="0"/>
              <a:cs typeface="Times New Roman" panose="02020603050405020304" pitchFamily="18" charset="0"/>
            </a:endParaRPr>
          </a:p>
          <a:p>
            <a:pPr marL="0" indent="0" algn="ctr">
              <a:buNone/>
            </a:pPr>
            <a:r>
              <a:rPr lang="tr-TR" sz="2800" dirty="0">
                <a:latin typeface="Times New Roman" panose="02020603050405020304" pitchFamily="18" charset="0"/>
                <a:cs typeface="Times New Roman" panose="02020603050405020304" pitchFamily="18" charset="0"/>
              </a:rPr>
              <a:t>Otel işletmeleri açısından tutundurma faaliyetleri önemli ve mamul üreten sektörlere göre daha zahmetlidir. Çünkü otel yöneticileri aşağıdaki zorlukları yaşamaktadırlar. Yeni ürün ve hizmetleri pazara sunabilmek,</a:t>
            </a:r>
          </a:p>
          <a:p>
            <a:pPr marL="0" indent="0" algn="ctr">
              <a:buNone/>
            </a:pP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7757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14CB75-8F36-4D75-A2A5-04DBFC96639A}"/>
              </a:ext>
            </a:extLst>
          </p:cNvPr>
          <p:cNvSpPr>
            <a:spLocks noGrp="1"/>
          </p:cNvSpPr>
          <p:nvPr>
            <p:ph type="title"/>
          </p:nvPr>
        </p:nvSpPr>
        <p:spPr>
          <a:xfrm>
            <a:off x="604597" y="292909"/>
            <a:ext cx="8596668" cy="1320800"/>
          </a:xfrm>
        </p:spPr>
        <p:txBody>
          <a:bodyPr/>
          <a:lstStyle/>
          <a:p>
            <a:r>
              <a:rPr lang="tr-TR" b="1" dirty="0"/>
              <a:t>PAZARLAMA KARMASI ELEMANLARI</a:t>
            </a:r>
            <a:r>
              <a:rPr lang="tr-TR" dirty="0"/>
              <a:t/>
            </a:r>
            <a:br>
              <a:rPr lang="tr-TR" dirty="0"/>
            </a:br>
            <a:endParaRPr lang="tr-TR" dirty="0"/>
          </a:p>
        </p:txBody>
      </p:sp>
      <p:sp>
        <p:nvSpPr>
          <p:cNvPr id="3" name="İçerik Yer Tutucusu 2">
            <a:extLst>
              <a:ext uri="{FF2B5EF4-FFF2-40B4-BE49-F238E27FC236}">
                <a16:creationId xmlns:a16="http://schemas.microsoft.com/office/drawing/2014/main" id="{9D167AA3-07CD-4D1B-B6E1-2AEFAB780743}"/>
              </a:ext>
            </a:extLst>
          </p:cNvPr>
          <p:cNvSpPr>
            <a:spLocks noGrp="1"/>
          </p:cNvSpPr>
          <p:nvPr>
            <p:ph idx="1"/>
          </p:nvPr>
        </p:nvSpPr>
        <p:spPr>
          <a:xfrm>
            <a:off x="218210" y="1441682"/>
            <a:ext cx="9538854" cy="4179800"/>
          </a:xfrm>
        </p:spPr>
        <p:txBody>
          <a:bodyPr>
            <a:noAutofit/>
          </a:bodyPr>
          <a:lstStyle/>
          <a:p>
            <a:pPr marL="0" indent="0">
              <a:buNone/>
            </a:pPr>
            <a:r>
              <a:rPr lang="tr-TR" sz="2200" b="1" dirty="0">
                <a:latin typeface="Times New Roman" panose="02020603050405020304" pitchFamily="18" charset="0"/>
                <a:cs typeface="Times New Roman" panose="02020603050405020304" pitchFamily="18" charset="0"/>
              </a:rPr>
              <a:t>	D)TUTUNDURMA</a:t>
            </a:r>
          </a:p>
          <a:p>
            <a:r>
              <a:rPr lang="tr-TR" sz="2600" b="1" dirty="0">
                <a:latin typeface="Times New Roman" panose="02020603050405020304" pitchFamily="18" charset="0"/>
                <a:cs typeface="Times New Roman" panose="02020603050405020304" pitchFamily="18" charset="0"/>
              </a:rPr>
              <a:t>Tutundurma Faaliyetlerinin Otel İşletmeleri İçin Önemi</a:t>
            </a:r>
            <a:endParaRPr lang="tr-TR" sz="2600"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v"/>
            </a:pPr>
            <a:r>
              <a:rPr lang="tr-TR" sz="2000" dirty="0">
                <a:latin typeface="Times New Roman" panose="02020603050405020304" pitchFamily="18" charset="0"/>
                <a:cs typeface="Times New Roman" panose="02020603050405020304" pitchFamily="18" charset="0"/>
              </a:rPr>
              <a:t>Konuk başına harcama miktarının yükseltilmesini sağlamak,</a:t>
            </a:r>
          </a:p>
          <a:p>
            <a:pPr lvl="0">
              <a:buFont typeface="Wingdings" panose="05000000000000000000" pitchFamily="2" charset="2"/>
              <a:buChar char="v"/>
            </a:pPr>
            <a:r>
              <a:rPr lang="tr-TR" sz="2000" dirty="0">
                <a:latin typeface="Times New Roman" panose="02020603050405020304" pitchFamily="18" charset="0"/>
                <a:cs typeface="Times New Roman" panose="02020603050405020304" pitchFamily="18" charset="0"/>
              </a:rPr>
              <a:t>Hedef kitleye ürün ve hizmetlerinin varlıklarını haber vermek, </a:t>
            </a:r>
          </a:p>
          <a:p>
            <a:pPr lvl="0">
              <a:buFont typeface="Wingdings" panose="05000000000000000000" pitchFamily="2" charset="2"/>
              <a:buChar char="v"/>
            </a:pPr>
            <a:r>
              <a:rPr lang="tr-TR" sz="2000" dirty="0">
                <a:latin typeface="Times New Roman" panose="02020603050405020304" pitchFamily="18" charset="0"/>
                <a:cs typeface="Times New Roman" panose="02020603050405020304" pitchFamily="18" charset="0"/>
              </a:rPr>
              <a:t>İşletmede konaklama ve diğer hizmetleri kullanma arzusu yaratmak, </a:t>
            </a:r>
          </a:p>
          <a:p>
            <a:pPr lvl="0">
              <a:buFont typeface="Wingdings" panose="05000000000000000000" pitchFamily="2" charset="2"/>
              <a:buChar char="v"/>
            </a:pPr>
            <a:r>
              <a:rPr lang="tr-TR" sz="2000" dirty="0">
                <a:latin typeface="Times New Roman" panose="02020603050405020304" pitchFamily="18" charset="0"/>
                <a:cs typeface="Times New Roman" panose="02020603050405020304" pitchFamily="18" charset="0"/>
              </a:rPr>
              <a:t>Otel işletmesinin iş hacmini yükseltmek; doluluk oranını ve geceleme sayısını arttırmak, </a:t>
            </a:r>
          </a:p>
          <a:p>
            <a:pPr lvl="0">
              <a:buFont typeface="Wingdings" panose="05000000000000000000" pitchFamily="2" charset="2"/>
              <a:buChar char="v"/>
            </a:pPr>
            <a:r>
              <a:rPr lang="tr-TR" sz="2000" dirty="0">
                <a:latin typeface="Times New Roman" panose="02020603050405020304" pitchFamily="18" charset="0"/>
                <a:cs typeface="Times New Roman" panose="02020603050405020304" pitchFamily="18" charset="0"/>
              </a:rPr>
              <a:t>Tüketici gözünde saygınlık ve marka bağımlılığı yaratmak,</a:t>
            </a:r>
          </a:p>
          <a:p>
            <a:pPr lvl="0">
              <a:buFont typeface="Wingdings" panose="05000000000000000000" pitchFamily="2" charset="2"/>
              <a:buChar char="v"/>
            </a:pPr>
            <a:r>
              <a:rPr lang="tr-TR" sz="2000" dirty="0">
                <a:latin typeface="Times New Roman" panose="02020603050405020304" pitchFamily="18" charset="0"/>
                <a:cs typeface="Times New Roman" panose="02020603050405020304" pitchFamily="18" charset="0"/>
              </a:rPr>
              <a:t>Otel hizmetlerine olan talebi sürekli kılmak,</a:t>
            </a:r>
          </a:p>
          <a:p>
            <a:pPr lvl="0">
              <a:buFont typeface="Wingdings" panose="05000000000000000000" pitchFamily="2" charset="2"/>
              <a:buChar char="v"/>
            </a:pPr>
            <a:r>
              <a:rPr lang="tr-TR" sz="2000" dirty="0">
                <a:latin typeface="Times New Roman" panose="02020603050405020304" pitchFamily="18" charset="0"/>
                <a:cs typeface="Times New Roman" panose="02020603050405020304" pitchFamily="18" charset="0"/>
              </a:rPr>
              <a:t>Aracı işletmelerle (seyahat acenteleri, tur operatörleri) iyi ilişkiler içerisinde olmak.</a:t>
            </a:r>
          </a:p>
          <a:p>
            <a:pPr marL="0" indent="0" algn="ctr">
              <a:buNone/>
            </a:pP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3303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14CB75-8F36-4D75-A2A5-04DBFC96639A}"/>
              </a:ext>
            </a:extLst>
          </p:cNvPr>
          <p:cNvSpPr>
            <a:spLocks noGrp="1"/>
          </p:cNvSpPr>
          <p:nvPr>
            <p:ph type="title"/>
          </p:nvPr>
        </p:nvSpPr>
        <p:spPr>
          <a:xfrm>
            <a:off x="604597" y="292909"/>
            <a:ext cx="8596668" cy="1320800"/>
          </a:xfrm>
        </p:spPr>
        <p:txBody>
          <a:bodyPr/>
          <a:lstStyle/>
          <a:p>
            <a:r>
              <a:rPr lang="tr-TR" b="1" dirty="0"/>
              <a:t>PAZARLAMA KARMASI ELEMANLARI</a:t>
            </a:r>
            <a:r>
              <a:rPr lang="tr-TR" dirty="0"/>
              <a:t/>
            </a:r>
            <a:br>
              <a:rPr lang="tr-TR" dirty="0"/>
            </a:br>
            <a:endParaRPr lang="tr-TR" dirty="0"/>
          </a:p>
        </p:txBody>
      </p:sp>
      <p:sp>
        <p:nvSpPr>
          <p:cNvPr id="3" name="İçerik Yer Tutucusu 2">
            <a:extLst>
              <a:ext uri="{FF2B5EF4-FFF2-40B4-BE49-F238E27FC236}">
                <a16:creationId xmlns:a16="http://schemas.microsoft.com/office/drawing/2014/main" id="{9D167AA3-07CD-4D1B-B6E1-2AEFAB780743}"/>
              </a:ext>
            </a:extLst>
          </p:cNvPr>
          <p:cNvSpPr>
            <a:spLocks noGrp="1"/>
          </p:cNvSpPr>
          <p:nvPr>
            <p:ph idx="1"/>
          </p:nvPr>
        </p:nvSpPr>
        <p:spPr>
          <a:xfrm>
            <a:off x="218210" y="1441682"/>
            <a:ext cx="10068790" cy="4179800"/>
          </a:xfrm>
        </p:spPr>
        <p:txBody>
          <a:bodyPr>
            <a:noAutofit/>
          </a:bodyPr>
          <a:lstStyle/>
          <a:p>
            <a:pPr marL="0" indent="0">
              <a:buNone/>
            </a:pPr>
            <a:r>
              <a:rPr lang="tr-TR" sz="2200" b="1" dirty="0">
                <a:latin typeface="Times New Roman" panose="02020603050405020304" pitchFamily="18" charset="0"/>
                <a:cs typeface="Times New Roman" panose="02020603050405020304" pitchFamily="18" charset="0"/>
              </a:rPr>
              <a:t>	D)TUTUNDURMA</a:t>
            </a:r>
          </a:p>
          <a:p>
            <a:r>
              <a:rPr lang="tr-TR" sz="2200" dirty="0">
                <a:latin typeface="Times New Roman" panose="02020603050405020304" pitchFamily="18" charset="0"/>
                <a:cs typeface="Times New Roman" panose="02020603050405020304" pitchFamily="18" charset="0"/>
              </a:rPr>
              <a:t>Turizm işletmelerinin pazarlama faaliyetleri içinde tutundurmaya önem vermelerinin sebepleri ise şunlardır:</a:t>
            </a:r>
          </a:p>
          <a:p>
            <a:pPr lvl="0">
              <a:buFont typeface="Wingdings" panose="05000000000000000000" pitchFamily="2" charset="2"/>
              <a:buChar char="v"/>
            </a:pPr>
            <a:r>
              <a:rPr lang="tr-TR" sz="2000" dirty="0">
                <a:latin typeface="Times New Roman" panose="02020603050405020304" pitchFamily="18" charset="0"/>
                <a:cs typeface="Times New Roman" panose="02020603050405020304" pitchFamily="18" charset="0"/>
              </a:rPr>
              <a:t>Seyahat acentelerinin ve tur operatörlerinin çoğalması,</a:t>
            </a:r>
          </a:p>
          <a:p>
            <a:pPr lvl="0">
              <a:buFont typeface="Wingdings" panose="05000000000000000000" pitchFamily="2" charset="2"/>
              <a:buChar char="v"/>
            </a:pPr>
            <a:r>
              <a:rPr lang="tr-TR" sz="2000" dirty="0">
                <a:latin typeface="Times New Roman" panose="02020603050405020304" pitchFamily="18" charset="0"/>
                <a:cs typeface="Times New Roman" panose="02020603050405020304" pitchFamily="18" charset="0"/>
              </a:rPr>
              <a:t>Turizm işletmeleri ile turistler arasındaki fiziksel mesafenin giderek artması, </a:t>
            </a:r>
          </a:p>
          <a:p>
            <a:pPr lvl="0">
              <a:buFont typeface="Wingdings" panose="05000000000000000000" pitchFamily="2" charset="2"/>
              <a:buChar char="v"/>
            </a:pPr>
            <a:r>
              <a:rPr lang="tr-TR" sz="2000" dirty="0">
                <a:latin typeface="Times New Roman" panose="02020603050405020304" pitchFamily="18" charset="0"/>
                <a:cs typeface="Times New Roman" panose="02020603050405020304" pitchFamily="18" charset="0"/>
              </a:rPr>
              <a:t>Turistlerin </a:t>
            </a:r>
            <a:r>
              <a:rPr lang="tr-TR" sz="2000" dirty="0" err="1">
                <a:latin typeface="Times New Roman" panose="02020603050405020304" pitchFamily="18" charset="0"/>
                <a:cs typeface="Times New Roman" panose="02020603050405020304" pitchFamily="18" charset="0"/>
              </a:rPr>
              <a:t>sosyo</a:t>
            </a:r>
            <a:r>
              <a:rPr lang="tr-TR" sz="2000" dirty="0">
                <a:latin typeface="Times New Roman" panose="02020603050405020304" pitchFamily="18" charset="0"/>
                <a:cs typeface="Times New Roman" panose="02020603050405020304" pitchFamily="18" charset="0"/>
              </a:rPr>
              <a:t>-ekonomik yapılarındaki değişiklikler nedeniyle taleplerinin değişmesi, </a:t>
            </a:r>
          </a:p>
          <a:p>
            <a:pPr lvl="0">
              <a:buFont typeface="Wingdings" panose="05000000000000000000" pitchFamily="2" charset="2"/>
              <a:buChar char="v"/>
            </a:pPr>
            <a:r>
              <a:rPr lang="tr-TR" sz="2000" dirty="0">
                <a:latin typeface="Times New Roman" panose="02020603050405020304" pitchFamily="18" charset="0"/>
                <a:cs typeface="Times New Roman" panose="02020603050405020304" pitchFamily="18" charset="0"/>
              </a:rPr>
              <a:t>Turizm pazarını oluşturan kişilerin gelirlerinin artması,</a:t>
            </a:r>
          </a:p>
          <a:p>
            <a:pPr lvl="0">
              <a:buFont typeface="Wingdings" panose="05000000000000000000" pitchFamily="2" charset="2"/>
              <a:buChar char="v"/>
            </a:pPr>
            <a:r>
              <a:rPr lang="tr-TR" sz="2000" dirty="0">
                <a:latin typeface="Times New Roman" panose="02020603050405020304" pitchFamily="18" charset="0"/>
                <a:cs typeface="Times New Roman" panose="02020603050405020304" pitchFamily="18" charset="0"/>
              </a:rPr>
              <a:t>Turistlerin üstünlük, kalite ve farklılık gibi özellikler araması, </a:t>
            </a:r>
          </a:p>
          <a:p>
            <a:pPr lvl="0">
              <a:buFont typeface="Wingdings" panose="05000000000000000000" pitchFamily="2" charset="2"/>
              <a:buChar char="v"/>
            </a:pPr>
            <a:r>
              <a:rPr lang="tr-TR" sz="2000" dirty="0">
                <a:latin typeface="Times New Roman" panose="02020603050405020304" pitchFamily="18" charset="0"/>
                <a:cs typeface="Times New Roman" panose="02020603050405020304" pitchFamily="18" charset="0"/>
              </a:rPr>
              <a:t>Ulaşımdaki ve bilişimdeki teknolojik gelişmelerin ülkeler arasındaki uzaklığı yakınlaştırması, </a:t>
            </a:r>
          </a:p>
          <a:p>
            <a:pPr lvl="0">
              <a:buFont typeface="Wingdings" panose="05000000000000000000" pitchFamily="2" charset="2"/>
              <a:buChar char="v"/>
            </a:pPr>
            <a:r>
              <a:rPr lang="tr-TR" sz="2000" dirty="0">
                <a:latin typeface="Times New Roman" panose="02020603050405020304" pitchFamily="18" charset="0"/>
                <a:cs typeface="Times New Roman" panose="02020603050405020304" pitchFamily="18" charset="0"/>
              </a:rPr>
              <a:t>Turizm işletmeleri arasındaki rekabetin giderek artması,</a:t>
            </a:r>
          </a:p>
          <a:p>
            <a:pPr lvl="0">
              <a:buFont typeface="Wingdings" panose="05000000000000000000" pitchFamily="2" charset="2"/>
              <a:buChar char="v"/>
            </a:pPr>
            <a:r>
              <a:rPr lang="tr-TR" sz="2000" dirty="0">
                <a:latin typeface="Times New Roman" panose="02020603050405020304" pitchFamily="18" charset="0"/>
                <a:cs typeface="Times New Roman" panose="02020603050405020304" pitchFamily="18" charset="0"/>
              </a:rPr>
              <a:t>Nüfus artışı sonucu turizm pazarının genişlemesi ile turist sayısının artması.</a:t>
            </a:r>
          </a:p>
          <a:p>
            <a:pPr marL="0" indent="0" algn="ctr">
              <a:buNone/>
            </a:pP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1505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BC94A850-80A5-47A6-9D97-F9DF6893B91B}"/>
              </a:ext>
            </a:extLst>
          </p:cNvPr>
          <p:cNvPicPr>
            <a:picLocks noChangeAspect="1"/>
          </p:cNvPicPr>
          <p:nvPr/>
        </p:nvPicPr>
        <p:blipFill>
          <a:blip r:embed="rId2"/>
          <a:stretch>
            <a:fillRect/>
          </a:stretch>
        </p:blipFill>
        <p:spPr>
          <a:xfrm>
            <a:off x="2265217" y="361950"/>
            <a:ext cx="8759537" cy="6496050"/>
          </a:xfrm>
          <a:prstGeom prst="rect">
            <a:avLst/>
          </a:prstGeom>
        </p:spPr>
      </p:pic>
      <p:sp>
        <p:nvSpPr>
          <p:cNvPr id="5" name="Dikdörtgen 4">
            <a:extLst>
              <a:ext uri="{FF2B5EF4-FFF2-40B4-BE49-F238E27FC236}">
                <a16:creationId xmlns:a16="http://schemas.microsoft.com/office/drawing/2014/main" id="{3CAAAC6E-E2AF-4FE5-8539-A60801CA4FA5}"/>
              </a:ext>
            </a:extLst>
          </p:cNvPr>
          <p:cNvSpPr/>
          <p:nvPr/>
        </p:nvSpPr>
        <p:spPr>
          <a:xfrm>
            <a:off x="176793" y="366052"/>
            <a:ext cx="1485752" cy="923330"/>
          </a:xfrm>
          <a:prstGeom prst="rect">
            <a:avLst/>
          </a:prstGeom>
        </p:spPr>
        <p:txBody>
          <a:bodyPr wrap="square">
            <a:spAutoFit/>
          </a:bodyPr>
          <a:lstStyle/>
          <a:p>
            <a:r>
              <a:rPr lang="tr-TR" b="1" dirty="0">
                <a:latin typeface="Times New Roman" panose="02020603050405020304" pitchFamily="18" charset="0"/>
                <a:ea typeface="Times New Roman" panose="02020603050405020304" pitchFamily="18" charset="0"/>
              </a:rPr>
              <a:t>Tutundurma Karması Elemanları.</a:t>
            </a:r>
            <a:endParaRPr lang="tr-TR" dirty="0"/>
          </a:p>
        </p:txBody>
      </p:sp>
    </p:spTree>
    <p:extLst>
      <p:ext uri="{BB962C8B-B14F-4D97-AF65-F5344CB8AC3E}">
        <p14:creationId xmlns:p14="http://schemas.microsoft.com/office/powerpoint/2010/main" val="2194513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14CB75-8F36-4D75-A2A5-04DBFC96639A}"/>
              </a:ext>
            </a:extLst>
          </p:cNvPr>
          <p:cNvSpPr>
            <a:spLocks noGrp="1"/>
          </p:cNvSpPr>
          <p:nvPr>
            <p:ph type="title"/>
          </p:nvPr>
        </p:nvSpPr>
        <p:spPr>
          <a:xfrm>
            <a:off x="625379" y="110491"/>
            <a:ext cx="8596668" cy="1320800"/>
          </a:xfrm>
        </p:spPr>
        <p:txBody>
          <a:bodyPr/>
          <a:lstStyle/>
          <a:p>
            <a:r>
              <a:rPr lang="tr-TR" b="1" dirty="0"/>
              <a:t>PAZARLAMA KARMASI ELEMANLARI</a:t>
            </a:r>
            <a:r>
              <a:rPr lang="tr-TR" dirty="0"/>
              <a:t/>
            </a:r>
            <a:br>
              <a:rPr lang="tr-TR" dirty="0"/>
            </a:br>
            <a:endParaRPr lang="tr-TR" dirty="0"/>
          </a:p>
        </p:txBody>
      </p:sp>
      <p:sp>
        <p:nvSpPr>
          <p:cNvPr id="3" name="İçerik Yer Tutucusu 2">
            <a:extLst>
              <a:ext uri="{FF2B5EF4-FFF2-40B4-BE49-F238E27FC236}">
                <a16:creationId xmlns:a16="http://schemas.microsoft.com/office/drawing/2014/main" id="{9D167AA3-07CD-4D1B-B6E1-2AEFAB780743}"/>
              </a:ext>
            </a:extLst>
          </p:cNvPr>
          <p:cNvSpPr>
            <a:spLocks noGrp="1"/>
          </p:cNvSpPr>
          <p:nvPr>
            <p:ph idx="1"/>
          </p:nvPr>
        </p:nvSpPr>
        <p:spPr>
          <a:xfrm>
            <a:off x="207819" y="693536"/>
            <a:ext cx="10474036" cy="4179800"/>
          </a:xfrm>
        </p:spPr>
        <p:txBody>
          <a:bodyPr>
            <a:noAutofit/>
          </a:bodyPr>
          <a:lstStyle/>
          <a:p>
            <a:pPr marL="0" indent="0">
              <a:buNone/>
            </a:pPr>
            <a:r>
              <a:rPr lang="tr-TR" sz="2200" b="1" dirty="0">
                <a:latin typeface="Times New Roman" panose="02020603050405020304" pitchFamily="18" charset="0"/>
                <a:cs typeface="Times New Roman" panose="02020603050405020304" pitchFamily="18" charset="0"/>
              </a:rPr>
              <a:t>	D)TUTUNDURMA</a:t>
            </a:r>
          </a:p>
          <a:p>
            <a:pPr marL="0" indent="0">
              <a:buNone/>
            </a:pPr>
            <a:r>
              <a:rPr lang="tr-TR" sz="2200" b="1" dirty="0">
                <a:latin typeface="Times New Roman" panose="02020603050405020304" pitchFamily="18" charset="0"/>
                <a:cs typeface="Times New Roman" panose="02020603050405020304" pitchFamily="18" charset="0"/>
              </a:rPr>
              <a:t>Reklam</a:t>
            </a:r>
          </a:p>
          <a:p>
            <a:pPr algn="ctr"/>
            <a:r>
              <a:rPr lang="tr-TR" sz="2300" dirty="0">
                <a:latin typeface="Times New Roman" panose="02020603050405020304" pitchFamily="18" charset="0"/>
                <a:cs typeface="Times New Roman" panose="02020603050405020304" pitchFamily="18" charset="0"/>
              </a:rPr>
              <a:t>Turistik reklamcılık ; tatil yapabilecek parası ve zamanı olduğu halde henüz karar vermemiş büyük topluluklar içerisindeki kişilere hitap ederek, onları turizm faaliyeti yapmak için belirli bir yere göndermek amacıyla, bir ülkenin turistik zenginliklerini tanıtarak, o yere ilgi uyandırmak ve talebi arttırmak için sarf edilen ve belli bir ücret karşılığı yapılan çabalardır.</a:t>
            </a:r>
          </a:p>
          <a:p>
            <a:pPr algn="ctr"/>
            <a:r>
              <a:rPr lang="tr-TR" sz="2300" dirty="0">
                <a:latin typeface="Times New Roman" panose="02020603050405020304" pitchFamily="18" charset="0"/>
                <a:cs typeface="Times New Roman" panose="02020603050405020304" pitchFamily="18" charset="0"/>
              </a:rPr>
              <a:t>Mesajı büyük kitlelere yayabilme özelliği nedeni ile reklam, özellikle sermaye yatırımının yoğun olduğu turizm sektöründe, sınırlı bütçeye sahip işletmeler için ekonomik bir iletişim aracı olabilir. Bu amaçla, oteller, havayolu firmaları, tur operatörleri ve seyahat acenteleri gibi bağlantılı çalışan işletmelerin, ortak reklam verdiklerine sıkça rastlanmaktadır.</a:t>
            </a:r>
          </a:p>
          <a:p>
            <a:pPr algn="ctr"/>
            <a:r>
              <a:rPr lang="tr-TR" sz="2300" dirty="0">
                <a:latin typeface="Times New Roman" panose="02020603050405020304" pitchFamily="18" charset="0"/>
                <a:cs typeface="Times New Roman" panose="02020603050405020304" pitchFamily="18" charset="0"/>
              </a:rPr>
              <a:t>Satışların arttırılması amacının yanında reklamın amaçları kendi içerisinde bilgilendirmeye yönelik, ikna etmeye yönelik ve anımsatmaya yönelik olmak üzere üçe ayrılmaktadır.</a:t>
            </a:r>
          </a:p>
          <a:p>
            <a:pPr marL="0" indent="0" algn="ctr">
              <a:buNone/>
            </a:pP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1970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14CB75-8F36-4D75-A2A5-04DBFC96639A}"/>
              </a:ext>
            </a:extLst>
          </p:cNvPr>
          <p:cNvSpPr>
            <a:spLocks noGrp="1"/>
          </p:cNvSpPr>
          <p:nvPr>
            <p:ph type="title"/>
          </p:nvPr>
        </p:nvSpPr>
        <p:spPr>
          <a:xfrm>
            <a:off x="625379" y="110491"/>
            <a:ext cx="8596668" cy="1320800"/>
          </a:xfrm>
        </p:spPr>
        <p:txBody>
          <a:bodyPr/>
          <a:lstStyle/>
          <a:p>
            <a:r>
              <a:rPr lang="tr-TR" b="1" dirty="0"/>
              <a:t>PAZARLAMA KARMASI ELEMANLARI</a:t>
            </a:r>
            <a:r>
              <a:rPr lang="tr-TR" dirty="0"/>
              <a:t/>
            </a:r>
            <a:br>
              <a:rPr lang="tr-TR" dirty="0"/>
            </a:br>
            <a:endParaRPr lang="tr-TR" dirty="0"/>
          </a:p>
        </p:txBody>
      </p:sp>
      <p:sp>
        <p:nvSpPr>
          <p:cNvPr id="3" name="İçerik Yer Tutucusu 2">
            <a:extLst>
              <a:ext uri="{FF2B5EF4-FFF2-40B4-BE49-F238E27FC236}">
                <a16:creationId xmlns:a16="http://schemas.microsoft.com/office/drawing/2014/main" id="{9D167AA3-07CD-4D1B-B6E1-2AEFAB780743}"/>
              </a:ext>
            </a:extLst>
          </p:cNvPr>
          <p:cNvSpPr>
            <a:spLocks noGrp="1"/>
          </p:cNvSpPr>
          <p:nvPr>
            <p:ph idx="1"/>
          </p:nvPr>
        </p:nvSpPr>
        <p:spPr>
          <a:xfrm>
            <a:off x="259773" y="1026045"/>
            <a:ext cx="10068790" cy="4179800"/>
          </a:xfrm>
        </p:spPr>
        <p:txBody>
          <a:bodyPr>
            <a:noAutofit/>
          </a:bodyPr>
          <a:lstStyle/>
          <a:p>
            <a:pPr marL="0" indent="0">
              <a:buNone/>
            </a:pPr>
            <a:r>
              <a:rPr lang="tr-TR" sz="2200" b="1" dirty="0">
                <a:latin typeface="Times New Roman" panose="02020603050405020304" pitchFamily="18" charset="0"/>
                <a:cs typeface="Times New Roman" panose="02020603050405020304" pitchFamily="18" charset="0"/>
              </a:rPr>
              <a:t>	D)TUTUNDURMA</a:t>
            </a:r>
          </a:p>
          <a:p>
            <a:pPr marL="0" indent="0">
              <a:buNone/>
            </a:pPr>
            <a:r>
              <a:rPr lang="tr-TR" sz="2200" b="1" dirty="0">
                <a:latin typeface="Times New Roman" panose="02020603050405020304" pitchFamily="18" charset="0"/>
                <a:cs typeface="Times New Roman" panose="02020603050405020304" pitchFamily="18" charset="0"/>
              </a:rPr>
              <a:t>Satış geliştirme</a:t>
            </a:r>
          </a:p>
          <a:p>
            <a:pPr algn="ctr"/>
            <a:r>
              <a:rPr lang="tr-TR" sz="2200" dirty="0">
                <a:latin typeface="Times New Roman" panose="02020603050405020304" pitchFamily="18" charset="0"/>
                <a:cs typeface="Times New Roman" panose="02020603050405020304" pitchFamily="18" charset="0"/>
              </a:rPr>
              <a:t>Satış, potansiyel bir tüketicinin bir ürün veya hizmeti satın almasına veya bir ürüne karşı olumlu davranışta bulunmasına yardım eden ve yönlendiren kişisel ve kişisel olmayan çabalar olarak tanımlanabilir.</a:t>
            </a:r>
          </a:p>
          <a:p>
            <a:pPr algn="ctr"/>
            <a:endParaRPr lang="tr-TR" sz="2200" dirty="0">
              <a:latin typeface="Times New Roman" panose="02020603050405020304" pitchFamily="18" charset="0"/>
              <a:cs typeface="Times New Roman" panose="02020603050405020304" pitchFamily="18" charset="0"/>
            </a:endParaRPr>
          </a:p>
          <a:p>
            <a:pPr algn="ctr"/>
            <a:r>
              <a:rPr lang="tr-TR" sz="2200" dirty="0">
                <a:latin typeface="Times New Roman" panose="02020603050405020304" pitchFamily="18" charset="0"/>
                <a:cs typeface="Times New Roman" panose="02020603050405020304" pitchFamily="18" charset="0"/>
              </a:rPr>
              <a:t>Satış geliştirme ise, teşviklerle ilgilidir ve bu teşvikler bir ürün veya hizmetin diğerine tercih edilmesini sağlayan ve kolaylaştıran bir ödül olarak görülebilir.</a:t>
            </a:r>
          </a:p>
          <a:p>
            <a:pPr algn="ctr"/>
            <a:endParaRPr lang="tr-TR" sz="2200" dirty="0">
              <a:latin typeface="Times New Roman" panose="02020603050405020304" pitchFamily="18" charset="0"/>
              <a:cs typeface="Times New Roman" panose="02020603050405020304" pitchFamily="18" charset="0"/>
            </a:endParaRPr>
          </a:p>
          <a:p>
            <a:pPr algn="ctr"/>
            <a:r>
              <a:rPr lang="tr-TR" sz="2200" dirty="0">
                <a:latin typeface="Times New Roman" panose="02020603050405020304" pitchFamily="18" charset="0"/>
                <a:cs typeface="Times New Roman" panose="02020603050405020304" pitchFamily="18" charset="0"/>
              </a:rPr>
              <a:t>Satış geliştirme, özellikle fiyatlara karşı duyarlı ve marka bağımlılığı az olan müşterileri etkilemek için kullanılabilir. Eğer, belli çekim merkezleri ve ürünler için güçlü bir marka bağımlılığı varsa bu durumda satış geliştirme mevcut müşterilerin daha fazla tüketimde bulunmalarını sağlamak için geliştirilebilir. Bir konaklama işletmesinde her çalışan az yada çok şekilde müşteri ile beraber zaman geçirmektedir. Otel personelinin göstermiş olduğu her çaba satış geliştirme faaliyeti sayılabilir.</a:t>
            </a:r>
          </a:p>
          <a:p>
            <a:pPr algn="ctr"/>
            <a:endParaRPr lang="tr-TR" sz="2200" dirty="0">
              <a:latin typeface="Times New Roman" panose="02020603050405020304" pitchFamily="18" charset="0"/>
              <a:cs typeface="Times New Roman" panose="02020603050405020304" pitchFamily="18" charset="0"/>
            </a:endParaRPr>
          </a:p>
          <a:p>
            <a:pPr marL="0" indent="0" algn="ctr">
              <a:buNone/>
            </a:pP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0625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14CB75-8F36-4D75-A2A5-04DBFC96639A}"/>
              </a:ext>
            </a:extLst>
          </p:cNvPr>
          <p:cNvSpPr>
            <a:spLocks noGrp="1"/>
          </p:cNvSpPr>
          <p:nvPr>
            <p:ph type="title"/>
          </p:nvPr>
        </p:nvSpPr>
        <p:spPr>
          <a:xfrm>
            <a:off x="604597" y="292909"/>
            <a:ext cx="8596668" cy="1320800"/>
          </a:xfrm>
        </p:spPr>
        <p:txBody>
          <a:bodyPr/>
          <a:lstStyle/>
          <a:p>
            <a:r>
              <a:rPr lang="tr-TR" b="1" dirty="0"/>
              <a:t>PAZARLAMA KARMASI ELEMANLARI</a:t>
            </a:r>
            <a:r>
              <a:rPr lang="tr-TR" dirty="0"/>
              <a:t/>
            </a:r>
            <a:br>
              <a:rPr lang="tr-TR" dirty="0"/>
            </a:br>
            <a:endParaRPr lang="tr-TR" dirty="0"/>
          </a:p>
        </p:txBody>
      </p:sp>
      <p:sp>
        <p:nvSpPr>
          <p:cNvPr id="3" name="İçerik Yer Tutucusu 2">
            <a:extLst>
              <a:ext uri="{FF2B5EF4-FFF2-40B4-BE49-F238E27FC236}">
                <a16:creationId xmlns:a16="http://schemas.microsoft.com/office/drawing/2014/main" id="{9D167AA3-07CD-4D1B-B6E1-2AEFAB780743}"/>
              </a:ext>
            </a:extLst>
          </p:cNvPr>
          <p:cNvSpPr>
            <a:spLocks noGrp="1"/>
          </p:cNvSpPr>
          <p:nvPr>
            <p:ph idx="1"/>
          </p:nvPr>
        </p:nvSpPr>
        <p:spPr>
          <a:xfrm>
            <a:off x="218210" y="1441682"/>
            <a:ext cx="10068790" cy="4179800"/>
          </a:xfrm>
        </p:spPr>
        <p:txBody>
          <a:bodyPr>
            <a:noAutofit/>
          </a:bodyPr>
          <a:lstStyle/>
          <a:p>
            <a:pPr marL="0" indent="0">
              <a:buNone/>
            </a:pPr>
            <a:r>
              <a:rPr lang="tr-TR" sz="2200" b="1" dirty="0">
                <a:latin typeface="Times New Roman" panose="02020603050405020304" pitchFamily="18" charset="0"/>
                <a:cs typeface="Times New Roman" panose="02020603050405020304" pitchFamily="18" charset="0"/>
              </a:rPr>
              <a:t>	D)TUTUNDURMA</a:t>
            </a:r>
          </a:p>
          <a:p>
            <a:r>
              <a:rPr lang="tr-TR" dirty="0">
                <a:latin typeface="Times New Roman" panose="02020603050405020304" pitchFamily="18" charset="0"/>
                <a:cs typeface="Times New Roman" panose="02020603050405020304" pitchFamily="18" charset="0"/>
              </a:rPr>
              <a:t>Otel işletmelerinde satış geliştirmenin amaçları şunlardır:</a:t>
            </a:r>
          </a:p>
          <a:p>
            <a:endParaRPr lang="tr-TR" dirty="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v"/>
            </a:pPr>
            <a:r>
              <a:rPr lang="tr-TR" dirty="0">
                <a:latin typeface="Times New Roman" panose="02020603050405020304" pitchFamily="18" charset="0"/>
                <a:cs typeface="Times New Roman" panose="02020603050405020304" pitchFamily="18" charset="0"/>
              </a:rPr>
              <a:t>Mevsimlik satış dalgalanmalarını giderme ve belirli dönemlerde satış artışı sağlamak, </a:t>
            </a:r>
          </a:p>
          <a:p>
            <a:pPr lvl="0" algn="just">
              <a:buFont typeface="Wingdings" panose="05000000000000000000" pitchFamily="2" charset="2"/>
              <a:buChar char="v"/>
            </a:pPr>
            <a:r>
              <a:rPr lang="tr-TR" dirty="0">
                <a:latin typeface="Times New Roman" panose="02020603050405020304" pitchFamily="18" charset="0"/>
                <a:cs typeface="Times New Roman" panose="02020603050405020304" pitchFamily="18" charset="0"/>
              </a:rPr>
              <a:t>Tekrar satın almayı sağlama, müşterilerin harcama miktarlarını ve geceleme sayılarını arttırmak,</a:t>
            </a:r>
          </a:p>
          <a:p>
            <a:pPr lvl="0" algn="just">
              <a:buFont typeface="Wingdings" panose="05000000000000000000" pitchFamily="2" charset="2"/>
              <a:buChar char="v"/>
            </a:pPr>
            <a:r>
              <a:rPr lang="tr-TR" dirty="0">
                <a:latin typeface="Times New Roman" panose="02020603050405020304" pitchFamily="18" charset="0"/>
                <a:cs typeface="Times New Roman" panose="02020603050405020304" pitchFamily="18" charset="0"/>
              </a:rPr>
              <a:t>Müşterileri cesaretlendirerek ürünün denenmesini sağlamak,</a:t>
            </a:r>
          </a:p>
          <a:p>
            <a:pPr lvl="0" algn="just">
              <a:buFont typeface="Wingdings" panose="05000000000000000000" pitchFamily="2" charset="2"/>
              <a:buChar char="v"/>
            </a:pPr>
            <a:r>
              <a:rPr lang="tr-TR" dirty="0">
                <a:latin typeface="Times New Roman" panose="02020603050405020304" pitchFamily="18" charset="0"/>
                <a:cs typeface="Times New Roman" panose="02020603050405020304" pitchFamily="18" charset="0"/>
              </a:rPr>
              <a:t>Yeni ürün ve hizmetleri tanıtmak,</a:t>
            </a:r>
          </a:p>
          <a:p>
            <a:pPr lvl="0" algn="just">
              <a:buFont typeface="Wingdings" panose="05000000000000000000" pitchFamily="2" charset="2"/>
              <a:buChar char="v"/>
            </a:pPr>
            <a:r>
              <a:rPr lang="tr-TR" dirty="0">
                <a:latin typeface="Times New Roman" panose="02020603050405020304" pitchFamily="18" charset="0"/>
                <a:cs typeface="Times New Roman" panose="02020603050405020304" pitchFamily="18" charset="0"/>
              </a:rPr>
              <a:t>Çalışanları güdülemek,</a:t>
            </a:r>
          </a:p>
          <a:p>
            <a:pPr lvl="0" algn="just">
              <a:buFont typeface="Wingdings" panose="05000000000000000000" pitchFamily="2" charset="2"/>
              <a:buChar char="v"/>
            </a:pPr>
            <a:r>
              <a:rPr lang="tr-TR" dirty="0">
                <a:latin typeface="Times New Roman" panose="02020603050405020304" pitchFamily="18" charset="0"/>
                <a:cs typeface="Times New Roman" panose="02020603050405020304" pitchFamily="18" charset="0"/>
              </a:rPr>
              <a:t>Ödüllendirme ile müşteri bağlılığı yaratma,</a:t>
            </a:r>
          </a:p>
          <a:p>
            <a:pPr lvl="0" algn="just">
              <a:buFont typeface="Wingdings" panose="05000000000000000000" pitchFamily="2" charset="2"/>
              <a:buChar char="v"/>
            </a:pPr>
            <a:r>
              <a:rPr lang="tr-TR" dirty="0">
                <a:latin typeface="Times New Roman" panose="02020603050405020304" pitchFamily="18" charset="0"/>
                <a:cs typeface="Times New Roman" panose="02020603050405020304" pitchFamily="18" charset="0"/>
              </a:rPr>
              <a:t>Dağıtım kanallarını cesaretlendirme,</a:t>
            </a:r>
          </a:p>
          <a:p>
            <a:pPr lvl="0" algn="just">
              <a:buFont typeface="Wingdings" panose="05000000000000000000" pitchFamily="2" charset="2"/>
              <a:buChar char="v"/>
            </a:pPr>
            <a:r>
              <a:rPr lang="tr-TR" dirty="0">
                <a:latin typeface="Times New Roman" panose="02020603050405020304" pitchFamily="18" charset="0"/>
                <a:cs typeface="Times New Roman" panose="02020603050405020304" pitchFamily="18" charset="0"/>
              </a:rPr>
              <a:t>Pazarlama karmasının diğer elemanlarının etkinliğini artırma, </a:t>
            </a:r>
          </a:p>
          <a:p>
            <a:pPr lvl="0" algn="just">
              <a:buFont typeface="Wingdings" panose="05000000000000000000" pitchFamily="2" charset="2"/>
              <a:buChar char="v"/>
            </a:pPr>
            <a:r>
              <a:rPr lang="tr-TR" dirty="0">
                <a:latin typeface="Times New Roman" panose="02020603050405020304" pitchFamily="18" charset="0"/>
                <a:cs typeface="Times New Roman" panose="02020603050405020304" pitchFamily="18" charset="0"/>
              </a:rPr>
              <a:t>Rakip işletmelerin tutundurma faaliyetleri ile mücadele etme ve rakiplerden farklılaşmadır.</a:t>
            </a:r>
          </a:p>
          <a:p>
            <a:pPr marL="0" indent="0" algn="ctr">
              <a:buNone/>
            </a:pP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4901881"/>
      </p:ext>
    </p:extLst>
  </p:cSld>
  <p:clrMapOvr>
    <a:masterClrMapping/>
  </p:clrMapOvr>
</p:sld>
</file>

<file path=ppt/theme/theme1.xml><?xml version="1.0" encoding="utf-8"?>
<a:theme xmlns:a="http://schemas.openxmlformats.org/drawingml/2006/main" name="Yüzeyler">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248</TotalTime>
  <Words>45</Words>
  <Application>Microsoft Office PowerPoint</Application>
  <PresentationFormat>Geniş ekran</PresentationFormat>
  <Paragraphs>89</Paragraphs>
  <Slides>14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14</vt:i4>
      </vt:variant>
    </vt:vector>
  </HeadingPairs>
  <TitlesOfParts>
    <vt:vector size="20" baseType="lpstr">
      <vt:lpstr>Arial</vt:lpstr>
      <vt:lpstr>Times New Roman</vt:lpstr>
      <vt:lpstr>Trebuchet MS</vt:lpstr>
      <vt:lpstr>Wingdings</vt:lpstr>
      <vt:lpstr>Wingdings 3</vt:lpstr>
      <vt:lpstr>Yüzeyler</vt:lpstr>
      <vt:lpstr>TURİZM PAZARLAMASI</vt:lpstr>
      <vt:lpstr>PAZARLAMA KARMASI ELEMANLARI </vt:lpstr>
      <vt:lpstr>PAZARLAMA KARMASI ELEMANLARI </vt:lpstr>
      <vt:lpstr>PAZARLAMA KARMASI ELEMANLARI </vt:lpstr>
      <vt:lpstr>PAZARLAMA KARMASI ELEMANLARI </vt:lpstr>
      <vt:lpstr>PowerPoint Sunusu</vt:lpstr>
      <vt:lpstr>PAZARLAMA KARMASI ELEMANLARI </vt:lpstr>
      <vt:lpstr>PAZARLAMA KARMASI ELEMANLARI </vt:lpstr>
      <vt:lpstr>PAZARLAMA KARMASI ELEMANLARI </vt:lpstr>
      <vt:lpstr>PowerPoint Sunusu</vt:lpstr>
      <vt:lpstr>PAZARLAMA KARMASI ELEMANLARI </vt:lpstr>
      <vt:lpstr>PAZARLAMA KARMASI ELEMANLARI </vt:lpstr>
      <vt:lpstr>PAZARLAMA KARMASI ELEMANLARI </vt:lpstr>
      <vt:lpstr>Kaynakça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PAZARLAMASI</dc:title>
  <dc:creator>Fuat Atasoy</dc:creator>
  <cp:lastModifiedBy>Fuat Atasoy</cp:lastModifiedBy>
  <cp:revision>32</cp:revision>
  <dcterms:created xsi:type="dcterms:W3CDTF">2019-02-18T10:31:28Z</dcterms:created>
  <dcterms:modified xsi:type="dcterms:W3CDTF">2019-05-01T17:13:54Z</dcterms:modified>
</cp:coreProperties>
</file>