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34" r:id="rId3"/>
    <p:sldId id="335" r:id="rId4"/>
    <p:sldId id="336" r:id="rId5"/>
    <p:sldId id="337" r:id="rId6"/>
    <p:sldId id="339" r:id="rId7"/>
    <p:sldId id="340" r:id="rId8"/>
    <p:sldId id="346" r:id="rId9"/>
    <p:sldId id="341" r:id="rId10"/>
    <p:sldId id="342" r:id="rId11"/>
    <p:sldId id="343" r:id="rId12"/>
    <p:sldId id="344" r:id="rId13"/>
    <p:sldId id="345" r:id="rId14"/>
    <p:sldId id="34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a:extLst>
              <a:ext uri="{FF2B5EF4-FFF2-40B4-BE49-F238E27FC236}">
                <a16:creationId xmlns:a16="http://schemas.microsoft.com/office/drawing/2014/main" id="{36FDA847-D587-4D34-92F1-07A27C34742B}"/>
              </a:ext>
            </a:extLst>
          </p:cNvPr>
          <p:cNvPicPr>
            <a:picLocks noChangeAspect="1"/>
          </p:cNvPicPr>
          <p:nvPr/>
        </p:nvPicPr>
        <p:blipFill>
          <a:blip r:embed="rId2"/>
          <a:stretch>
            <a:fillRect/>
          </a:stretch>
        </p:blipFill>
        <p:spPr>
          <a:xfrm>
            <a:off x="1153392" y="0"/>
            <a:ext cx="9684326" cy="6858000"/>
          </a:xfrm>
          <a:prstGeom prst="rect">
            <a:avLst/>
          </a:prstGeom>
        </p:spPr>
      </p:pic>
    </p:spTree>
    <p:extLst>
      <p:ext uri="{BB962C8B-B14F-4D97-AF65-F5344CB8AC3E}">
        <p14:creationId xmlns:p14="http://schemas.microsoft.com/office/powerpoint/2010/main" val="2598671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10068790"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r>
              <a:rPr lang="tr-TR" b="1" dirty="0">
                <a:latin typeface="Times New Roman" panose="02020603050405020304" pitchFamily="18" charset="0"/>
                <a:cs typeface="Times New Roman" panose="02020603050405020304" pitchFamily="18" charset="0"/>
              </a:rPr>
              <a:t>Kişisel Satış</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marL="0" indent="0" algn="ctr">
              <a:buNone/>
            </a:pPr>
            <a:r>
              <a:rPr lang="tr-TR" sz="2400" dirty="0">
                <a:latin typeface="Times New Roman" panose="02020603050405020304" pitchFamily="18" charset="0"/>
                <a:cs typeface="Times New Roman" panose="02020603050405020304" pitchFamily="18" charset="0"/>
              </a:rPr>
              <a:t>Kişisel satış; satıcı ile alıcı arasında, diğer tutundurma karması elemanları ile yapılamayacak olan, yüz yüze ve çift yönlü olarak kişiler arası gerçekleştirilen, temsil ettiği işletmeyi karşısındaki kişi, grup yada işletme tarafından belirlenmiş olan bir kitleye hatırlatan, işletmesinin ürün yada politikaları hakkında muhatabını bilgilendiren ve ikna eden, satış elemanının yapmış olduğu kişisel çabalardır. Kişisel satış, satış sonrası müşteri tatmini sağlama, alıcı ile satıcı arasında güvene ve anlayışa dayalı uzun dönemli ilişkiler oluşturma açısından önemli bir etmendir  .</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10068790"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r>
              <a:rPr lang="tr-TR" b="1" dirty="0">
                <a:latin typeface="Times New Roman" panose="02020603050405020304" pitchFamily="18" charset="0"/>
                <a:cs typeface="Times New Roman" panose="02020603050405020304" pitchFamily="18" charset="0"/>
              </a:rPr>
              <a:t>Kişisel Satış</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Televizyon kanallarında dönen reklamları kanal değiştirdiğiniz için seyretmemeniz, caddede yürürken gözünüzü billboardlardan aksi yöne çevirmeniz yada gazete reklam sayfalarını okuma alışkanlığınızın olmaması </a:t>
            </a:r>
            <a:r>
              <a:rPr lang="tr-TR" sz="2400" dirty="0" err="1">
                <a:latin typeface="Times New Roman" panose="02020603050405020304" pitchFamily="18" charset="0"/>
                <a:cs typeface="Times New Roman" panose="02020603050405020304" pitchFamily="18" charset="0"/>
              </a:rPr>
              <a:t>vb.gibi</a:t>
            </a:r>
            <a:r>
              <a:rPr lang="tr-TR" sz="2400" dirty="0">
                <a:latin typeface="Times New Roman" panose="02020603050405020304" pitchFamily="18" charset="0"/>
                <a:cs typeface="Times New Roman" panose="02020603050405020304" pitchFamily="18" charset="0"/>
              </a:rPr>
              <a:t> durumlarda satıcıların size ulaşma çabası sonuçsuz kalacaktır. Oysa kapınızı çalan bir satış elemanını görmezlikten gelmeniz bu kadar kolay olmayacaktır. Kişisel satış çabalarının alıcının dikkatini çekmede diğer satış çabalarına göre üstünlüğünü anlamak için bu örnekler yeterli olabilecektir.</a:t>
            </a:r>
          </a:p>
        </p:txBody>
      </p:sp>
    </p:spTree>
    <p:extLst>
      <p:ext uri="{BB962C8B-B14F-4D97-AF65-F5344CB8AC3E}">
        <p14:creationId xmlns:p14="http://schemas.microsoft.com/office/powerpoint/2010/main" val="2097767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10068790"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tr-TR" i="1" dirty="0"/>
              <a:t>Kişisel satışın g</a:t>
            </a:r>
            <a:r>
              <a:rPr lang="tr-TR" dirty="0"/>
              <a:t>enellikle aşağıdaki durumlarda başvurulan bir satış türü olduğunu söylenmektedir:</a:t>
            </a:r>
          </a:p>
          <a:p>
            <a:endParaRPr lang="tr-TR" dirty="0"/>
          </a:p>
          <a:p>
            <a:pPr lvl="0">
              <a:buFont typeface="Wingdings" panose="05000000000000000000" pitchFamily="2" charset="2"/>
              <a:buChar char="v"/>
            </a:pPr>
            <a:r>
              <a:rPr lang="tr-TR" dirty="0"/>
              <a:t>Pazarın belli bir bölgeye toplandığında,</a:t>
            </a:r>
          </a:p>
          <a:p>
            <a:pPr lvl="0">
              <a:buFont typeface="Wingdings" panose="05000000000000000000" pitchFamily="2" charset="2"/>
              <a:buChar char="v"/>
            </a:pPr>
            <a:r>
              <a:rPr lang="tr-TR" dirty="0"/>
              <a:t>Mamulün satın alma miktarı fazla olduğunda, </a:t>
            </a:r>
          </a:p>
          <a:p>
            <a:pPr lvl="0">
              <a:buFont typeface="Wingdings" panose="05000000000000000000" pitchFamily="2" charset="2"/>
              <a:buChar char="v"/>
            </a:pPr>
            <a:r>
              <a:rPr lang="tr-TR" dirty="0"/>
              <a:t>Mamul düzenli olmayan aralıklarla sa­tın alındığında, </a:t>
            </a:r>
          </a:p>
          <a:p>
            <a:pPr lvl="0">
              <a:buFont typeface="Wingdings" panose="05000000000000000000" pitchFamily="2" charset="2"/>
              <a:buChar char="v"/>
            </a:pPr>
            <a:r>
              <a:rPr lang="tr-TR" dirty="0"/>
              <a:t>Mamul değerinin yüksek olduğu zamanlarda, </a:t>
            </a:r>
          </a:p>
          <a:p>
            <a:pPr lvl="0">
              <a:buFont typeface="Wingdings" panose="05000000000000000000" pitchFamily="2" charset="2"/>
              <a:buChar char="v"/>
            </a:pPr>
            <a:r>
              <a:rPr lang="tr-TR" dirty="0"/>
              <a:t>İşletmenin reklam için yeterli finansal kaynağı olmadığında,</a:t>
            </a:r>
          </a:p>
          <a:p>
            <a:pPr lvl="0">
              <a:buFont typeface="Wingdings" panose="05000000000000000000" pitchFamily="2" charset="2"/>
              <a:buChar char="v"/>
            </a:pPr>
            <a:r>
              <a:rPr lang="tr-TR" dirty="0"/>
              <a:t>Özel olarak müşteriler için mamul geliştirildiğinde,</a:t>
            </a:r>
          </a:p>
          <a:p>
            <a:pPr lvl="0">
              <a:buFont typeface="Wingdings" panose="05000000000000000000" pitchFamily="2" charset="2"/>
              <a:buChar char="v"/>
            </a:pPr>
            <a:r>
              <a:rPr lang="tr-TR" dirty="0"/>
              <a:t>Mamule talep yaratılmasında ve mamulün özellikleri­nden dolayı gösteri ve izah etmenin gerekliliği olduğunda.</a:t>
            </a:r>
          </a:p>
        </p:txBody>
      </p:sp>
    </p:spTree>
    <p:extLst>
      <p:ext uri="{BB962C8B-B14F-4D97-AF65-F5344CB8AC3E}">
        <p14:creationId xmlns:p14="http://schemas.microsoft.com/office/powerpoint/2010/main" val="748391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pPr marL="0" indent="0">
              <a:buNone/>
            </a:pPr>
            <a:endParaRPr lang="tr-TR" sz="22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Tutundurma, bir işletmenin mal ya da hizmetinin satışını kolaylaştırmak için  mal yada hizmetin sağlayacağı potansiyel faydaları müşterilere iletecek olan müşteriyi ikna etme amacına yönelik, bilinçli, planlanmış ve beraberce yapılan faaliyetlerden oluşan bir haberleşme süreci olarak tanımlanabilir.</a:t>
            </a:r>
          </a:p>
          <a:p>
            <a:pPr algn="just"/>
            <a:r>
              <a:rPr lang="tr-TR" sz="2400" dirty="0">
                <a:latin typeface="Times New Roman" panose="02020603050405020304" pitchFamily="18" charset="0"/>
                <a:cs typeface="Times New Roman" panose="02020603050405020304" pitchFamily="18" charset="0"/>
              </a:rPr>
              <a:t>Tutundurmanın önemi şu şekilde açıklanabilir; tutundurma diğer pazarlama karması elemanları ile bağlantılıdır ve onları destekler. Tutundurma karmasının işlevinin göz önünde bulundurulmaması diğer pazarlama karması elemanlarının başarısını olumsuz olarak etkileyebilir.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1356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pPr marL="0" indent="0">
              <a:buNone/>
            </a:pPr>
            <a:endParaRPr lang="tr-TR" sz="2200" dirty="0">
              <a:latin typeface="Times New Roman" panose="02020603050405020304" pitchFamily="18" charset="0"/>
              <a:cs typeface="Times New Roman" panose="02020603050405020304" pitchFamily="18" charset="0"/>
            </a:endParaRPr>
          </a:p>
          <a:p>
            <a:r>
              <a:rPr lang="tr-TR" sz="2600" b="1" dirty="0">
                <a:latin typeface="Times New Roman" panose="02020603050405020304" pitchFamily="18" charset="0"/>
                <a:cs typeface="Times New Roman" panose="02020603050405020304" pitchFamily="18" charset="0"/>
              </a:rPr>
              <a:t>Tutundurma Faaliyetlerinin Otel İşletmeleri İçin Önemi</a:t>
            </a:r>
            <a:endParaRPr lang="tr-TR" sz="2600" dirty="0">
              <a:latin typeface="Times New Roman" panose="02020603050405020304" pitchFamily="18" charset="0"/>
              <a:cs typeface="Times New Roman" panose="02020603050405020304" pitchFamily="18" charset="0"/>
            </a:endParaRPr>
          </a:p>
          <a:p>
            <a:pPr marL="0" indent="0" algn="ctr">
              <a:buNone/>
            </a:pPr>
            <a:r>
              <a:rPr lang="tr-TR" sz="2800" dirty="0">
                <a:latin typeface="Times New Roman" panose="02020603050405020304" pitchFamily="18" charset="0"/>
                <a:cs typeface="Times New Roman" panose="02020603050405020304" pitchFamily="18" charset="0"/>
              </a:rPr>
              <a:t>Otel işletmeleri açısından tutundurma faaliyetleri önemli ve mamul üreten sektörlere göre daha zahmetlidir. Çünkü otel yöneticileri aşağıdaki zorlukları yaşamaktadırlar. Yeni ürün ve hizmetleri pazara sunabilmek,</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7757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r>
              <a:rPr lang="tr-TR" sz="2600" b="1" dirty="0">
                <a:latin typeface="Times New Roman" panose="02020603050405020304" pitchFamily="18" charset="0"/>
                <a:cs typeface="Times New Roman" panose="02020603050405020304" pitchFamily="18" charset="0"/>
              </a:rPr>
              <a:t>Tutundurma Faaliyetlerinin Otel İşletmeleri İçin Önemi</a:t>
            </a:r>
            <a:endParaRPr lang="tr-TR" sz="26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Konuk başına harcama miktarının yükseltilmesini sağlamak,</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Hedef kitleye ürün ve hizmetlerinin varlıklarını haber vermek,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İşletmede konaklama ve diğer hizmetleri kullanma arzusu yaratmak,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Otel işletmesinin iş hacmini yükseltmek; doluluk oranını ve geceleme sayısını arttırmak,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Tüketici gözünde saygınlık ve marka bağımlılığı yaratmak,</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Otel hizmetlerine olan talebi sürekli kılmak,</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Aracı işletmelerle (seyahat acenteleri, tur operatörleri) iyi ilişkiler içerisinde olmak.</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3303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10068790"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r>
              <a:rPr lang="tr-TR" sz="2200" dirty="0">
                <a:latin typeface="Times New Roman" panose="02020603050405020304" pitchFamily="18" charset="0"/>
                <a:cs typeface="Times New Roman" panose="02020603050405020304" pitchFamily="18" charset="0"/>
              </a:rPr>
              <a:t>Turizm işletmelerinin pazarlama faaliyetleri içinde tutundurmaya önem vermelerinin sebepleri ise şunlardır:</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Seyahat acentelerinin ve tur operatörlerinin çoğalması,</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Turizm işletmeleri ile turistler arasındaki fiziksel mesafenin giderek artması,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Turistlerin </a:t>
            </a:r>
            <a:r>
              <a:rPr lang="tr-TR" sz="2000" dirty="0" err="1">
                <a:latin typeface="Times New Roman" panose="02020603050405020304" pitchFamily="18" charset="0"/>
                <a:cs typeface="Times New Roman" panose="02020603050405020304" pitchFamily="18" charset="0"/>
              </a:rPr>
              <a:t>sosyo</a:t>
            </a:r>
            <a:r>
              <a:rPr lang="tr-TR" sz="2000" dirty="0">
                <a:latin typeface="Times New Roman" panose="02020603050405020304" pitchFamily="18" charset="0"/>
                <a:cs typeface="Times New Roman" panose="02020603050405020304" pitchFamily="18" charset="0"/>
              </a:rPr>
              <a:t>-ekonomik yapılarındaki değişiklikler nedeniyle taleplerinin değişmesi,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Turizm pazarını oluşturan kişilerin gelirlerinin artması,</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Turistlerin üstünlük, kalite ve farklılık gibi özellikler araması,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Ulaşımdaki ve bilişimdeki teknolojik gelişmelerin ülkeler arasındaki uzaklığı yakınlaştırması, </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Turizm işletmeleri arasındaki rekabetin giderek artması,</a:t>
            </a:r>
          </a:p>
          <a:p>
            <a:pPr lvl="0">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Nüfus artışı sonucu turizm pazarının genişlemesi ile turist sayısının artması.</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1505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BC94A850-80A5-47A6-9D97-F9DF6893B91B}"/>
              </a:ext>
            </a:extLst>
          </p:cNvPr>
          <p:cNvPicPr>
            <a:picLocks noChangeAspect="1"/>
          </p:cNvPicPr>
          <p:nvPr/>
        </p:nvPicPr>
        <p:blipFill>
          <a:blip r:embed="rId2"/>
          <a:stretch>
            <a:fillRect/>
          </a:stretch>
        </p:blipFill>
        <p:spPr>
          <a:xfrm>
            <a:off x="2265217" y="361950"/>
            <a:ext cx="8759537" cy="6496050"/>
          </a:xfrm>
          <a:prstGeom prst="rect">
            <a:avLst/>
          </a:prstGeom>
        </p:spPr>
      </p:pic>
      <p:sp>
        <p:nvSpPr>
          <p:cNvPr id="5" name="Dikdörtgen 4">
            <a:extLst>
              <a:ext uri="{FF2B5EF4-FFF2-40B4-BE49-F238E27FC236}">
                <a16:creationId xmlns:a16="http://schemas.microsoft.com/office/drawing/2014/main" id="{3CAAAC6E-E2AF-4FE5-8539-A60801CA4FA5}"/>
              </a:ext>
            </a:extLst>
          </p:cNvPr>
          <p:cNvSpPr/>
          <p:nvPr/>
        </p:nvSpPr>
        <p:spPr>
          <a:xfrm>
            <a:off x="176793" y="366052"/>
            <a:ext cx="1485752" cy="923330"/>
          </a:xfrm>
          <a:prstGeom prst="rect">
            <a:avLst/>
          </a:prstGeom>
        </p:spPr>
        <p:txBody>
          <a:bodyPr wrap="square">
            <a:spAutoFit/>
          </a:bodyPr>
          <a:lstStyle/>
          <a:p>
            <a:r>
              <a:rPr lang="tr-TR" b="1" dirty="0">
                <a:latin typeface="Times New Roman" panose="02020603050405020304" pitchFamily="18" charset="0"/>
                <a:ea typeface="Times New Roman" panose="02020603050405020304" pitchFamily="18" charset="0"/>
              </a:rPr>
              <a:t>Tutundurma Karması Elemanları.</a:t>
            </a:r>
            <a:endParaRPr lang="tr-TR" dirty="0"/>
          </a:p>
        </p:txBody>
      </p:sp>
    </p:spTree>
    <p:extLst>
      <p:ext uri="{BB962C8B-B14F-4D97-AF65-F5344CB8AC3E}">
        <p14:creationId xmlns:p14="http://schemas.microsoft.com/office/powerpoint/2010/main" val="2194513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25379" y="110491"/>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07819" y="693536"/>
            <a:ext cx="10474036"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pPr marL="0" indent="0">
              <a:buNone/>
            </a:pPr>
            <a:r>
              <a:rPr lang="tr-TR" sz="2200" b="1" dirty="0">
                <a:latin typeface="Times New Roman" panose="02020603050405020304" pitchFamily="18" charset="0"/>
                <a:cs typeface="Times New Roman" panose="02020603050405020304" pitchFamily="18" charset="0"/>
              </a:rPr>
              <a:t>Reklam</a:t>
            </a:r>
          </a:p>
          <a:p>
            <a:pPr algn="ctr"/>
            <a:r>
              <a:rPr lang="tr-TR" sz="2300" dirty="0">
                <a:latin typeface="Times New Roman" panose="02020603050405020304" pitchFamily="18" charset="0"/>
                <a:cs typeface="Times New Roman" panose="02020603050405020304" pitchFamily="18" charset="0"/>
              </a:rPr>
              <a:t>Turistik reklamcılık ; tatil yapabilecek parası ve zamanı olduğu halde henüz karar vermemiş büyük topluluklar içerisindeki kişilere hitap ederek, onları turizm faaliyeti yapmak için belirli bir yere göndermek amacıyla, bir ülkenin turistik zenginliklerini tanıtarak, o yere ilgi uyandırmak ve talebi arttırmak için sarf edilen ve belli bir ücret karşılığı yapılan çabalardır.</a:t>
            </a:r>
          </a:p>
          <a:p>
            <a:pPr algn="ctr"/>
            <a:r>
              <a:rPr lang="tr-TR" sz="2300" dirty="0">
                <a:latin typeface="Times New Roman" panose="02020603050405020304" pitchFamily="18" charset="0"/>
                <a:cs typeface="Times New Roman" panose="02020603050405020304" pitchFamily="18" charset="0"/>
              </a:rPr>
              <a:t>Mesajı büyük kitlelere yayabilme özelliği nedeni ile reklam, özellikle sermaye yatırımının yoğun olduğu turizm sektöründe, sınırlı bütçeye sahip işletmeler için ekonomik bir iletişim aracı olabilir. Bu amaçla, oteller, havayolu firmaları, tur operatörleri ve seyahat acenteleri gibi bağlantılı çalışan işletmelerin, ortak reklam verdiklerine sıkça rastlanmaktadır.</a:t>
            </a:r>
          </a:p>
          <a:p>
            <a:pPr algn="ctr"/>
            <a:r>
              <a:rPr lang="tr-TR" sz="2300" dirty="0">
                <a:latin typeface="Times New Roman" panose="02020603050405020304" pitchFamily="18" charset="0"/>
                <a:cs typeface="Times New Roman" panose="02020603050405020304" pitchFamily="18" charset="0"/>
              </a:rPr>
              <a:t>Satışların arttırılması amacının yanında reklamın amaçları kendi içerisinde bilgilendirmeye yönelik, ikna etmeye yönelik ve anımsatmaya yönelik olmak üzere üçe ayrılmaktadır.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1970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25379" y="110491"/>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59773" y="1026045"/>
            <a:ext cx="10068790"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pPr marL="0" indent="0">
              <a:buNone/>
            </a:pPr>
            <a:r>
              <a:rPr lang="tr-TR" sz="2200" b="1" dirty="0">
                <a:latin typeface="Times New Roman" panose="02020603050405020304" pitchFamily="18" charset="0"/>
                <a:cs typeface="Times New Roman" panose="02020603050405020304" pitchFamily="18" charset="0"/>
              </a:rPr>
              <a:t>Satış geliştirme</a:t>
            </a:r>
          </a:p>
          <a:p>
            <a:pPr algn="ctr"/>
            <a:r>
              <a:rPr lang="tr-TR" sz="2200" dirty="0">
                <a:latin typeface="Times New Roman" panose="02020603050405020304" pitchFamily="18" charset="0"/>
                <a:cs typeface="Times New Roman" panose="02020603050405020304" pitchFamily="18" charset="0"/>
              </a:rPr>
              <a:t>Satış, potansiyel bir tüketicinin bir ürün veya hizmeti satın almasına veya bir ürüne karşı olumlu davranışta bulunmasına yardım eden ve yönlendiren kişisel ve kişisel olmayan çabalar olarak tanımlanabilir.</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Satış geliştirme ise, teşviklerle ilgilidir ve bu teşvikler bir ürün veya hizmetin diğerine tercih edilmesini sağlayan ve kolaylaştıran bir ödül olarak görülebilir.</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Satış geliştirme, özellikle fiyatlara karşı duyarlı ve marka bağımlılığı az olan müşterileri etkilemek için kullanılabilir. Eğer, belli çekim merkezleri ve ürünler için güçlü bir marka bağımlılığı varsa bu durumda satış geliştirme mevcut müşterilerin daha fazla tüketimde bulunmalarını sağlamak için geliştirilebilir. Bir konaklama işletmesinde her çalışan az yada çok şekilde müşteri ile beraber zaman geçirmektedir. Otel personelinin göstermiş olduğu her çaba satış geliştirme faaliyeti sayılabilir.</a:t>
            </a:r>
          </a:p>
          <a:p>
            <a:pPr algn="ctr"/>
            <a:endParaRPr lang="tr-TR" sz="2200" dirty="0">
              <a:latin typeface="Times New Roman" panose="02020603050405020304" pitchFamily="18" charset="0"/>
              <a:cs typeface="Times New Roman" panose="02020603050405020304" pitchFamily="18" charset="0"/>
            </a:endParaRP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0625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10068790"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D)TUTUNDURMA</a:t>
            </a:r>
          </a:p>
          <a:p>
            <a:r>
              <a:rPr lang="tr-TR" dirty="0">
                <a:latin typeface="Times New Roman" panose="02020603050405020304" pitchFamily="18" charset="0"/>
                <a:cs typeface="Times New Roman" panose="02020603050405020304" pitchFamily="18" charset="0"/>
              </a:rPr>
              <a:t>Otel işletmelerinde satış geliştirmenin amaçları şunlardır:</a:t>
            </a:r>
          </a:p>
          <a:p>
            <a:endParaRPr lang="tr-TR"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Mevsimlik satış dalgalanmalarını giderme ve belirli dönemlerde satış artışı sağlamak, </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Tekrar satın almayı sağlama, müşterilerin harcama miktarlarını ve geceleme sayılarını arttırmak,</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Müşterileri cesaretlendirerek ürünün denenmesini sağlamak,</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Yeni ürün ve hizmetleri tanıtmak,</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Çalışanları güdülemek,</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Ödüllendirme ile müşteri bağlılığı yaratma,</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Dağıtım kanallarını cesaretlendirme,</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Pazarlama karmasının diğer elemanlarının etkinliğini artırma, </a:t>
            </a:r>
          </a:p>
          <a:p>
            <a:pPr lvl="0"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Rakip işletmelerin tutundurma faaliyetleri ile mücadele etme ve rakiplerden farklılaşmadır.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901881"/>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248</TotalTime>
  <Words>45</Words>
  <Application>Microsoft Office PowerPoint</Application>
  <PresentationFormat>Geniş ekran</PresentationFormat>
  <Paragraphs>89</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Times New Roman</vt:lpstr>
      <vt:lpstr>Trebuchet MS</vt:lpstr>
      <vt:lpstr>Wingdings</vt:lpstr>
      <vt:lpstr>Wingdings 3</vt:lpstr>
      <vt:lpstr>Yüzeyler</vt:lpstr>
      <vt:lpstr>TURİZM PAZARLAMASI</vt:lpstr>
      <vt:lpstr>PAZARLAMA KARMASI ELEMANLARI </vt:lpstr>
      <vt:lpstr>PAZARLAMA KARMASI ELEMANLARI </vt:lpstr>
      <vt:lpstr>PAZARLAMA KARMASI ELEMANLARI </vt:lpstr>
      <vt:lpstr>PAZARLAMA KARMASI ELEMANLARI </vt:lpstr>
      <vt:lpstr>PowerPoint Sunusu</vt:lpstr>
      <vt:lpstr>PAZARLAMA KARMASI ELEMANLARI </vt:lpstr>
      <vt:lpstr>PAZARLAMA KARMASI ELEMANLARI </vt:lpstr>
      <vt:lpstr>PAZARLAMA KARMASI ELEMANLARI </vt:lpstr>
      <vt:lpstr>PowerPoint Sunusu</vt:lpstr>
      <vt:lpstr>PAZARLAMA KARMASI ELEMANLARI </vt:lpstr>
      <vt:lpstr>PAZARLAMA KARMASI ELEMANLARI </vt:lpstr>
      <vt:lpstr>PAZARLAMA KARMASI ELEMANLARI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32</cp:revision>
  <dcterms:created xsi:type="dcterms:W3CDTF">2019-02-18T10:31:28Z</dcterms:created>
  <dcterms:modified xsi:type="dcterms:W3CDTF">2019-05-01T17:13:54Z</dcterms:modified>
</cp:coreProperties>
</file>