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321" r:id="rId13"/>
    <p:sldId id="274" r:id="rId14"/>
    <p:sldId id="275" r:id="rId15"/>
    <p:sldId id="276" r:id="rId16"/>
    <p:sldId id="277" r:id="rId17"/>
    <p:sldId id="278" r:id="rId18"/>
    <p:sldId id="280" r:id="rId19"/>
    <p:sldId id="279" r:id="rId20"/>
    <p:sldId id="295" r:id="rId21"/>
    <p:sldId id="281" r:id="rId22"/>
    <p:sldId id="282" r:id="rId23"/>
    <p:sldId id="283" r:id="rId24"/>
    <p:sldId id="296" r:id="rId25"/>
    <p:sldId id="284" r:id="rId26"/>
    <p:sldId id="286" r:id="rId27"/>
    <p:sldId id="287" r:id="rId28"/>
    <p:sldId id="299" r:id="rId29"/>
    <p:sldId id="290" r:id="rId30"/>
    <p:sldId id="291" r:id="rId31"/>
    <p:sldId id="292" r:id="rId32"/>
    <p:sldId id="297" r:id="rId33"/>
    <p:sldId id="293" r:id="rId34"/>
    <p:sldId id="319" r:id="rId35"/>
    <p:sldId id="300" r:id="rId36"/>
    <p:sldId id="294" r:id="rId37"/>
    <p:sldId id="301" r:id="rId38"/>
    <p:sldId id="302" r:id="rId39"/>
    <p:sldId id="320" r:id="rId40"/>
    <p:sldId id="303" r:id="rId41"/>
    <p:sldId id="304" r:id="rId42"/>
    <p:sldId id="305" r:id="rId43"/>
    <p:sldId id="307" r:id="rId44"/>
    <p:sldId id="322" r:id="rId45"/>
    <p:sldId id="324" r:id="rId46"/>
    <p:sldId id="308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FF33"/>
    <a:srgbClr val="99CCFF"/>
    <a:srgbClr val="00FFFF"/>
    <a:srgbClr val="FF99FF"/>
    <a:srgbClr val="FF9900"/>
    <a:srgbClr val="FFFFFF"/>
    <a:srgbClr val="99FF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F532D0-41B4-498B-AF24-6A083D348E44}" type="datetimeFigureOut">
              <a:rPr lang="tr-TR" smtClean="0"/>
              <a:pPr/>
              <a:t>27.01.2021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FDDFB7-A8FD-40EC-A894-B40B9969C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82616" y="1168152"/>
            <a:ext cx="6153880" cy="182880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/>
              <a:t>ÇOCUK HASTADAN SORUNA YÖNELİK ÖYKÜ ALMA</a:t>
            </a:r>
            <a:endParaRPr lang="tr-TR" sz="3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7772400" cy="91440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Gör. Dr. Fatih GÜNAY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023939"/>
            <a:ext cx="2520280" cy="233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33224"/>
            <a:ext cx="8183880" cy="1051560"/>
          </a:xfrm>
        </p:spPr>
        <p:txBody>
          <a:bodyPr/>
          <a:lstStyle/>
          <a:p>
            <a:pPr algn="ctr"/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Düşün !!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2265384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Şimdi öyküye geri dön ve düşün ! Bu öykü sana hangi hastalıkları ya da en azından hastada hangi sistemlerin etkilendiğini düşündürüyor ?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Hipotez kur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17540" y="591490"/>
            <a:ext cx="3611848" cy="62293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BOYUNDA ŞİŞLİK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71612"/>
            <a:ext cx="8183880" cy="4737708"/>
          </a:xfrm>
        </p:spPr>
        <p:txBody>
          <a:bodyPr/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Ebeveynlerin endişelenmelerine ve hemen doktora başvurmalarına yol açan bir bulgudur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Malign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kitle ayırıcı tanıda olmakla birlikte boyun şişliğinin nadir görülen bir nedenidir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Viral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ÜSYE’lerin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neden olduğu reaktif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lenfadenopati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, bakteriyel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lenfadenit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veya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konjenital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anomaliler daha sık görülen şişlik nedenleridir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Ateş, yorgunluk, solukluk gibi sistemik semptomların olduğu, soluk almayı zorlaştıracak kadar büyük veya ayaktan tedaviye cevap vermeyen boyun kitlesinde hastaneye başvurmak gerekir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Çapları </a:t>
            </a:r>
            <a:r>
              <a:rPr lang="tr-T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servikal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aksiller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LN’ler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için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 cm,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inguinal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LN’ler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için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&gt;1,5 cm ve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epitrochlear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LN’ler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için &gt;0.5 cm’yi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geçene kadar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büyümüş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kabul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edilmezler</a:t>
            </a:r>
          </a:p>
          <a:p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 da bakteriyel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ile ilişkili LN büyümeleri gen. 2-6 haftada küçülür</a:t>
            </a:r>
          </a:p>
          <a:p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haftadan uzun süre devam eden ve 2 haftadan uzun süre büyümeye devam eden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adenopati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durumunda dikkatli olunmalıdır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906" y="548680"/>
            <a:ext cx="373717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460350" y="285728"/>
            <a:ext cx="3897600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BOYUNDA ŞİŞLİK</a:t>
            </a:r>
            <a:br>
              <a:rPr lang="tr-TR" sz="2400" dirty="0" smtClean="0"/>
            </a:br>
            <a:r>
              <a:rPr lang="tr-TR" sz="2200" dirty="0" smtClean="0"/>
              <a:t>AYIRICI TANI</a:t>
            </a:r>
            <a:endParaRPr lang="tr-TR" sz="2200" dirty="0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500034" y="1071546"/>
            <a:ext cx="2500330" cy="1785950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2000" b="1" u="sng" dirty="0" err="1" smtClean="0">
                <a:solidFill>
                  <a:srgbClr val="002060"/>
                </a:solidFill>
                <a:latin typeface="Calibri" pitchFamily="34" charset="0"/>
              </a:rPr>
              <a:t>Konjenital</a:t>
            </a:r>
            <a:endParaRPr lang="tr-TR" sz="2000" b="1" u="sng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900" b="1" dirty="0" err="1" smtClean="0">
                <a:solidFill>
                  <a:srgbClr val="002060"/>
                </a:solidFill>
                <a:latin typeface="Calibri" pitchFamily="34" charset="0"/>
              </a:rPr>
              <a:t>Tiroglossal</a:t>
            </a:r>
            <a:r>
              <a:rPr lang="tr-TR" sz="1900" b="1" dirty="0" smtClean="0">
                <a:solidFill>
                  <a:srgbClr val="002060"/>
                </a:solidFill>
                <a:latin typeface="Calibri" pitchFamily="34" charset="0"/>
              </a:rPr>
              <a:t> kanal kisti (orta hat)</a:t>
            </a:r>
          </a:p>
          <a:p>
            <a:pPr>
              <a:buFont typeface="Wingdings" pitchFamily="2" charset="2"/>
              <a:buChar char="Ø"/>
            </a:pPr>
            <a:r>
              <a:rPr lang="tr-TR" sz="1900" b="1" dirty="0" err="1" smtClean="0">
                <a:solidFill>
                  <a:srgbClr val="002060"/>
                </a:solidFill>
                <a:latin typeface="Calibri" pitchFamily="34" charset="0"/>
              </a:rPr>
              <a:t>Brankial</a:t>
            </a:r>
            <a:r>
              <a:rPr lang="tr-TR" sz="1900" b="1" dirty="0" smtClean="0">
                <a:solidFill>
                  <a:srgbClr val="002060"/>
                </a:solidFill>
                <a:latin typeface="Calibri" pitchFamily="34" charset="0"/>
              </a:rPr>
              <a:t> yarık kisti (</a:t>
            </a:r>
            <a:r>
              <a:rPr lang="tr-TR" sz="1900" b="1" dirty="0" err="1" smtClean="0">
                <a:solidFill>
                  <a:srgbClr val="002060"/>
                </a:solidFill>
                <a:latin typeface="Calibri" pitchFamily="34" charset="0"/>
              </a:rPr>
              <a:t>lateral</a:t>
            </a:r>
            <a:r>
              <a:rPr lang="tr-TR" sz="19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sz="1900" b="1" dirty="0" err="1" smtClean="0">
                <a:solidFill>
                  <a:srgbClr val="002060"/>
                </a:solidFill>
                <a:latin typeface="Calibri" pitchFamily="34" charset="0"/>
              </a:rPr>
              <a:t>Kistik</a:t>
            </a:r>
            <a:r>
              <a:rPr lang="tr-TR" sz="19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900" b="1" dirty="0" err="1" smtClean="0">
                <a:solidFill>
                  <a:srgbClr val="002060"/>
                </a:solidFill>
                <a:latin typeface="Calibri" pitchFamily="34" charset="0"/>
              </a:rPr>
              <a:t>higroma</a:t>
            </a:r>
            <a:r>
              <a:rPr lang="tr-TR" sz="1900" b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tr-TR" sz="1900" b="1" dirty="0" err="1" smtClean="0">
                <a:solidFill>
                  <a:srgbClr val="002060"/>
                </a:solidFill>
                <a:latin typeface="Calibri" pitchFamily="34" charset="0"/>
              </a:rPr>
              <a:t>lateral</a:t>
            </a:r>
            <a:r>
              <a:rPr lang="tr-TR" sz="19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sz="1900" b="1" dirty="0" err="1" smtClean="0">
                <a:solidFill>
                  <a:srgbClr val="002060"/>
                </a:solidFill>
                <a:latin typeface="Calibri" pitchFamily="34" charset="0"/>
              </a:rPr>
              <a:t>Dermoid</a:t>
            </a:r>
            <a:r>
              <a:rPr lang="tr-TR" sz="1900" b="1" dirty="0" smtClean="0">
                <a:solidFill>
                  <a:srgbClr val="002060"/>
                </a:solidFill>
                <a:latin typeface="Calibri" pitchFamily="34" charset="0"/>
              </a:rPr>
              <a:t> kist (orta hat)</a:t>
            </a:r>
          </a:p>
          <a:p>
            <a:pPr>
              <a:buNone/>
            </a:pPr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500034" y="3429000"/>
            <a:ext cx="4500594" cy="3071834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fontScale="92500" lnSpcReduction="2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Enflamatuar</a:t>
            </a:r>
            <a:endParaRPr kumimoji="0" lang="tr-TR" sz="20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Enfeksiyon;</a:t>
            </a:r>
            <a:r>
              <a:rPr kumimoji="0" lang="tr-TR" sz="19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tr-TR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Lenfadenopati</a:t>
            </a: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- Lokal baş/boyun enfeksiyonuna </a:t>
            </a:r>
            <a:r>
              <a:rPr kumimoji="0" lang="tr-TR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sekonder</a:t>
            </a:r>
            <a:endParaRPr kumimoji="0" lang="tr-TR" sz="15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tr-TR" sz="1500" b="1" dirty="0" smtClean="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tr-TR" sz="1500" b="1" dirty="0" err="1" smtClean="0">
                <a:solidFill>
                  <a:srgbClr val="002060"/>
                </a:solidFill>
                <a:latin typeface="Calibri" pitchFamily="34" charset="0"/>
              </a:rPr>
              <a:t>Lenfadenopati</a:t>
            </a:r>
            <a:r>
              <a:rPr lang="tr-TR" sz="1500" b="1" dirty="0" smtClean="0">
                <a:solidFill>
                  <a:srgbClr val="002060"/>
                </a:solidFill>
                <a:latin typeface="Calibri" pitchFamily="34" charset="0"/>
              </a:rPr>
              <a:t> – Sistemik enfeksiyona </a:t>
            </a:r>
            <a:r>
              <a:rPr lang="tr-TR" sz="1500" b="1" dirty="0" err="1" smtClean="0">
                <a:solidFill>
                  <a:srgbClr val="002060"/>
                </a:solidFill>
                <a:latin typeface="Calibri" pitchFamily="34" charset="0"/>
              </a:rPr>
              <a:t>sekonder</a:t>
            </a:r>
            <a:r>
              <a:rPr lang="tr-TR" sz="1500" b="1" dirty="0" smtClean="0">
                <a:solidFill>
                  <a:srgbClr val="002060"/>
                </a:solidFill>
                <a:latin typeface="Calibri" pitchFamily="34" charset="0"/>
              </a:rPr>
              <a:t> (EBV, CMV, </a:t>
            </a:r>
            <a:r>
              <a:rPr lang="tr-TR" sz="1500" b="1" dirty="0" err="1" smtClean="0">
                <a:solidFill>
                  <a:srgbClr val="002060"/>
                </a:solidFill>
                <a:latin typeface="Calibri" pitchFamily="34" charset="0"/>
              </a:rPr>
              <a:t>Tokso</a:t>
            </a:r>
            <a:r>
              <a:rPr lang="tr-TR" sz="1500" b="1" dirty="0" smtClean="0">
                <a:solidFill>
                  <a:srgbClr val="002060"/>
                </a:solidFill>
                <a:latin typeface="Calibri" pitchFamily="34" charset="0"/>
              </a:rPr>
              <a:t>, HIV,…)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</a:t>
            </a:r>
            <a:r>
              <a:rPr kumimoji="0" lang="tr-TR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Lenfadenit</a:t>
            </a: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tr-TR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Streptokokkal</a:t>
            </a: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tr-TR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stafilokokkal</a:t>
            </a: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tr-TR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mikobakteriler</a:t>
            </a: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kedi tırmığı hastalığı, </a:t>
            </a:r>
            <a:r>
              <a:rPr kumimoji="0" lang="tr-TR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tularem</a:t>
            </a:r>
            <a:r>
              <a:rPr lang="tr-TR" sz="1500" b="1" dirty="0" smtClean="0">
                <a:solidFill>
                  <a:srgbClr val="002060"/>
                </a:solidFill>
                <a:latin typeface="Calibri" pitchFamily="34" charset="0"/>
              </a:rPr>
              <a:t>i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19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İmmün</a:t>
            </a:r>
            <a:r>
              <a:rPr kumimoji="0" lang="tr-TR" sz="19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aracılı;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tr-TR" sz="1500" b="1" dirty="0" smtClean="0">
                <a:solidFill>
                  <a:srgbClr val="002060"/>
                </a:solidFill>
                <a:latin typeface="Calibri" pitchFamily="34" charset="0"/>
              </a:rPr>
              <a:t>Serum hastalığı, </a:t>
            </a:r>
            <a:r>
              <a:rPr lang="tr-TR" sz="1500" b="1" dirty="0" err="1" smtClean="0">
                <a:solidFill>
                  <a:srgbClr val="002060"/>
                </a:solidFill>
                <a:latin typeface="Calibri" pitchFamily="34" charset="0"/>
              </a:rPr>
              <a:t>Otoimmün</a:t>
            </a:r>
            <a:r>
              <a:rPr lang="tr-TR" sz="1500" b="1" dirty="0" smtClean="0">
                <a:solidFill>
                  <a:srgbClr val="002060"/>
                </a:solidFill>
                <a:latin typeface="Calibri" pitchFamily="34" charset="0"/>
              </a:rPr>
              <a:t> hastalık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</a:t>
            </a:r>
            <a:r>
              <a:rPr kumimoji="0" lang="tr-TR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Kawasaki</a:t>
            </a: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hastalığı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tr-TR" sz="1500" b="1" dirty="0" smtClean="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tr-TR" sz="1500" b="1" dirty="0" err="1" smtClean="0">
                <a:solidFill>
                  <a:srgbClr val="002060"/>
                </a:solidFill>
                <a:latin typeface="Calibri" pitchFamily="34" charset="0"/>
              </a:rPr>
              <a:t>Sarkoidoz</a:t>
            </a:r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929322" y="1071546"/>
            <a:ext cx="2500330" cy="178595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fontScale="92500"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smtClean="0">
                <a:solidFill>
                  <a:srgbClr val="002060"/>
                </a:solidFill>
                <a:latin typeface="Calibri" pitchFamily="34" charset="0"/>
              </a:rPr>
              <a:t>Travma</a:t>
            </a:r>
            <a:endParaRPr kumimoji="0" lang="tr-TR" sz="20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Hematom</a:t>
            </a:r>
            <a:endParaRPr kumimoji="0" lang="tr-TR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dirty="0" err="1" smtClean="0">
                <a:solidFill>
                  <a:srgbClr val="002060"/>
                </a:solidFill>
                <a:latin typeface="Calibri" pitchFamily="34" charset="0"/>
              </a:rPr>
              <a:t>Tortikollis</a:t>
            </a:r>
            <a:r>
              <a:rPr lang="tr-TR" sz="1700" b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tr-TR" sz="1700" b="1" dirty="0" err="1" smtClean="0">
                <a:solidFill>
                  <a:srgbClr val="002060"/>
                </a:solidFill>
                <a:latin typeface="Calibri" pitchFamily="34" charset="0"/>
              </a:rPr>
              <a:t>lateral</a:t>
            </a:r>
            <a:r>
              <a:rPr lang="tr-TR" sz="17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Yabancı</a:t>
            </a:r>
            <a:r>
              <a:rPr kumimoji="0" lang="tr-TR" sz="17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cisim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baseline="0" dirty="0" smtClean="0">
                <a:solidFill>
                  <a:srgbClr val="002060"/>
                </a:solidFill>
                <a:latin typeface="Calibri" pitchFamily="34" charset="0"/>
              </a:rPr>
              <a:t>Akut</a:t>
            </a:r>
            <a:r>
              <a:rPr lang="tr-TR" sz="1700" b="1" dirty="0" smtClean="0">
                <a:solidFill>
                  <a:srgbClr val="002060"/>
                </a:solidFill>
                <a:latin typeface="Calibri" pitchFamily="34" charset="0"/>
              </a:rPr>
              <a:t> kanama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Subkutan</a:t>
            </a:r>
            <a:r>
              <a:rPr kumimoji="0" lang="tr-TR" sz="17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tr-TR" sz="17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anfizem</a:t>
            </a:r>
            <a:r>
              <a:rPr kumimoji="0" lang="tr-TR" sz="17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tr-TR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5857884" y="3357562"/>
            <a:ext cx="2500330" cy="3000396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1900" b="1" u="sng" dirty="0" err="1" smtClean="0">
                <a:solidFill>
                  <a:srgbClr val="002060"/>
                </a:solidFill>
                <a:latin typeface="Calibri" pitchFamily="34" charset="0"/>
              </a:rPr>
              <a:t>Neoplasm</a:t>
            </a:r>
            <a:endParaRPr lang="tr-TR" sz="1900" b="1" u="sng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1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Benign</a:t>
            </a:r>
            <a:endParaRPr kumimoji="0" lang="tr-TR" sz="16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tr-TR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Epidermoid</a:t>
            </a:r>
            <a:r>
              <a:rPr kumimoji="0" lang="tr-T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kist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tr-TR" sz="1500" b="1" dirty="0" smtClean="0">
                <a:solidFill>
                  <a:srgbClr val="002060"/>
                </a:solidFill>
                <a:latin typeface="Calibri" pitchFamily="34" charset="0"/>
              </a:rPr>
              <a:t>     Lipom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Guatr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Malign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</a:t>
            </a:r>
            <a:r>
              <a:rPr kumimoji="0" lang="tr-TR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Lenfoma</a:t>
            </a:r>
            <a:endParaRPr kumimoji="0" lang="tr-TR" sz="1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tr-TR" sz="1500" b="1" dirty="0" smtClean="0">
                <a:solidFill>
                  <a:srgbClr val="002060"/>
                </a:solidFill>
                <a:latin typeface="Calibri" pitchFamily="34" charset="0"/>
              </a:rPr>
              <a:t>      Lösemi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</a:t>
            </a:r>
            <a:r>
              <a:rPr kumimoji="0" lang="tr-TR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Rabdomiyosarkom</a:t>
            </a:r>
            <a:endParaRPr kumimoji="0" lang="tr-TR" sz="15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tr-TR" sz="1500" b="1" baseline="0" dirty="0" smtClean="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tr-TR" sz="1500" b="1" baseline="0" dirty="0" err="1" smtClean="0">
                <a:solidFill>
                  <a:srgbClr val="002060"/>
                </a:solidFill>
                <a:latin typeface="Calibri" pitchFamily="34" charset="0"/>
              </a:rPr>
              <a:t>Nöroblastom</a:t>
            </a:r>
            <a:endParaRPr lang="tr-TR" sz="1500" b="1" baseline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</a:t>
            </a:r>
            <a:r>
              <a:rPr kumimoji="0" lang="tr-TR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Histiyositozlar</a:t>
            </a:r>
            <a:r>
              <a:rPr kumimoji="0" lang="tr-T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4357686" y="2285992"/>
            <a:ext cx="928694" cy="92869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vert="horz" lIns="182880" tIns="91440">
            <a:normAutofit fontScale="92500"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 rot="10800000">
            <a:off x="3214678" y="1928802"/>
            <a:ext cx="1000132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rot="10800000" flipV="1">
            <a:off x="3214678" y="2928934"/>
            <a:ext cx="1000132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rot="5400000" flipH="1" flipV="1">
            <a:off x="5322099" y="1893083"/>
            <a:ext cx="57150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rot="16200000" flipH="1">
            <a:off x="5143504" y="3214686"/>
            <a:ext cx="92869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 smtClean="0"/>
              <a:t>BOYUNDA ŞİŞLİK</a:t>
            </a:r>
            <a:br>
              <a:rPr lang="tr-TR" sz="2400" dirty="0" smtClean="0"/>
            </a:br>
            <a:r>
              <a:rPr lang="tr-TR" sz="2200" dirty="0" smtClean="0"/>
              <a:t>SORULACAK SORULAR VE NEDENLERİ</a:t>
            </a:r>
            <a:endParaRPr lang="tr-TR" sz="2200" dirty="0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500034" y="1571612"/>
            <a:ext cx="8183562" cy="4187825"/>
          </a:xfrm>
        </p:spPr>
        <p:txBody>
          <a:bodyPr>
            <a:normAutofit/>
          </a:bodyPr>
          <a:lstStyle/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Solunum sıkıntısı yaratan bir durum var mı ?</a:t>
            </a:r>
            <a:endParaRPr lang="tr-TR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Cevaplanması gereken ilk soru. Solunum sıkıntısı acil müdahale gerektirir</a:t>
            </a:r>
          </a:p>
          <a:p>
            <a:pPr lvl="1"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Boyun kitleleri direkt bası yapabilir ya da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intratorasik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bir kitlenin belirtisi olabilir 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Travma konusunda klinik bir endişe var mı ?</a:t>
            </a:r>
            <a:endParaRPr lang="tr-TR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Akut bir sorun olan ve hızlı yayılabilen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hematom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olabilir. Cerrahi müdahale ?</a:t>
            </a:r>
          </a:p>
          <a:p>
            <a:pPr lvl="1"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Gerekirse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servikal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spinal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stabilizasyon ve görüntüleme yapılabilir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u="sng" dirty="0">
                <a:solidFill>
                  <a:srgbClr val="FF0000"/>
                </a:solidFill>
                <a:latin typeface="Calibri" pitchFamily="34" charset="0"/>
              </a:rPr>
              <a:t>Şişliğin boyutlarının seyri ve büyümenin varlığı ?</a:t>
            </a:r>
          </a:p>
          <a:p>
            <a:pPr>
              <a:buNone/>
            </a:pPr>
            <a:endParaRPr lang="tr-TR" sz="2000" b="1" dirty="0" smtClean="0">
              <a:latin typeface="Calibri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1643050"/>
            <a:ext cx="8183880" cy="4187952"/>
          </a:xfrm>
        </p:spPr>
        <p:txBody>
          <a:bodyPr/>
          <a:lstStyle/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Sistemik hastalık bulguları var mı ?</a:t>
            </a:r>
            <a:endParaRPr lang="tr-TR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Ateş, kilo kaybı, gece terlemesi,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anoreksi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sorulmalı</a:t>
            </a:r>
          </a:p>
          <a:p>
            <a:pPr marL="0" indent="0">
              <a:buNone/>
            </a:pPr>
            <a:endParaRPr lang="tr-TR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Şişliğin nedeni </a:t>
            </a:r>
            <a:r>
              <a:rPr lang="tr-TR" sz="2000" b="1" u="sng" dirty="0" err="1" smtClean="0">
                <a:solidFill>
                  <a:srgbClr val="FF0000"/>
                </a:solidFill>
                <a:latin typeface="Calibri" pitchFamily="34" charset="0"/>
              </a:rPr>
              <a:t>lenfadenit</a:t>
            </a:r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 veya </a:t>
            </a:r>
            <a:r>
              <a:rPr lang="tr-TR" sz="2000" b="1" u="sng" dirty="0" err="1" smtClean="0">
                <a:solidFill>
                  <a:srgbClr val="FF0000"/>
                </a:solidFill>
                <a:latin typeface="Calibri" pitchFamily="34" charset="0"/>
              </a:rPr>
              <a:t>lenfadenopati</a:t>
            </a:r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 mi ?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600" b="1" u="sng" dirty="0" err="1" smtClean="0">
                <a:solidFill>
                  <a:srgbClr val="002060"/>
                </a:solidFill>
                <a:latin typeface="Calibri" pitchFamily="34" charset="0"/>
              </a:rPr>
              <a:t>Lenfadenopati</a:t>
            </a:r>
            <a:r>
              <a:rPr lang="tr-TR" sz="1600" b="1" u="sng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lenf bezlerindeki herhangi bir nedenle meydana gelen, sayı, boyut ve şekil değişikliklerine verilen genel addır. Belirtileri, şişlik vardır, hassasiyet olmaz veya hafif olabilir. Ciltte kızarıklık, ısı artışı veya ağrı yoktur.</a:t>
            </a:r>
          </a:p>
          <a:p>
            <a:pPr lvl="1">
              <a:buFont typeface="Wingdings" pitchFamily="2" charset="2"/>
              <a:buChar char="Ø"/>
            </a:pPr>
            <a:r>
              <a:rPr lang="tr-TR" sz="1600" b="1" u="sng" dirty="0" err="1" smtClean="0">
                <a:solidFill>
                  <a:srgbClr val="002060"/>
                </a:solidFill>
                <a:latin typeface="Calibri" pitchFamily="34" charset="0"/>
              </a:rPr>
              <a:t>Lenfadenit</a:t>
            </a:r>
            <a:r>
              <a:rPr lang="tr-TR" sz="1600" b="1" u="sng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lenf bezinin kendi enfeksiyonları sonucunda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inflamatuar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hücrelerin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infiltrasyonudur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. Belirtileri, şişlik, kızarıklık, ısı artışı ve hassasiyettir.</a:t>
            </a:r>
          </a:p>
          <a:p>
            <a:pPr lvl="1">
              <a:buFont typeface="Wingdings" pitchFamily="2" charset="2"/>
              <a:buChar char="Ø"/>
            </a:pPr>
            <a:endParaRPr lang="tr-TR" sz="1600" b="1" dirty="0" smtClean="0">
              <a:latin typeface="Calibri" pitchFamily="34" charset="0"/>
            </a:endParaRPr>
          </a:p>
          <a:p>
            <a:r>
              <a:rPr lang="tr-TR" sz="2000" b="1" u="sng" dirty="0">
                <a:solidFill>
                  <a:srgbClr val="FF0000"/>
                </a:solidFill>
                <a:latin typeface="Calibri" pitchFamily="34" charset="0"/>
              </a:rPr>
              <a:t>Diş problemlerinin varlığı ?</a:t>
            </a:r>
          </a:p>
          <a:p>
            <a:endParaRPr lang="tr-TR" sz="2000" b="1" dirty="0" smtClean="0">
              <a:latin typeface="Calibri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 smtClean="0"/>
              <a:t>BOYUNDA ŞİŞLİK</a:t>
            </a:r>
            <a:br>
              <a:rPr lang="tr-TR" sz="2400" dirty="0" smtClean="0"/>
            </a:br>
            <a:r>
              <a:rPr lang="tr-TR" sz="2200" dirty="0" smtClean="0"/>
              <a:t>SORULACAK SORULAR VE NEDENLERİ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1268760"/>
            <a:ext cx="8183880" cy="4464496"/>
          </a:xfrm>
        </p:spPr>
        <p:txBody>
          <a:bodyPr>
            <a:normAutofit fontScale="92500" lnSpcReduction="10000"/>
          </a:bodyPr>
          <a:lstStyle/>
          <a:p>
            <a:endParaRPr lang="tr-TR" sz="2000" b="1" u="sng" dirty="0" smtClean="0">
              <a:latin typeface="Calibri" pitchFamily="34" charset="0"/>
            </a:endParaRPr>
          </a:p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Şişlik akut mu, </a:t>
            </a:r>
            <a:r>
              <a:rPr lang="tr-TR" sz="2000" b="1" u="sng" dirty="0" err="1" smtClean="0">
                <a:solidFill>
                  <a:srgbClr val="FF0000"/>
                </a:solidFill>
                <a:latin typeface="Calibri" pitchFamily="34" charset="0"/>
              </a:rPr>
              <a:t>subakut</a:t>
            </a:r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 mu yoksa kronik mi?</a:t>
            </a:r>
          </a:p>
          <a:p>
            <a:pPr lvl="1"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Akut &lt; 2 hafta,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Subakut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2-6 hafta, Kronik &gt;6 hafta</a:t>
            </a:r>
          </a:p>
          <a:p>
            <a:pPr lvl="1"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Bakteriyel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infeksiyonlar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genelde akuttur ve hızlı ilerler.</a:t>
            </a:r>
          </a:p>
          <a:p>
            <a:pPr lvl="1"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EBV, kedi tırmığı hastalığı veya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Tbc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gibi diğer enfeksiyonlar daha çok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subakut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özellik gösterir.</a:t>
            </a:r>
          </a:p>
          <a:p>
            <a:pPr lvl="1"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Tümörel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kitleler histolojik özelliğine bağlı olarak farklı sürelerde ilerleyebilir.</a:t>
            </a:r>
          </a:p>
          <a:p>
            <a:pPr lvl="1">
              <a:buFont typeface="Wingdings" pitchFamily="2" charset="2"/>
              <a:buChar char="Ø"/>
            </a:pP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Evde hayvan beslenip beslenmediği;</a:t>
            </a:r>
          </a:p>
          <a:p>
            <a:pPr lvl="1"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Kedi tırmığı hastalığı,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toksoplazma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Aynı evde yaşayan bireylerde </a:t>
            </a:r>
            <a:r>
              <a:rPr lang="tr-TR" sz="2000" b="1" dirty="0" err="1">
                <a:solidFill>
                  <a:srgbClr val="FF0000"/>
                </a:solidFill>
                <a:latin typeface="Calibri" pitchFamily="34" charset="0"/>
              </a:rPr>
              <a:t>Tbc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tr-TR" sz="2000" b="1" dirty="0" err="1">
                <a:solidFill>
                  <a:srgbClr val="FF0000"/>
                </a:solidFill>
                <a:latin typeface="Calibri" pitchFamily="34" charset="0"/>
              </a:rPr>
              <a:t>viral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 enfeksiyon, </a:t>
            </a:r>
            <a:r>
              <a:rPr lang="tr-TR" sz="2000" b="1" dirty="0" err="1">
                <a:solidFill>
                  <a:srgbClr val="FF0000"/>
                </a:solidFill>
                <a:latin typeface="Calibri" pitchFamily="34" charset="0"/>
              </a:rPr>
              <a:t>streptokkal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Calibri" pitchFamily="34" charset="0"/>
              </a:rPr>
              <a:t>tonsillit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 varlığı sorgulanmalı ?</a:t>
            </a:r>
          </a:p>
          <a:p>
            <a:endParaRPr lang="tr-TR" sz="20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Şişlikten 1-2 hafta önce geçirilmiş bir enfeksiyon öyküsü var mı ?</a:t>
            </a:r>
          </a:p>
          <a:p>
            <a:pPr marL="569214" lvl="1" indent="-285750">
              <a:buFont typeface="Wingdings" panose="05000000000000000000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EBV</a:t>
            </a:r>
            <a:r>
              <a:rPr lang="tr-TR" sz="1600" b="1" dirty="0">
                <a:solidFill>
                  <a:srgbClr val="002060"/>
                </a:solidFill>
                <a:latin typeface="Calibri" pitchFamily="34" charset="0"/>
              </a:rPr>
              <a:t>, CMV</a:t>
            </a:r>
          </a:p>
          <a:p>
            <a:endParaRPr lang="tr-TR" sz="2000" b="1" dirty="0" smtClean="0">
              <a:latin typeface="Calibri" pitchFamily="34" charset="0"/>
            </a:endParaRPr>
          </a:p>
          <a:p>
            <a:endParaRPr lang="tr-TR" sz="2000" dirty="0" smtClean="0">
              <a:latin typeface="Calibri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 smtClean="0"/>
              <a:t>BOYUNDA ŞİŞLİK</a:t>
            </a:r>
            <a:br>
              <a:rPr lang="tr-TR" sz="2400" dirty="0" smtClean="0"/>
            </a:br>
            <a:r>
              <a:rPr lang="tr-TR" sz="2200" dirty="0" smtClean="0"/>
              <a:t>SORULACAK SORULAR VE NEDENLERİ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187952"/>
          </a:xfrm>
        </p:spPr>
        <p:txBody>
          <a:bodyPr/>
          <a:lstStyle/>
          <a:p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24 Aylık erkek hasta, </a:t>
            </a:r>
          </a:p>
          <a:p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3 gündür boyunda şişlik, 1 gündür boyunda kızarıklık</a:t>
            </a:r>
          </a:p>
          <a:p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1 gündür ateşi varmış ama ölçülmemiş</a:t>
            </a:r>
          </a:p>
          <a:p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Oral alımı yeterli, ateşi olmadığı dönemde canlı, çevreyle ilgili</a:t>
            </a:r>
          </a:p>
          <a:p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Solunum yolu semptomları yok ve vücudunun başka yerinde kızarıklık yok</a:t>
            </a:r>
          </a:p>
          <a:p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Kedi ile ya da </a:t>
            </a:r>
            <a:r>
              <a:rPr lang="tr-TR" sz="1900" b="1" dirty="0" err="1" smtClean="0">
                <a:solidFill>
                  <a:srgbClr val="660066"/>
                </a:solidFill>
                <a:latin typeface="Calibri" pitchFamily="34" charset="0"/>
              </a:rPr>
              <a:t>Tbc’li</a:t>
            </a:r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 insan ile teması olmamış </a:t>
            </a:r>
          </a:p>
          <a:p>
            <a:endParaRPr lang="tr-TR" sz="2000" b="1" dirty="0">
              <a:solidFill>
                <a:srgbClr val="660066"/>
              </a:solidFill>
              <a:latin typeface="Calibri" pitchFamily="34" charset="0"/>
            </a:endParaRPr>
          </a:p>
          <a:p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Özgeçmiş: Zamanında doğmuş, PN </a:t>
            </a:r>
            <a:r>
              <a:rPr lang="tr-TR" sz="1900" b="1" dirty="0" err="1" smtClean="0">
                <a:solidFill>
                  <a:srgbClr val="660066"/>
                </a:solidFill>
                <a:latin typeface="Calibri" pitchFamily="34" charset="0"/>
              </a:rPr>
              <a:t>komp</a:t>
            </a:r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. Yok + bilinen </a:t>
            </a:r>
            <a:r>
              <a:rPr lang="tr-TR" sz="1900" b="1" dirty="0" err="1" smtClean="0">
                <a:solidFill>
                  <a:srgbClr val="660066"/>
                </a:solidFill>
                <a:latin typeface="Calibri" pitchFamily="34" charset="0"/>
              </a:rPr>
              <a:t>allerji</a:t>
            </a:r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 yok + ilaç kullanmıyor</a:t>
            </a:r>
          </a:p>
          <a:p>
            <a:endParaRPr lang="tr-TR" sz="1900" b="1" dirty="0">
              <a:solidFill>
                <a:srgbClr val="660066"/>
              </a:solidFill>
              <a:latin typeface="Calibri" pitchFamily="34" charset="0"/>
            </a:endParaRPr>
          </a:p>
          <a:p>
            <a:r>
              <a:rPr lang="tr-TR" sz="1900" b="1" dirty="0" err="1" smtClean="0">
                <a:solidFill>
                  <a:srgbClr val="660066"/>
                </a:solidFill>
                <a:latin typeface="Calibri" pitchFamily="34" charset="0"/>
              </a:rPr>
              <a:t>Soygeçmiş</a:t>
            </a:r>
            <a:r>
              <a:rPr lang="tr-TR" sz="1900" b="1" dirty="0" smtClean="0">
                <a:solidFill>
                  <a:srgbClr val="660066"/>
                </a:solidFill>
                <a:latin typeface="Calibri" pitchFamily="34" charset="0"/>
              </a:rPr>
              <a:t>: Anne 26 yaş, Baba 30 yaş, Akrabalık yok, Kardeş yok</a:t>
            </a:r>
          </a:p>
          <a:p>
            <a:pPr>
              <a:buNone/>
            </a:pPr>
            <a:endParaRPr lang="tr-TR" sz="2000" dirty="0" smtClean="0">
              <a:latin typeface="Calibri" pitchFamily="34" charset="0"/>
            </a:endParaRP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BOYUNDA ŞİŞLİK</a:t>
            </a:r>
            <a:br>
              <a:rPr lang="tr-TR" sz="2400" dirty="0" smtClean="0"/>
            </a:br>
            <a:r>
              <a:rPr lang="tr-TR" sz="2200" dirty="0" smtClean="0"/>
              <a:t>VAKA ÖRNEKLERİ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80728"/>
            <a:ext cx="3539281" cy="38164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8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1545304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u="sng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Ayırıcı tanı: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 bakteriyel </a:t>
            </a:r>
            <a:r>
              <a:rPr lang="tr-TR" sz="2000" b="1" dirty="0" err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ervikal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lenfadenit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Dental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Reaktif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Lenfadenit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Lenfoma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Lösemi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Hematom</a:t>
            </a:r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589534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642918"/>
            <a:ext cx="2471726" cy="2043114"/>
          </a:xfrm>
        </p:spPr>
        <p:txBody>
          <a:bodyPr>
            <a:normAutofit lnSpcReduction="10000"/>
          </a:bodyPr>
          <a:lstStyle/>
          <a:p>
            <a:r>
              <a:rPr lang="tr-TR" sz="1400" dirty="0" smtClean="0">
                <a:solidFill>
                  <a:srgbClr val="002060"/>
                </a:solidFill>
              </a:rPr>
              <a:t>Adı Soyadı:</a:t>
            </a:r>
          </a:p>
          <a:p>
            <a:r>
              <a:rPr lang="tr-TR" sz="1400" dirty="0" smtClean="0">
                <a:solidFill>
                  <a:srgbClr val="002060"/>
                </a:solidFill>
              </a:rPr>
              <a:t>Doğum Tarihi:</a:t>
            </a:r>
          </a:p>
          <a:p>
            <a:r>
              <a:rPr lang="tr-TR" sz="1400" dirty="0" smtClean="0">
                <a:solidFill>
                  <a:srgbClr val="002060"/>
                </a:solidFill>
              </a:rPr>
              <a:t>Cins: </a:t>
            </a:r>
          </a:p>
          <a:p>
            <a:r>
              <a:rPr lang="tr-TR" sz="1400" dirty="0" smtClean="0">
                <a:solidFill>
                  <a:srgbClr val="002060"/>
                </a:solidFill>
              </a:rPr>
              <a:t>TC Kimlik No:</a:t>
            </a:r>
          </a:p>
          <a:p>
            <a:r>
              <a:rPr lang="tr-TR" sz="1400" dirty="0" smtClean="0">
                <a:solidFill>
                  <a:srgbClr val="002060"/>
                </a:solidFill>
              </a:rPr>
              <a:t>Adres: </a:t>
            </a:r>
          </a:p>
          <a:p>
            <a:r>
              <a:rPr lang="tr-TR" sz="1400" dirty="0" smtClean="0">
                <a:solidFill>
                  <a:srgbClr val="002060"/>
                </a:solidFill>
              </a:rPr>
              <a:t>Telefon:</a:t>
            </a:r>
          </a:p>
          <a:p>
            <a:r>
              <a:rPr lang="tr-TR" sz="1400" dirty="0" err="1" smtClean="0">
                <a:solidFill>
                  <a:srgbClr val="002060"/>
                </a:solidFill>
              </a:rPr>
              <a:t>Anamnezi</a:t>
            </a:r>
            <a:r>
              <a:rPr lang="tr-TR" sz="1400" dirty="0" smtClean="0">
                <a:solidFill>
                  <a:srgbClr val="002060"/>
                </a:solidFill>
              </a:rPr>
              <a:t> alan doktor:</a:t>
            </a:r>
            <a:endParaRPr lang="tr-TR" sz="1400" dirty="0">
              <a:solidFill>
                <a:srgbClr val="00206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672174" y="671506"/>
            <a:ext cx="2471726" cy="204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400" dirty="0" smtClean="0">
                <a:solidFill>
                  <a:srgbClr val="002060"/>
                </a:solidFill>
              </a:rPr>
              <a:t>Tarih: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400" dirty="0" smtClean="0">
                <a:solidFill>
                  <a:srgbClr val="002060"/>
                </a:solidFill>
              </a:rPr>
              <a:t>Saat: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400" dirty="0" err="1" smtClean="0">
                <a:solidFill>
                  <a:srgbClr val="002060"/>
                </a:solidFill>
              </a:rPr>
              <a:t>Anamnezin</a:t>
            </a:r>
            <a:r>
              <a:rPr lang="tr-TR" sz="1400" dirty="0" smtClean="0">
                <a:solidFill>
                  <a:srgbClr val="002060"/>
                </a:solidFill>
              </a:rPr>
              <a:t> kimden alındığı: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400" dirty="0" smtClean="0">
                <a:solidFill>
                  <a:srgbClr val="002060"/>
                </a:solidFill>
              </a:rPr>
              <a:t>Güvenilirlik: 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28596" y="2571744"/>
            <a:ext cx="3495332" cy="340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Şikayet: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400" dirty="0" smtClean="0">
                <a:solidFill>
                  <a:srgbClr val="FF0000"/>
                </a:solidFill>
              </a:rPr>
              <a:t>Öykü: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400" dirty="0" smtClean="0">
                <a:solidFill>
                  <a:srgbClr val="FF0000"/>
                </a:solidFill>
              </a:rPr>
              <a:t>Özgeçmiş:</a:t>
            </a:r>
            <a:r>
              <a:rPr lang="tr-TR" sz="1400" dirty="0" smtClean="0"/>
              <a:t> </a:t>
            </a:r>
            <a:r>
              <a:rPr lang="tr-TR" sz="1400" dirty="0" err="1" smtClean="0">
                <a:solidFill>
                  <a:srgbClr val="002060"/>
                </a:solidFill>
              </a:rPr>
              <a:t>Prenatal</a:t>
            </a:r>
            <a:r>
              <a:rPr lang="tr-TR" sz="1400" dirty="0" smtClean="0">
                <a:solidFill>
                  <a:srgbClr val="002060"/>
                </a:solidFill>
              </a:rPr>
              <a:t>/</a:t>
            </a:r>
            <a:r>
              <a:rPr lang="tr-TR" sz="1400" dirty="0" err="1" smtClean="0">
                <a:solidFill>
                  <a:srgbClr val="002060"/>
                </a:solidFill>
              </a:rPr>
              <a:t>Natal</a:t>
            </a:r>
            <a:r>
              <a:rPr lang="tr-TR" sz="1400" dirty="0" smtClean="0">
                <a:solidFill>
                  <a:srgbClr val="002060"/>
                </a:solidFill>
              </a:rPr>
              <a:t>/</a:t>
            </a:r>
            <a:r>
              <a:rPr lang="tr-TR" sz="1400" dirty="0" err="1" smtClean="0">
                <a:solidFill>
                  <a:srgbClr val="002060"/>
                </a:solidFill>
              </a:rPr>
              <a:t>Postnatal</a:t>
            </a:r>
            <a:endParaRPr lang="tr-TR" sz="1400" dirty="0" smtClean="0">
              <a:solidFill>
                <a:srgbClr val="00206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Geçirilen</a:t>
            </a:r>
            <a:r>
              <a:rPr kumimoji="0" lang="tr-TR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hastalıklar: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400" baseline="0" dirty="0" smtClean="0">
                <a:solidFill>
                  <a:srgbClr val="002060"/>
                </a:solidFill>
              </a:rPr>
              <a:t>Aşılama/</a:t>
            </a:r>
            <a:r>
              <a:rPr lang="tr-TR" sz="1400" baseline="0" dirty="0" err="1" smtClean="0">
                <a:solidFill>
                  <a:srgbClr val="002060"/>
                </a:solidFill>
              </a:rPr>
              <a:t>Allerji</a:t>
            </a:r>
            <a:r>
              <a:rPr lang="tr-TR" sz="1400" baseline="0" dirty="0" smtClean="0">
                <a:solidFill>
                  <a:srgbClr val="002060"/>
                </a:solidFill>
              </a:rPr>
              <a:t>/Beslenme: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Psikomotor</a:t>
            </a:r>
            <a:r>
              <a:rPr kumimoji="0" lang="tr-TR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1400" dirty="0">
                <a:solidFill>
                  <a:srgbClr val="002060"/>
                </a:solidFill>
              </a:rPr>
              <a:t>G</a:t>
            </a:r>
            <a:r>
              <a:rPr kumimoji="0" lang="tr-TR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elişme</a:t>
            </a:r>
            <a:r>
              <a:rPr kumimoji="0" lang="tr-TR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400" baseline="0" dirty="0" err="1" smtClean="0">
                <a:solidFill>
                  <a:srgbClr val="FF0000"/>
                </a:solidFill>
              </a:rPr>
              <a:t>Soygeçmiş</a:t>
            </a:r>
            <a:r>
              <a:rPr lang="tr-TR" sz="1400" baseline="0" dirty="0" smtClean="0">
                <a:solidFill>
                  <a:srgbClr val="FF0000"/>
                </a:solidFill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Anne/Baba: Akrabalık/Ailede önemli hastalık/Kardeş Öyküsü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1545304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u="sng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Ayırıcı tanı: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 bakteriyel </a:t>
            </a:r>
            <a:r>
              <a:rPr lang="tr-TR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ervikal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lenfadenit</a:t>
            </a:r>
            <a:endParaRPr lang="tr-TR" sz="2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Dental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Reaktif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Lenfadenit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Lenfoma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Lösemi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Hematom</a:t>
            </a:r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589534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1329280"/>
            <a:ext cx="8183880" cy="4187952"/>
          </a:xfrm>
        </p:spPr>
        <p:txBody>
          <a:bodyPr>
            <a:normAutofit/>
          </a:bodyPr>
          <a:lstStyle/>
          <a:p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yaş erkek hasta,</a:t>
            </a:r>
          </a:p>
          <a:p>
            <a:r>
              <a:rPr lang="tr-TR" sz="19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gündür devam ateş (+)</a:t>
            </a:r>
          </a:p>
          <a:p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gündür sağ </a:t>
            </a:r>
            <a:r>
              <a:rPr lang="tr-TR" sz="19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servikal</a:t>
            </a:r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bölgede 3x3 cm </a:t>
            </a:r>
            <a:r>
              <a:rPr lang="tr-TR" sz="19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</a:t>
            </a:r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şişlik</a:t>
            </a:r>
          </a:p>
          <a:p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gün önce dış merkeze başvuru (+); akut bakteriyel </a:t>
            </a:r>
            <a:r>
              <a:rPr lang="tr-TR" sz="19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servikal</a:t>
            </a:r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lenfadenit</a:t>
            </a:r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şüphesiyle </a:t>
            </a:r>
            <a:r>
              <a:rPr lang="tr-TR" sz="19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Amok-Klav</a:t>
            </a:r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9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eçete  edilmiş. </a:t>
            </a:r>
          </a:p>
          <a:p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Belirtiler başlamadan önce arkadaşının evinde kedi ile temas var ama kedi tırmığı yok</a:t>
            </a:r>
          </a:p>
          <a:p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2 gündür ateşte artış, titreme ve gece terlemesi </a:t>
            </a:r>
            <a:r>
              <a:rPr lang="tr-TR" sz="19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farkedilmiş</a:t>
            </a:r>
            <a:endParaRPr lang="tr-TR" sz="19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gündür oral alımda azalma (+), kusma ve ishal yok</a:t>
            </a:r>
          </a:p>
          <a:p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Dünden beri el eklemlerinde şişlik +</a:t>
            </a:r>
          </a:p>
          <a:p>
            <a:endParaRPr lang="tr-TR" sz="19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Özgeçmiş/</a:t>
            </a:r>
            <a:r>
              <a:rPr lang="tr-TR" sz="19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Soygeçmişinde</a:t>
            </a:r>
            <a:r>
              <a:rPr lang="tr-TR" sz="19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özellik yok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188" y="305063"/>
            <a:ext cx="589534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5"/>
            <a:ext cx="2304256" cy="25202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2232248" cy="25202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016224" cy="25202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ol Ok 7"/>
          <p:cNvSpPr/>
          <p:nvPr/>
        </p:nvSpPr>
        <p:spPr>
          <a:xfrm rot="2878656">
            <a:off x="2657652" y="2537867"/>
            <a:ext cx="533108" cy="272466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2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00808"/>
            <a:ext cx="6480720" cy="3816424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Grubu Beta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Hemolitik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Streptokoksik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Tonsillit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EBV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CMV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Adenovirüs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Kedi tırmığı hastalığı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Kawasaki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Hastalığı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589534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00808"/>
            <a:ext cx="6480720" cy="3816424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Grubu Beta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Hemolitik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Streptokoksik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Tonsillit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EBV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CMV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Adenovirüs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Kedi tırmığı hastalığı</a:t>
            </a:r>
          </a:p>
          <a:p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Kawasaki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Hastalığı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0470" y="548680"/>
            <a:ext cx="589534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059832" y="476672"/>
            <a:ext cx="2640926" cy="576064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11560" y="1772816"/>
            <a:ext cx="8183880" cy="4331968"/>
          </a:xfrm>
        </p:spPr>
        <p:txBody>
          <a:bodyPr>
            <a:no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genellikle geçici, ani, bilinç ve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postural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tonus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kaybıdır</a:t>
            </a:r>
          </a:p>
          <a:p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Serebral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oksijen ve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glukoz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sunumu eksikliği nedeniyle oluşan, geri dönüşümlü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serebral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perfüzyon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kesintisi</a:t>
            </a:r>
          </a:p>
          <a:p>
            <a:pPr marL="0" indent="0">
              <a:buNone/>
            </a:pP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ataklarını,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gibi görünen diğer nedenlerden (Ör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Nöbet) ayırmak önemlidir</a:t>
            </a:r>
          </a:p>
          <a:p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Çocuklarda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senkopun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önemli nedeni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vazovagal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(VVS) tur  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460350" y="285728"/>
            <a:ext cx="3897600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SENKOP</a:t>
            </a:r>
            <a:br>
              <a:rPr lang="tr-TR" sz="2400" dirty="0" smtClean="0"/>
            </a:br>
            <a:r>
              <a:rPr lang="tr-TR" sz="2200" dirty="0" smtClean="0"/>
              <a:t>AYIRICI TANI</a:t>
            </a:r>
            <a:endParaRPr lang="tr-TR" sz="2200" dirty="0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500034" y="1071546"/>
            <a:ext cx="2643206" cy="1785950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sz="2000" b="1" u="sng" dirty="0" smtClean="0">
                <a:latin typeface="Calibri" pitchFamily="34" charset="0"/>
              </a:rPr>
              <a:t>Anatomik</a:t>
            </a:r>
          </a:p>
          <a:p>
            <a:pP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rgbClr val="FF0000"/>
                </a:solidFill>
                <a:latin typeface="Calibri" pitchFamily="34" charset="0"/>
              </a:rPr>
              <a:t>Vazovagal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  <a:latin typeface="Calibri" pitchFamily="34" charset="0"/>
              </a:rPr>
              <a:t>Senkop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</a:rPr>
              <a:t> (VVS)</a:t>
            </a:r>
          </a:p>
          <a:p>
            <a:pP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Ortostatik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HipoTA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Artan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vagal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tonus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Durumsal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senkop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(Öksürük, işeme, dışkılama)</a:t>
            </a:r>
          </a:p>
          <a:p>
            <a:pPr>
              <a:buNone/>
            </a:pPr>
            <a:endParaRPr lang="tr-TR" sz="2000" b="1" dirty="0" smtClean="0"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500034" y="3429000"/>
            <a:ext cx="2415782" cy="216024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fontScale="925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Yapısal</a:t>
            </a:r>
            <a:r>
              <a:rPr kumimoji="0" lang="tr-TR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Kalp Hastalığı</a:t>
            </a:r>
            <a:endParaRPr kumimoji="0" lang="tr-TR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Çıkış Yolu 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Obst.ları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(İHSS, Aort kapak darlıkları, 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Primer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pulmoner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HT,…)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Dilate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Kardiyomiyopati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Tamponadlı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Perikardit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929322" y="1071546"/>
            <a:ext cx="2500330" cy="1785950"/>
          </a:xfrm>
          <a:prstGeom prst="rect">
            <a:avLst/>
          </a:prstGeom>
          <a:solidFill>
            <a:srgbClr val="99FF33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fontScale="92500"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smtClean="0">
                <a:latin typeface="Calibri" pitchFamily="34" charset="0"/>
              </a:rPr>
              <a:t>Aritmiler</a:t>
            </a:r>
            <a:endParaRPr kumimoji="0" lang="tr-TR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Uzun QT sendromu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dirty="0" smtClean="0">
                <a:solidFill>
                  <a:srgbClr val="002060"/>
                </a:solidFill>
                <a:latin typeface="Calibri" pitchFamily="34" charset="0"/>
              </a:rPr>
              <a:t>SVT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baseline="0" dirty="0" smtClean="0">
                <a:solidFill>
                  <a:srgbClr val="002060"/>
                </a:solidFill>
                <a:latin typeface="Calibri" pitchFamily="34" charset="0"/>
              </a:rPr>
              <a:t>VT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baseline="0" dirty="0" smtClean="0">
                <a:solidFill>
                  <a:srgbClr val="002060"/>
                </a:solidFill>
                <a:latin typeface="Calibri" pitchFamily="34" charset="0"/>
              </a:rPr>
              <a:t>AV blok</a:t>
            </a:r>
            <a:endParaRPr lang="tr-TR" sz="17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Sinüs düğümü hastalığı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5888094" y="2996952"/>
            <a:ext cx="2500330" cy="935534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err="1" smtClean="0">
                <a:latin typeface="Calibri" pitchFamily="34" charset="0"/>
              </a:rPr>
              <a:t>Vasküler</a:t>
            </a:r>
            <a:endParaRPr lang="tr-TR" sz="2000" b="1" u="sng" dirty="0" smtClean="0">
              <a:latin typeface="Calibri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Vertebrobaziler</a:t>
            </a:r>
            <a:r>
              <a:rPr kumimoji="0" lang="tr-TR" sz="16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yetmezlik</a:t>
            </a:r>
            <a:endParaRPr kumimoji="0" lang="tr-TR" sz="1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4357686" y="2285992"/>
            <a:ext cx="928694" cy="92869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vert="horz" lIns="182880" tIns="91440">
            <a:normAutofit fontScale="92500"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 rot="10800000">
            <a:off x="3214678" y="1928802"/>
            <a:ext cx="1000132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rot="10800000" flipV="1">
            <a:off x="3214678" y="2928934"/>
            <a:ext cx="1000132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rot="5400000" flipH="1" flipV="1">
            <a:off x="5322099" y="1893083"/>
            <a:ext cx="57150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>
            <a:off x="5312600" y="2854076"/>
            <a:ext cx="575494" cy="3606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İçerik Yer Tutucusu"/>
          <p:cNvSpPr txBox="1">
            <a:spLocks/>
          </p:cNvSpPr>
          <p:nvPr/>
        </p:nvSpPr>
        <p:spPr>
          <a:xfrm>
            <a:off x="6032110" y="4005064"/>
            <a:ext cx="2500330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err="1" smtClean="0">
                <a:latin typeface="Calibri" pitchFamily="34" charset="0"/>
              </a:rPr>
              <a:t>Metabolik</a:t>
            </a:r>
            <a:endParaRPr kumimoji="0" lang="tr-TR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Hipoglisemi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dirty="0" err="1" smtClean="0">
                <a:solidFill>
                  <a:srgbClr val="002060"/>
                </a:solidFill>
                <a:latin typeface="Calibri" pitchFamily="34" charset="0"/>
              </a:rPr>
              <a:t>Hipoksi</a:t>
            </a:r>
            <a:endParaRPr lang="tr-TR" sz="17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baseline="0" dirty="0" err="1" smtClean="0">
                <a:solidFill>
                  <a:srgbClr val="002060"/>
                </a:solidFill>
                <a:latin typeface="Calibri" pitchFamily="34" charset="0"/>
              </a:rPr>
              <a:t>Hiperamonyemi</a:t>
            </a:r>
            <a:endParaRPr lang="tr-TR" sz="1700" b="1" baseline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baseline="0" dirty="0" smtClean="0">
                <a:solidFill>
                  <a:srgbClr val="002060"/>
                </a:solidFill>
                <a:latin typeface="Calibri" pitchFamily="34" charset="0"/>
              </a:rPr>
              <a:t>CO zehirlenmesi</a:t>
            </a:r>
            <a:endParaRPr kumimoji="0" lang="tr-TR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16 Düz Ok Bağlayıcısı"/>
          <p:cNvCxnSpPr/>
          <p:nvPr/>
        </p:nvCxnSpPr>
        <p:spPr>
          <a:xfrm>
            <a:off x="4998633" y="3248695"/>
            <a:ext cx="1033477" cy="11089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İçerik Yer Tutucusu"/>
          <p:cNvSpPr txBox="1">
            <a:spLocks/>
          </p:cNvSpPr>
          <p:nvPr/>
        </p:nvSpPr>
        <p:spPr>
          <a:xfrm>
            <a:off x="3264765" y="4509120"/>
            <a:ext cx="2500330" cy="1785950"/>
          </a:xfrm>
          <a:prstGeom prst="rect">
            <a:avLst/>
          </a:prstGeom>
          <a:solidFill>
            <a:srgbClr val="FF99FF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fontScale="92500" lnSpcReduction="2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err="1" smtClean="0">
                <a:latin typeface="Calibri" pitchFamily="34" charset="0"/>
              </a:rPr>
              <a:t>Senkobu</a:t>
            </a:r>
            <a:r>
              <a:rPr lang="tr-TR" sz="2000" b="1" u="sng" dirty="0" smtClean="0">
                <a:latin typeface="Calibri" pitchFamily="34" charset="0"/>
              </a:rPr>
              <a:t> taklit eden durumlar</a:t>
            </a:r>
            <a:endParaRPr kumimoji="0" lang="tr-TR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Konvülziyonlar</a:t>
            </a:r>
            <a:endParaRPr kumimoji="0" lang="tr-TR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dirty="0" smtClean="0">
                <a:solidFill>
                  <a:srgbClr val="002060"/>
                </a:solidFill>
                <a:latin typeface="Calibri" pitchFamily="34" charset="0"/>
              </a:rPr>
              <a:t>Migren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baseline="0" dirty="0" smtClean="0">
                <a:solidFill>
                  <a:srgbClr val="002060"/>
                </a:solidFill>
                <a:latin typeface="Calibri" pitchFamily="34" charset="0"/>
              </a:rPr>
              <a:t>Histerik bayılma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baseline="0" dirty="0" smtClean="0">
                <a:solidFill>
                  <a:srgbClr val="002060"/>
                </a:solidFill>
                <a:latin typeface="Calibri" pitchFamily="34" charset="0"/>
              </a:rPr>
              <a:t>Panik atak</a:t>
            </a:r>
            <a:endParaRPr lang="tr-TR" sz="17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Depresyon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11 Düz Ok Bağlayıcısı"/>
          <p:cNvCxnSpPr/>
          <p:nvPr/>
        </p:nvCxnSpPr>
        <p:spPr>
          <a:xfrm flipH="1">
            <a:off x="4367804" y="3214686"/>
            <a:ext cx="294253" cy="12944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1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936" y="1833336"/>
            <a:ext cx="7813496" cy="4187952"/>
          </a:xfrm>
        </p:spPr>
        <p:txBody>
          <a:bodyPr>
            <a:norm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hangi pozisyonda olmuş ?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VVS ve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ortostatik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hipoTA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uzun süre ayakta kalma sonrası olur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Yatar pozisyonda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olması nöbet aktivitesi açısından değerlendirilmelidir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 aktivitesi sırasında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kardiyak patolojiyi akla getirmeli</a:t>
            </a:r>
          </a:p>
          <a:p>
            <a:endParaRPr lang="tr-T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öncesi açlık ve </a:t>
            </a:r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hidrasyon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durumu ?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VVS öğün atlanması ve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hidrasyonun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yeterli olmadığı durumlarda ortaya çıkar</a:t>
            </a:r>
          </a:p>
          <a:p>
            <a:pPr lvl="1"/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Ortostatik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hipoTA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hidrasyonun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yetersiz olduğu durumlarda artabilir</a:t>
            </a:r>
          </a:p>
          <a:p>
            <a:endParaRPr lang="tr-T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sırasında çevresel ortamın durumu ?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VVS genelde sıcak havada, kalabalık ortamlarda meydana gelir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555520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b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SORULACAK SORULAR VE NEDENLERİ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761328"/>
            <a:ext cx="7741488" cy="4187952"/>
          </a:xfrm>
        </p:spPr>
        <p:txBody>
          <a:bodyPr/>
          <a:lstStyle/>
          <a:p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Senkopu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tetikleyici faktörlerin varlığı ?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VVS, kan verme işlemi ya da kan görme sonrası meydana gelebilir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VVS, hafif fiziksel ağrı, travma sonrası ya da duygusal üzüntü sonrası meydana gelebilir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Kafa travması varlığı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intrakraniyal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kanama açısından dikkatli olunmalıdır</a:t>
            </a:r>
          </a:p>
          <a:p>
            <a:endParaRPr lang="tr-T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öncesi, kalp çarpıntısı veya «tuhaf kalp çarpması» var mı ?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Böyle bir çarpıntı varlığı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disritmiyi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akla getirmelidir </a:t>
            </a:r>
          </a:p>
          <a:p>
            <a:endParaRPr lang="tr-T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öncesi </a:t>
            </a:r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prodromal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belirtiler var mı ?</a:t>
            </a:r>
          </a:p>
          <a:p>
            <a:pPr lvl="1"/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öncesi mide bulantısı, baş dönmesi, sıcak basması, görme değişiklikleri (tünelden bakıyormuş hissi, uçuşan noktalar görme), işitme değişiklikleri (kulakta çınlama) olması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VVS’yi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düşündürür</a:t>
            </a:r>
          </a:p>
          <a:p>
            <a:endParaRPr lang="tr-T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555520"/>
            <a:ext cx="589786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 smtClean="0"/>
              <a:t>SENKOP</a:t>
            </a:r>
            <a:br>
              <a:rPr lang="tr-TR" sz="2400" dirty="0" smtClean="0"/>
            </a:br>
            <a:r>
              <a:rPr lang="tr-TR" sz="2200" dirty="0" smtClean="0"/>
              <a:t>SORULACAK SORULAR VE NEDENLERİ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608512"/>
          </a:xfrm>
        </p:spPr>
        <p:txBody>
          <a:bodyPr>
            <a:norm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egzersiz sırasında veya hemen sonrasında mı olmuş ?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Böyle bir öykünün olması kardiyak patolojiyi düşündürür (Aort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stenozu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Hipertrofik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KMP)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kadar sürmüş ?</a:t>
            </a:r>
          </a:p>
          <a:p>
            <a:pPr lvl="1"/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VVS’de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serebral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 akımı düzelir düzelmez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durumun geri dönmesi hızlı olmaktadır (&lt;5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Bilinç durumunun yerine gelmesi &gt;5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uzun sürüyorsa nöbet açısından dikkatli olunmalıdır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Daha önce yapısal bir kalp hastalığı ya da aritmi varlığı ?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Ailede ani ölüm hikayesinin varlığı ? </a:t>
            </a:r>
            <a:endParaRPr lang="tr-T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 smtClean="0"/>
              <a:t>SENKOP</a:t>
            </a:r>
            <a:br>
              <a:rPr lang="tr-TR" sz="2400" dirty="0" smtClean="0"/>
            </a:br>
            <a:r>
              <a:rPr lang="tr-TR" sz="2200" dirty="0" smtClean="0"/>
              <a:t>SORULACAK SORULAR VE NEDENLERİ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8572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051560"/>
          </a:xfrm>
        </p:spPr>
        <p:txBody>
          <a:bodyPr/>
          <a:lstStyle/>
          <a:p>
            <a:pPr algn="ctr"/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Şikayet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812816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Hastayı o gün karşınıza getiren son yakınmaları sorgula (Kontrole gelmiş olabilir. O anda bir yakınması yoksa bu kısma kontrol yazılmalıdır)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Genelde 3-4 taneden fazla yakınma yazılmamalı. Çok fazla yakınma varsa en fazla sıkıntı veren yazılmalı</a:t>
            </a:r>
          </a:p>
          <a:p>
            <a:pPr marL="265176" lvl="1" indent="-265176">
              <a:buSzPct val="80000"/>
              <a:buFont typeface="Wingdings 2"/>
              <a:buChar char=""/>
            </a:pP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Örneğin; </a:t>
            </a:r>
            <a:r>
              <a:rPr lang="tr-TR" sz="2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Ateş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Halsizlik, İştahsızlık, Terleme, </a:t>
            </a:r>
            <a:r>
              <a:rPr lang="tr-TR" sz="2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Kanlı balgam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Kusma,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Kabızlık</a:t>
            </a:r>
            <a:endParaRPr lang="tr-TR" sz="20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034" y="1617312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yaşında erkek, sabah evde masada ders çalışırken aniden kalbinin hızlı atmaya başladığını hissetmiş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Başı dönmüş ve sersemleyerek arkaya doğru yatağının üzerine düşmüş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Bilincini tam kaybetmemiş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acil servise götürülmüş</a:t>
            </a:r>
          </a:p>
          <a:p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Özgeçmiş: Geçirilmiş hastalık yok, sporda aktif bir öğrenci, kullandığı ilaç yok, aşıları tam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Soygeçmiş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Ailede ani, açıklanamayan ölüm yok</a:t>
            </a:r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SENKOP</a:t>
            </a:r>
            <a:br>
              <a:rPr lang="tr-TR" sz="2400" dirty="0" smtClean="0"/>
            </a:br>
            <a:r>
              <a:rPr lang="tr-TR" sz="2200" dirty="0" smtClean="0"/>
              <a:t>VAKA ÖRNEKLERİ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0441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SENKOP</a:t>
            </a:r>
            <a:br>
              <a:rPr lang="tr-TR" sz="2400" dirty="0" smtClean="0"/>
            </a:br>
            <a:r>
              <a:rPr lang="tr-TR" sz="2200" dirty="0" smtClean="0"/>
              <a:t>VAKA ÖRNEKLERİ</a:t>
            </a:r>
            <a:endParaRPr lang="tr-TR" sz="2200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84528" y="1137304"/>
            <a:ext cx="8183880" cy="397192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r-TR" sz="2000" b="1" u="sng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Taşikardi ayırıcı tanı;</a:t>
            </a:r>
            <a:endParaRPr lang="tr-TR" sz="2000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SVT,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 kalp hastalığı (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Miyokardit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Perikardit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Hipertiroidizm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Aşırı kafein tüketimi, 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Yabancı madde kullanımı (kokain)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kullanımı (dijital, beta-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agonist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5261024" cy="17281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0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64288" y="4509120"/>
            <a:ext cx="1008112" cy="576064"/>
          </a:xfr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SVT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SENKOP</a:t>
            </a:r>
            <a:br>
              <a:rPr lang="tr-TR" sz="2400" dirty="0" smtClean="0"/>
            </a:br>
            <a:r>
              <a:rPr lang="tr-TR" sz="2200" dirty="0" smtClean="0"/>
              <a:t>VAKA ÖRNEKLERİ</a:t>
            </a:r>
            <a:endParaRPr lang="tr-TR" sz="2200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84528" y="1137304"/>
            <a:ext cx="8183880" cy="397192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r-TR" sz="2000" b="1" u="sng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Taşikardi ayırıcı tanı;</a:t>
            </a:r>
            <a:endParaRPr lang="tr-TR" sz="2000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SVT,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 kalp hastalığı (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Miyokardit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Perikardit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Hipertiroidizm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Aşırı kafein tüketimi, 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Yabancı madde kullanımı (kokain)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kullanımı (dijital, beta-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agonist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5261024" cy="17281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7 Düz Ok Bağlayıcısı"/>
          <p:cNvCxnSpPr/>
          <p:nvPr/>
        </p:nvCxnSpPr>
        <p:spPr>
          <a:xfrm>
            <a:off x="6084168" y="4797152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SENKOP</a:t>
            </a:r>
            <a:br>
              <a:rPr lang="tr-TR" sz="2400" dirty="0" smtClean="0"/>
            </a:br>
            <a:r>
              <a:rPr lang="tr-TR" sz="2200" dirty="0" smtClean="0"/>
              <a:t>VAKA ÖRNEKLERİ</a:t>
            </a:r>
            <a:endParaRPr lang="tr-TR" sz="22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00034" y="1628800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yaş erkek hasta, okulda basketbol antrenmanındayken bayılıyor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Acil servise götürülürken yolda 1-2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içinde kendine geliyor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Bilinç kaybı sırasında kol ve bacaklarda nöbet benzeri kasılmalar olmamış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Bayılma öncesi göğüs sol tarafında ağrı hissediyor. Çarpıntı yok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Ateş, öksürük, burun akıntısı şikayeti yok</a:t>
            </a:r>
          </a:p>
          <a:p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Özgeçmiş: Özellik yok, ilaç kullanmıyor. Daha önce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olmamış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Soygeçmiş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Özellik yok</a:t>
            </a:r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SENKOP</a:t>
            </a:r>
            <a:br>
              <a:rPr lang="tr-TR" sz="2400" dirty="0" smtClean="0"/>
            </a:br>
            <a:r>
              <a:rPr lang="tr-TR" sz="2200" dirty="0" smtClean="0"/>
              <a:t>VAKA ÖRNEKLERİ</a:t>
            </a:r>
            <a:endParaRPr lang="tr-TR" sz="22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00034" y="1628800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yaş erkek hasta, okulda basketbol </a:t>
            </a:r>
            <a:r>
              <a:rPr lang="tr-TR" sz="2000" b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antrenmanındayken </a:t>
            </a:r>
            <a:r>
              <a:rPr lang="tr-TR" sz="2000" b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bayılıyor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Acil servise götürülürken yolda 1-2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içinde kendine geliyor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Bilinç kaybı sırasında kol ve bacaklarda nöbet benzeri kasılmalar olmamış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Bayılma öncesi göğüs sol tarafında ağrı hissediyor. Çarpıntı yok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Ateş, öksürük, burun akıntısı şikayeti yok</a:t>
            </a:r>
          </a:p>
          <a:p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Özgeçmiş: Özellik yok, ilaç kullanmıyor. Daha önce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senkop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olmamış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Soygeçmiş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Özellik yok</a:t>
            </a:r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991574" y="5229200"/>
            <a:ext cx="7200800" cy="641232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TANI: HİPERTROFİK KARDİYOMİYOPATİ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AORT STENOZU</a:t>
            </a:r>
            <a:endParaRPr lang="tr-T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980728"/>
            <a:ext cx="8183880" cy="5112568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Batın ve diyafram kaslarının koordineli bir şekilde kasılarak mide içeriğinin mide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kardiyası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ve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özofagus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yoluyla dışarıya çıkmasıdır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Medüller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kusma merkezi, kusma sürecini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vagus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ve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frenik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sinirleri uyararak koordine eder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Medüller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kusma merkezinin uyarılması doğrudan olabileceği gibi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kemoreseptör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aracılığı ile de olabilir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Doğrudan uyarım, GİS,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vestibüler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sistem, beyin korteksi ya da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hipotalamustan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iletilen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vagal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sinyallerle meydana gelmektedir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4.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Ventrikülün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postrema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bölgesindeki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kemoreseptörler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, zararlı maddeler, kokular, ilaçlar,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metabolik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anormalliklerden dolayı kandaki kimyasal uyarıcılarla aktif hale gelebilmektedir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643042" y="411504"/>
            <a:ext cx="5897864" cy="85725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KUSMA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411504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KUSMA</a:t>
            </a:r>
            <a:br>
              <a:rPr lang="tr-TR" sz="2400" dirty="0" smtClean="0"/>
            </a:br>
            <a:endParaRPr lang="tr-TR" sz="2200" dirty="0"/>
          </a:p>
        </p:txBody>
      </p:sp>
      <p:sp>
        <p:nvSpPr>
          <p:cNvPr id="8" name="2 İçerik Yer Tutucusu"/>
          <p:cNvSpPr>
            <a:spLocks noGrp="1"/>
          </p:cNvSpPr>
          <p:nvPr>
            <p:ph idx="1"/>
          </p:nvPr>
        </p:nvSpPr>
        <p:spPr>
          <a:xfrm>
            <a:off x="560642" y="970476"/>
            <a:ext cx="2643206" cy="2212298"/>
          </a:xfr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r-TR" sz="2000" b="1" u="sng" dirty="0" err="1" smtClean="0">
                <a:latin typeface="Calibri" pitchFamily="34" charset="0"/>
              </a:rPr>
              <a:t>Obstrüktif</a:t>
            </a:r>
            <a:r>
              <a:rPr lang="tr-TR" sz="2000" b="1" u="sng" dirty="0" smtClean="0">
                <a:latin typeface="Calibri" pitchFamily="34" charset="0"/>
              </a:rPr>
              <a:t> GİS </a:t>
            </a:r>
            <a:r>
              <a:rPr lang="tr-TR" sz="2000" b="1" u="sng" dirty="0" err="1" smtClean="0">
                <a:latin typeface="Calibri" pitchFamily="34" charset="0"/>
              </a:rPr>
              <a:t>hast</a:t>
            </a:r>
            <a:r>
              <a:rPr lang="tr-TR" sz="2000" b="1" u="sng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Özofagus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atrezisi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Pilor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stenozu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Volvulus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İnvaginasyon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Meckel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Divertikülü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Hirschsprung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Hastalığı</a:t>
            </a:r>
          </a:p>
          <a:p>
            <a:pPr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Anal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atrezi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Yabancı cisim</a:t>
            </a:r>
          </a:p>
          <a:p>
            <a:pPr>
              <a:buFont typeface="Wingdings" pitchFamily="2" charset="2"/>
              <a:buChar char="Ø"/>
            </a:pPr>
            <a:endParaRPr lang="tr-TR" sz="1600" b="1" dirty="0" smtClean="0">
              <a:latin typeface="Calibri" pitchFamily="34" charset="0"/>
            </a:endParaRPr>
          </a:p>
          <a:p>
            <a:pPr>
              <a:buNone/>
            </a:pPr>
            <a:endParaRPr lang="tr-TR" sz="2000" b="1" dirty="0" smtClean="0"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395536" y="3429000"/>
            <a:ext cx="2808312" cy="2448272"/>
          </a:xfrm>
          <a:prstGeom prst="rect">
            <a:avLst/>
          </a:prstGeom>
          <a:solidFill>
            <a:srgbClr val="FF99FF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fontScale="92500" lnSpcReduction="2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19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Non</a:t>
            </a:r>
            <a:r>
              <a:rPr kumimoji="0" lang="tr-TR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</a:t>
            </a:r>
            <a:r>
              <a:rPr kumimoji="0" lang="tr-TR" sz="19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obstrüktif</a:t>
            </a:r>
            <a:r>
              <a:rPr kumimoji="0" lang="tr-TR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GİS </a:t>
            </a:r>
            <a:r>
              <a:rPr kumimoji="0" lang="tr-TR" sz="19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hast</a:t>
            </a:r>
            <a:r>
              <a:rPr kumimoji="0" lang="tr-TR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GÖR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Akalazya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İnek sütü 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prot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llerjisi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İnf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Barsak Hastalığı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Çölyak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hastalığı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Gastroenteritler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Hepatit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Pankreatit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Apandisit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5929322" y="285728"/>
            <a:ext cx="2675126" cy="1851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fontScale="92500" lnSpcReduction="2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smtClean="0">
                <a:latin typeface="Calibri" pitchFamily="34" charset="0"/>
              </a:rPr>
              <a:t>Nörolojik</a:t>
            </a:r>
            <a:endParaRPr kumimoji="0" lang="tr-TR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KİBAS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dirty="0" smtClean="0">
                <a:solidFill>
                  <a:srgbClr val="002060"/>
                </a:solidFill>
                <a:latin typeface="Calibri" pitchFamily="34" charset="0"/>
              </a:rPr>
              <a:t>Menenjit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dirty="0" err="1" smtClean="0">
                <a:solidFill>
                  <a:srgbClr val="002060"/>
                </a:solidFill>
                <a:latin typeface="Calibri" pitchFamily="34" charset="0"/>
              </a:rPr>
              <a:t>Ensefalit</a:t>
            </a:r>
            <a:endParaRPr lang="tr-TR" sz="17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Migren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dirty="0" err="1" smtClean="0">
                <a:solidFill>
                  <a:srgbClr val="002060"/>
                </a:solidFill>
                <a:latin typeface="Calibri" pitchFamily="34" charset="0"/>
              </a:rPr>
              <a:t>Hipertansif</a:t>
            </a:r>
            <a:r>
              <a:rPr lang="tr-TR" sz="17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700" b="1" dirty="0" err="1" smtClean="0">
                <a:solidFill>
                  <a:srgbClr val="002060"/>
                </a:solidFill>
                <a:latin typeface="Calibri" pitchFamily="34" charset="0"/>
              </a:rPr>
              <a:t>Ensefalopati</a:t>
            </a:r>
            <a:endParaRPr lang="tr-TR" sz="17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Araç tutması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5888094" y="2204864"/>
            <a:ext cx="2788362" cy="2081392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err="1" smtClean="0">
                <a:solidFill>
                  <a:srgbClr val="002060"/>
                </a:solidFill>
                <a:latin typeface="Calibri" pitchFamily="34" charset="0"/>
              </a:rPr>
              <a:t>Metabolik</a:t>
            </a:r>
            <a:endParaRPr lang="tr-TR" sz="2000" b="1" u="sng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Galaktozemi</a:t>
            </a:r>
            <a:endParaRPr kumimoji="0" lang="tr-TR" sz="16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tr-TR" sz="1600" b="1" u="none" dirty="0" err="1" smtClean="0">
                <a:solidFill>
                  <a:srgbClr val="002060"/>
                </a:solidFill>
                <a:latin typeface="Calibri" pitchFamily="34" charset="0"/>
              </a:rPr>
              <a:t>Fruktozemi</a:t>
            </a:r>
            <a:endParaRPr lang="tr-TR" sz="1600" b="1" u="none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Aa</a:t>
            </a:r>
            <a:r>
              <a:rPr kumimoji="0" lang="tr-TR" sz="1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ve org. asit </a:t>
            </a:r>
            <a:r>
              <a:rPr kumimoji="0" lang="tr-TR" sz="1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defektleri</a:t>
            </a:r>
            <a:endParaRPr kumimoji="0" lang="tr-TR" sz="16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Üre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siklus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defektleri</a:t>
            </a:r>
            <a:endParaRPr kumimoji="0" lang="tr-TR" sz="16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tr-TR" sz="1600" b="1" u="none" dirty="0" err="1" smtClean="0">
                <a:solidFill>
                  <a:srgbClr val="002060"/>
                </a:solidFill>
                <a:latin typeface="Calibri" pitchFamily="34" charset="0"/>
              </a:rPr>
              <a:t>Diabetik</a:t>
            </a:r>
            <a:r>
              <a:rPr lang="tr-TR" sz="1600" b="1" u="none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u="none" dirty="0" err="1" smtClean="0">
                <a:solidFill>
                  <a:srgbClr val="002060"/>
                </a:solidFill>
                <a:latin typeface="Calibri" pitchFamily="34" charset="0"/>
              </a:rPr>
              <a:t>Ketoasidoz</a:t>
            </a:r>
            <a:endParaRPr lang="tr-TR" sz="1600" b="1" u="none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Surrenal</a:t>
            </a:r>
            <a:r>
              <a:rPr kumimoji="0" lang="tr-TR" sz="1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yetmezlik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İçerik Yer Tutucusu"/>
          <p:cNvSpPr txBox="1">
            <a:spLocks/>
          </p:cNvSpPr>
          <p:nvPr/>
        </p:nvSpPr>
        <p:spPr>
          <a:xfrm>
            <a:off x="4357686" y="2285992"/>
            <a:ext cx="928694" cy="92869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vert="horz" lIns="182880" tIns="91440">
            <a:normAutofit fontScale="92500"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rot="10800000">
            <a:off x="3214678" y="1928802"/>
            <a:ext cx="1000132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rot="10800000" flipV="1">
            <a:off x="3214678" y="2928934"/>
            <a:ext cx="1000132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rot="5400000" flipH="1" flipV="1">
            <a:off x="5322099" y="1893083"/>
            <a:ext cx="57150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5312600" y="2854076"/>
            <a:ext cx="575494" cy="3606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 İçerik Yer Tutucusu"/>
          <p:cNvSpPr txBox="1">
            <a:spLocks/>
          </p:cNvSpPr>
          <p:nvPr/>
        </p:nvSpPr>
        <p:spPr>
          <a:xfrm>
            <a:off x="6216760" y="4509120"/>
            <a:ext cx="2356314" cy="1152128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b="1" u="sng" dirty="0" err="1" smtClean="0">
                <a:latin typeface="Calibri" pitchFamily="34" charset="0"/>
              </a:rPr>
              <a:t>Renal</a:t>
            </a:r>
            <a:endParaRPr kumimoji="0" lang="tr-TR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İYE/APN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400" b="1" dirty="0" err="1" smtClean="0">
                <a:solidFill>
                  <a:srgbClr val="002060"/>
                </a:solidFill>
                <a:latin typeface="Calibri" pitchFamily="34" charset="0"/>
              </a:rPr>
              <a:t>Hidronefroz</a:t>
            </a:r>
            <a:endParaRPr lang="tr-TR" sz="1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Renal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tr-T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Tübüler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tr-T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Asidoz</a:t>
            </a:r>
            <a:endParaRPr kumimoji="0" lang="tr-T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endParaRPr kumimoji="0" lang="tr-TR" sz="1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16 Düz Ok Bağlayıcısı"/>
          <p:cNvCxnSpPr/>
          <p:nvPr/>
        </p:nvCxnSpPr>
        <p:spPr>
          <a:xfrm rot="16200000" flipH="1">
            <a:off x="4802321" y="3445006"/>
            <a:ext cx="1537627" cy="1145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 İçerik Yer Tutucusu"/>
          <p:cNvSpPr txBox="1">
            <a:spLocks/>
          </p:cNvSpPr>
          <p:nvPr/>
        </p:nvSpPr>
        <p:spPr>
          <a:xfrm>
            <a:off x="3245858" y="4500375"/>
            <a:ext cx="2622286" cy="15929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b="1" u="sng" dirty="0" smtClean="0">
                <a:latin typeface="Calibri" pitchFamily="34" charset="0"/>
              </a:rPr>
              <a:t>Toksikoloji</a:t>
            </a:r>
            <a:endParaRPr kumimoji="0" lang="tr-TR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Salisilat Zehirlenmesi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Digoksin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toksisitesi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Kurşun zehirlenmesi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Asetaminofen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aşırı dozu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11 Düz Ok Bağlayıcısı"/>
          <p:cNvCxnSpPr/>
          <p:nvPr/>
        </p:nvCxnSpPr>
        <p:spPr>
          <a:xfrm flipH="1">
            <a:off x="4367804" y="3214686"/>
            <a:ext cx="294253" cy="12944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5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643042" y="285728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KUSMA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SORULACAK SORULAR VE NEDENLERİ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502920" y="1285860"/>
            <a:ext cx="7741488" cy="4929222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tr-T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Kusma ne kadar sürmüştür</a:t>
            </a: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Akut,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kronik ya da döngüsel kusma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lang="tr-TR" sz="1600" b="1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kusma, apandisit,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torsiyonu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 da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toksik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maddeler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Kronik kusma, </a:t>
            </a:r>
            <a:r>
              <a:rPr lang="tr-TR" sz="1600" b="1" noProof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nflamatuar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barsak 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hast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ölyak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hast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hiatus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hernisi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peptik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ülser, KİBAS,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psikojenik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boz., kurşun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intox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lang="tr-TR" sz="1600" b="1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Döngüsel kusma, migren, kardiyak aritmiler, UP darlık, doğumsal metabolizma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tr-TR" sz="1600" b="1" baseline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</a:t>
            </a:r>
            <a:r>
              <a:rPr lang="tr-TR" sz="1600" b="1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Kusmaya ilişkin herhangi bir zamanlama</a:t>
            </a:r>
            <a:r>
              <a:rPr kumimoji="0" lang="tr-TR" sz="2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20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paterni</a:t>
            </a:r>
            <a:r>
              <a:rPr kumimoji="0" lang="tr-TR" sz="2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bulunuyor mu</a:t>
            </a: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Sabahları erken saatte olan kusma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KİBAS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Bazı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gıdaların alımından sonra kusmada besin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allerjisi</a:t>
            </a:r>
            <a:endParaRPr kumimoji="0" lang="tr-TR" sz="16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lang="tr-TR" sz="1600" b="1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Yemeğin hemen arkasından olan kusmada </a:t>
            </a:r>
            <a:r>
              <a:rPr lang="tr-TR" sz="1600" b="1" baseline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özefagus</a:t>
            </a:r>
            <a:r>
              <a:rPr lang="tr-TR" sz="1600" b="1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 da mide çıkışında darlık, </a:t>
            </a:r>
            <a:r>
              <a:rPr lang="tr-TR" sz="1600" b="1" baseline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peptik</a:t>
            </a:r>
            <a:r>
              <a:rPr lang="tr-TR" sz="1600" b="1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ülser veya </a:t>
            </a:r>
            <a:r>
              <a:rPr lang="tr-TR" sz="1600" b="1" baseline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psikojenik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Kusma safralı mı ?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Safralı kusma, 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ampulla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vateri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distalinde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tıkanma, </a:t>
            </a:r>
            <a:r>
              <a:rPr lang="tr-TR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invaginasyon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uzun süren kusma ataklarından sonra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lang="tr-TR" sz="1600" b="1" baseline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Yenidoğanda</a:t>
            </a:r>
            <a:r>
              <a:rPr lang="tr-TR" sz="1600" b="1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safralı kusma, </a:t>
            </a:r>
            <a:r>
              <a:rPr lang="tr-TR" sz="1600" b="1" baseline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volvulus</a:t>
            </a:r>
            <a:r>
              <a:rPr lang="tr-TR" sz="1600" b="1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600" b="1" baseline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intestinal</a:t>
            </a:r>
            <a:r>
              <a:rPr lang="tr-TR" sz="1600" b="1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baseline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atrezi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500034" y="1689320"/>
            <a:ext cx="7741488" cy="4597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tr-T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Kusmuk içinde kan var mı</a:t>
            </a: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Peptik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ülser, 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Mallory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Weiss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yırtıkları, 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özofajit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özofagus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varisleri, gastrit,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vasküler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malformasyonlar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kanama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diyatezi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Kusmuk içinde sindirilmemiş</a:t>
            </a:r>
            <a:r>
              <a:rPr kumimoji="0" lang="tr-TR" sz="2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besin bulunuyor mu</a:t>
            </a: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Yemek sonrası GÖR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Kusma ile birlikte ishal var</a:t>
            </a:r>
            <a:r>
              <a:rPr kumimoji="0" lang="tr-TR" sz="2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mı</a:t>
            </a: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Kusma ile ishalin en sık birlikte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görüldüğü durum akut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gastroenterittir</a:t>
            </a:r>
            <a:endParaRPr kumimoji="0" lang="tr-TR" sz="16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lang="tr-TR" sz="1600" b="1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olduğunda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İnflamatuar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Barsak Hastalığı ya da </a:t>
            </a:r>
            <a:r>
              <a:rPr lang="tr-TR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Çölyak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hastalığı akla gelmeli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0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643042" y="285728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KUSMA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SORULACAK SORULAR VE NEDENLERİ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2071678"/>
            <a:ext cx="8183880" cy="4187952"/>
          </a:xfrm>
        </p:spPr>
        <p:txBody>
          <a:bodyPr/>
          <a:lstStyle/>
          <a:p>
            <a:pPr lvl="0">
              <a:defRPr/>
            </a:pPr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Kusma izole mi ?</a:t>
            </a:r>
          </a:p>
          <a:p>
            <a:pPr marL="722376" lvl="1" indent="-265176">
              <a:buSzPct val="80000"/>
              <a:buFont typeface="Wingdings 2"/>
              <a:buChar char=""/>
              <a:defRPr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KİBAS, alt lob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pnömonisi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, diyabetik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ketoasidoz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akla gelmeli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Kusmaya karın ağrısı eşlik ediyor mu ?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Sağ alt kadranda karın ağrısı, akut apandisit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Sağ üst kadranda ağrı, karaciğer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veye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safra kesesi kaynaklı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Alt kadranlardaki karın ağrısı,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over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torsiyonu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, 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pelvik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inflamatuar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hastalık</a:t>
            </a:r>
          </a:p>
          <a:p>
            <a:pPr lvl="1"/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Kolik tarzda ağrı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üriner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taş, safra kesesi taşı,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invaginasyon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/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Üriner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sistem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infeksiyonu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akılda tutulmalı</a:t>
            </a:r>
            <a:endParaRPr lang="tr-TR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643042" y="571480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KUSMA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SORULACAK SORULAR VE NEDENLERİ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64584" y="1196752"/>
            <a:ext cx="8183880" cy="4764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sz="2000" dirty="0" smtClean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Açık uçlu sorularla hasta yakınının kendini yeterince ifade etmesine izin verilmelidir.</a:t>
            </a:r>
          </a:p>
          <a:p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Bırak </a:t>
            </a:r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anamnezi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anlatan kendi sözcükleriyle sorunu ve gelişmesini anlatsın.</a:t>
            </a:r>
          </a:p>
          <a:p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Hemen araya girip sorular sorma</a:t>
            </a:r>
          </a:p>
          <a:p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Eğer çok fazla konu dışına çıkıyorsa kısa sorularla tekrar soruna dönmesini sağla</a:t>
            </a:r>
          </a:p>
          <a:p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Ayrıntıları öğrenmek için kapalı uçlu sorular (Evet/Hayır)</a:t>
            </a:r>
          </a:p>
          <a:p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Esas yakınmaya eşlik edebilecek ilişkili yakınmalar</a:t>
            </a:r>
          </a:p>
          <a:p>
            <a:pPr lvl="1"/>
            <a:r>
              <a:rPr lang="tr-T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Ateş-baş ağrısı</a:t>
            </a:r>
          </a:p>
          <a:p>
            <a:pPr lvl="1"/>
            <a:r>
              <a:rPr lang="tr-T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İshal-kusma-ateş</a:t>
            </a:r>
            <a:endParaRPr lang="tr-T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502920" y="2142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Şikayet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KUSMA</a:t>
            </a:r>
            <a:br>
              <a:rPr lang="tr-TR" sz="2400" dirty="0" smtClean="0"/>
            </a:br>
            <a:r>
              <a:rPr lang="tr-TR" sz="2200" dirty="0" smtClean="0"/>
              <a:t>VAKA ÖRNEKLERİ</a:t>
            </a:r>
            <a:endParaRPr lang="tr-TR" sz="22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00034" y="16288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yaş erkek hasta, 1 gündür devam eden kusma ve 38.3 °C ateş ile başvuru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Kusma, kansız ve safrasız oluyor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Kabızlık mevcut ve haftada 1 defa sert dışkılaması mevcut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Dışkı yaparken ağrı mevcut, kan ve mukus yok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Annesi dışkılaması için kuru kayısı ve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laksatifler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vermektedir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gün oral alımında azalma, karnında şişlik olduğunu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farkediliyor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Özgeçmiş: 39 hafta, 3000 gr, NVY ile doğum. PN. 4. gün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mekonyum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çıkışı olmuş. Annesi, doğumundan beri dışkılamasının sert ve haftada 1 defa olduğunu söylüyor. Kontrollerinde gelişme geriliği olduğu söylenmiş  </a:t>
            </a:r>
          </a:p>
          <a:p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Soygeçmiş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Özellik yok</a:t>
            </a:r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905344"/>
            <a:ext cx="7744374" cy="4187952"/>
          </a:xfrm>
        </p:spPr>
        <p:txBody>
          <a:bodyPr/>
          <a:lstStyle/>
          <a:p>
            <a:r>
              <a:rPr lang="tr-TR" sz="2000" b="1" u="sng" dirty="0" smtClean="0">
                <a:solidFill>
                  <a:srgbClr val="660066"/>
                </a:solidFill>
                <a:latin typeface="Calibri" pitchFamily="34" charset="0"/>
              </a:rPr>
              <a:t>Kabızlık ayırıcı tanısı: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Fonksiyonel kabızlık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Anatomik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malformasyonlar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(Anal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stenoz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)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İntestinal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sinir-kas anomalileri (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Hirschprung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hastalığı)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Metabolik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/Endokrin Bozukluklar (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Hipotiroidizm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hipokalemi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hiperkalsemi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)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Omurilik sorunları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İntestinal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bozukluklar (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Çölyak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hastalığı,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inflamatuar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barsak hastalığı,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kistik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fibrozis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inek sütü protein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allerjisi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)</a:t>
            </a:r>
          </a:p>
          <a:p>
            <a:endParaRPr lang="tr-TR" sz="2000" b="1" dirty="0" smtClean="0">
              <a:solidFill>
                <a:srgbClr val="660066"/>
              </a:solidFill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555520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KUSMA</a:t>
            </a:r>
            <a:br>
              <a:rPr lang="tr-TR" sz="2400" dirty="0" smtClean="0"/>
            </a:br>
            <a:r>
              <a:rPr lang="tr-TR" sz="2200" dirty="0" smtClean="0"/>
              <a:t>VAKA ÖRNEKLERİ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905344"/>
            <a:ext cx="7600358" cy="4187952"/>
          </a:xfrm>
        </p:spPr>
        <p:txBody>
          <a:bodyPr/>
          <a:lstStyle/>
          <a:p>
            <a:r>
              <a:rPr lang="tr-TR" sz="2000" b="1" u="sng" dirty="0" smtClean="0">
                <a:solidFill>
                  <a:srgbClr val="660066"/>
                </a:solidFill>
                <a:latin typeface="Calibri" pitchFamily="34" charset="0"/>
              </a:rPr>
              <a:t>Kabızlık ayırıcı tanısı: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Fonksiyonel kabızlık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Anatomik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malformasyonlar</a:t>
            </a:r>
            <a:r>
              <a:rPr lang="tr-TR" sz="2000" b="1" dirty="0" smtClean="0">
                <a:latin typeface="Calibri" pitchFamily="34" charset="0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(Anal </a:t>
            </a:r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stenoz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İntestinal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sinir-kas anomalileri 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Hirschprung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 hastalığı)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Metabolik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/Endokrin Bozukluklar </a:t>
            </a:r>
            <a:r>
              <a:rPr lang="tr-TR" sz="2000" b="1" dirty="0" smtClean="0">
                <a:latin typeface="Calibri" pitchFamily="34" charset="0"/>
              </a:rPr>
              <a:t>(</a:t>
            </a:r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Hipotiroidizm</a:t>
            </a:r>
            <a:r>
              <a:rPr lang="tr-TR" sz="2000" b="1" dirty="0" smtClean="0"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hipokalemi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hiperkalsemi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)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Omurilik sorunları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İntestinal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bozukluklar (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Çölyak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hastalığı,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inflamatuar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barsak hastalığı, </a:t>
            </a:r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kistik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fibrozis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inek sütü protein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allerjisi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)</a:t>
            </a:r>
          </a:p>
          <a:p>
            <a:endParaRPr lang="tr-TR" sz="2000" b="1" dirty="0" smtClean="0"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555520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KUSMA</a:t>
            </a:r>
            <a:br>
              <a:rPr lang="tr-TR" sz="2400" dirty="0" smtClean="0"/>
            </a:br>
            <a:r>
              <a:rPr lang="tr-TR" sz="2200" dirty="0" smtClean="0"/>
              <a:t>VAKA ÖRNEKLERİ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991574" y="5229200"/>
            <a:ext cx="7200800" cy="64123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800" dirty="0" smtClean="0">
                <a:solidFill>
                  <a:srgbClr val="FF0000"/>
                </a:solidFill>
                <a:latin typeface="Calibri" pitchFamily="34" charset="0"/>
              </a:rPr>
              <a:t>TANI: HİRSCHPRUNG HASTALIĞI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643042" y="555520"/>
            <a:ext cx="5897864" cy="85725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400" smtClean="0"/>
              <a:t>KUSMA</a:t>
            </a:r>
            <a:br>
              <a:rPr lang="tr-TR" sz="2400" smtClean="0"/>
            </a:br>
            <a:r>
              <a:rPr lang="tr-TR" sz="2200" smtClean="0"/>
              <a:t>VAKA ÖRNEKLERİ</a:t>
            </a:r>
            <a:endParaRPr lang="tr-TR" sz="2200" dirty="0"/>
          </a:p>
        </p:txBody>
      </p:sp>
      <p:sp>
        <p:nvSpPr>
          <p:cNvPr id="8" name="2 İçerik Yer Tutucusu"/>
          <p:cNvSpPr>
            <a:spLocks noGrp="1"/>
          </p:cNvSpPr>
          <p:nvPr>
            <p:ph idx="1"/>
          </p:nvPr>
        </p:nvSpPr>
        <p:spPr>
          <a:xfrm>
            <a:off x="500034" y="1905344"/>
            <a:ext cx="7600358" cy="4187952"/>
          </a:xfrm>
        </p:spPr>
        <p:txBody>
          <a:bodyPr/>
          <a:lstStyle/>
          <a:p>
            <a:r>
              <a:rPr lang="tr-TR" sz="2000" b="1" u="sng" dirty="0" smtClean="0">
                <a:solidFill>
                  <a:srgbClr val="660066"/>
                </a:solidFill>
                <a:latin typeface="Calibri" pitchFamily="34" charset="0"/>
              </a:rPr>
              <a:t>Kabızlık ayırıcı tanısı: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Fonksiyonel kabızlık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Anatomik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malformasyonlar</a:t>
            </a:r>
            <a:r>
              <a:rPr lang="tr-TR" sz="2000" b="1" dirty="0" smtClean="0">
                <a:latin typeface="Calibri" pitchFamily="34" charset="0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(Anal </a:t>
            </a:r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stenoz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İntestinal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sinir-kas anomalileri 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Hirschprung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 hastalığı)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Metabolik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/Endokrin Bozukluklar </a:t>
            </a:r>
            <a:r>
              <a:rPr lang="tr-TR" sz="2000" b="1" dirty="0" smtClean="0">
                <a:latin typeface="Calibri" pitchFamily="34" charset="0"/>
              </a:rPr>
              <a:t>(</a:t>
            </a:r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Hipotiroidizm</a:t>
            </a:r>
            <a:r>
              <a:rPr lang="tr-TR" sz="2000" b="1" dirty="0" smtClean="0"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hipokalemi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hiperkalsemi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)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Omurilik sorunları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İntestinal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bozukluklar (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Çölyak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hastalığı,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inflamatuar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barsak hastalığı, </a:t>
            </a:r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kistik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fibrozis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inek sütü protein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allerjisi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)</a:t>
            </a:r>
          </a:p>
          <a:p>
            <a:endParaRPr lang="tr-TR" sz="2000" b="1" dirty="0" smtClean="0">
              <a:latin typeface="Calibri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4"/>
          <p:cNvSpPr>
            <a:spLocks noGrp="1"/>
          </p:cNvSpPr>
          <p:nvPr>
            <p:ph idx="1"/>
          </p:nvPr>
        </p:nvSpPr>
        <p:spPr>
          <a:xfrm>
            <a:off x="611560" y="1649037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aylık kız hasta, 1 gün önce aniden başlayan ağlama nöbetleri, huzursuzluk ve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safralı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kusma şikayeti ile başvuru (+)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Ağrısının kolik tarzda olduğu ailesi tarafından belirtiliyor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Annesi bu sabah bezinde kanlı mukuslu dışkılama fark ediyor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Özgeçmişinde özellik yok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Soygeçmiş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Özellik yok</a:t>
            </a:r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5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4"/>
          <p:cNvSpPr>
            <a:spLocks noGrp="1"/>
          </p:cNvSpPr>
          <p:nvPr>
            <p:ph idx="1"/>
          </p:nvPr>
        </p:nvSpPr>
        <p:spPr>
          <a:xfrm>
            <a:off x="611560" y="1649037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aylık kız hasta, 1 gün önce aniden başlayan ağlama nöbetleri, huzursuzluk ve </a:t>
            </a:r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safralı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kusma şikayeti ile başvuru (+)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Ağrısının kolik tarzda olduğu ailesi tarafından belirtiliyor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Annesi bu sabah bezinde kanlı mukuslu dışkılama fark ediyor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Özgeçmişinde özellik yok</a:t>
            </a:r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b="1" dirty="0" smtClean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Soygeçmiş</a:t>
            </a:r>
            <a:r>
              <a:rPr lang="tr-T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Özellik yok</a:t>
            </a:r>
            <a:endParaRPr lang="tr-TR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971600" y="5013176"/>
            <a:ext cx="7200800" cy="64123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800" dirty="0" smtClean="0">
                <a:solidFill>
                  <a:srgbClr val="FF0000"/>
                </a:solidFill>
                <a:latin typeface="Calibri" pitchFamily="34" charset="0"/>
              </a:rPr>
              <a:t>TANI: </a:t>
            </a:r>
            <a:r>
              <a:rPr lang="tr-TR" sz="2800" dirty="0" smtClean="0">
                <a:solidFill>
                  <a:srgbClr val="FF0000"/>
                </a:solidFill>
                <a:latin typeface="Calibri" pitchFamily="34" charset="0"/>
              </a:rPr>
              <a:t>İNVAGİNASYON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0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643042" y="428604"/>
            <a:ext cx="5897864" cy="85725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İSHAL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502920" y="2031208"/>
            <a:ext cx="7998170" cy="5112568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Herhangi bir bireyin rutini ile kıyaslandığında, dışkı sıklığı, hacmi ve sıvı içeriğindeki artış olarak nitelendirilir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Semptom süresine göre; &lt;2 hafta akut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diyare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, &gt;2 hafta kronik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diyare</a:t>
            </a:r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Diyarenin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en sık nedenleri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enfeksiyöz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olup,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viral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etyolojiler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bakteriyel olanlardan daha sıktır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643042" y="411504"/>
            <a:ext cx="5897864" cy="857256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/>
              <a:t>İSHAL</a:t>
            </a:r>
            <a:br>
              <a:rPr lang="tr-TR" sz="2400" dirty="0" smtClean="0"/>
            </a:br>
            <a:endParaRPr lang="tr-TR" sz="2200" dirty="0"/>
          </a:p>
        </p:txBody>
      </p:sp>
      <p:sp>
        <p:nvSpPr>
          <p:cNvPr id="8" name="2 İçerik Yer Tutucusu"/>
          <p:cNvSpPr>
            <a:spLocks noGrp="1"/>
          </p:cNvSpPr>
          <p:nvPr>
            <p:ph idx="1"/>
          </p:nvPr>
        </p:nvSpPr>
        <p:spPr>
          <a:xfrm>
            <a:off x="500034" y="214290"/>
            <a:ext cx="2643206" cy="3214710"/>
          </a:xfr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2000" b="1" u="sng" dirty="0" err="1" smtClean="0">
                <a:latin typeface="Calibri" pitchFamily="34" charset="0"/>
              </a:rPr>
              <a:t>Enfeksiyöz</a:t>
            </a:r>
            <a:endParaRPr lang="tr-TR" sz="2000" b="1" u="sng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u="sng" dirty="0" err="1" smtClean="0">
                <a:latin typeface="Calibri" pitchFamily="34" charset="0"/>
              </a:rPr>
              <a:t>Viral</a:t>
            </a:r>
            <a:r>
              <a:rPr lang="tr-TR" sz="1600" b="1" u="sng" dirty="0" smtClean="0">
                <a:latin typeface="Calibri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Rotavirüs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Adenovirüs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Astrovirüs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Kalisivirüs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u="sng" dirty="0" smtClean="0">
                <a:latin typeface="Calibri" pitchFamily="34" charset="0"/>
              </a:rPr>
              <a:t>Bakteriyel:</a:t>
            </a:r>
          </a:p>
          <a:p>
            <a:pPr lvl="1">
              <a:buFont typeface="Wingdings" pitchFamily="2" charset="2"/>
              <a:buChar char="Ø"/>
            </a:pPr>
            <a:r>
              <a:rPr lang="tr-TR" sz="1300" b="1" dirty="0" smtClean="0">
                <a:solidFill>
                  <a:srgbClr val="002060"/>
                </a:solidFill>
                <a:latin typeface="Calibri" pitchFamily="34" charset="0"/>
              </a:rPr>
              <a:t>E.</a:t>
            </a: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coli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Salmonella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Shigella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Camp</a:t>
            </a:r>
            <a:r>
              <a:rPr lang="tr-TR" sz="1300" b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Jejuni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300" b="1" dirty="0" smtClean="0">
                <a:solidFill>
                  <a:srgbClr val="002060"/>
                </a:solidFill>
                <a:latin typeface="Calibri" pitchFamily="34" charset="0"/>
              </a:rPr>
              <a:t>Y.</a:t>
            </a: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enterocolitica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Cl</a:t>
            </a:r>
            <a:r>
              <a:rPr lang="tr-TR" sz="1300" b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difficile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300" b="1" dirty="0" smtClean="0">
                <a:solidFill>
                  <a:srgbClr val="002060"/>
                </a:solidFill>
                <a:latin typeface="Calibri" pitchFamily="34" charset="0"/>
              </a:rPr>
              <a:t>V. </a:t>
            </a: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Cholera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700" b="1" dirty="0" err="1" smtClean="0">
                <a:latin typeface="Calibri" pitchFamily="34" charset="0"/>
              </a:rPr>
              <a:t>Parazitik</a:t>
            </a:r>
            <a:r>
              <a:rPr lang="tr-TR" sz="1700" b="1" dirty="0" smtClean="0">
                <a:latin typeface="Calibri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tr-TR" sz="1300" b="1" dirty="0" smtClean="0">
                <a:solidFill>
                  <a:srgbClr val="002060"/>
                </a:solidFill>
                <a:latin typeface="Calibri" pitchFamily="34" charset="0"/>
              </a:rPr>
              <a:t>G. </a:t>
            </a: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Lamblia</a:t>
            </a:r>
            <a:endParaRPr lang="tr-TR" sz="1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300" b="1" dirty="0" err="1" smtClean="0">
                <a:solidFill>
                  <a:srgbClr val="002060"/>
                </a:solidFill>
                <a:latin typeface="Calibri" pitchFamily="34" charset="0"/>
              </a:rPr>
              <a:t>Cryptosporidium</a:t>
            </a:r>
            <a:r>
              <a:rPr lang="tr-TR" sz="1300" b="1" dirty="0" smtClean="0">
                <a:solidFill>
                  <a:srgbClr val="002060"/>
                </a:solidFill>
                <a:latin typeface="Calibri" pitchFamily="34" charset="0"/>
              </a:rPr>
              <a:t> türleri</a:t>
            </a:r>
          </a:p>
          <a:p>
            <a:pPr>
              <a:buNone/>
            </a:pPr>
            <a:endParaRPr lang="tr-TR" sz="2000" b="1" dirty="0" smtClean="0"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395536" y="3500438"/>
            <a:ext cx="2808312" cy="1285884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Emilim eksikliği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Çölyak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hastalığı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Kistik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Fibrozis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 emilim eksikliği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5929322" y="285728"/>
            <a:ext cx="2675126" cy="107157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err="1" smtClean="0">
                <a:latin typeface="Calibri" pitchFamily="34" charset="0"/>
              </a:rPr>
              <a:t>Konjenital</a:t>
            </a:r>
            <a:endParaRPr kumimoji="0" lang="tr-TR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Konj</a:t>
            </a: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.</a:t>
            </a:r>
            <a:r>
              <a:rPr kumimoji="0" lang="tr-TR" sz="17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Laktaz eksikliği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700" b="1" baseline="0" dirty="0" err="1" smtClean="0">
                <a:solidFill>
                  <a:srgbClr val="002060"/>
                </a:solidFill>
                <a:latin typeface="Calibri" pitchFamily="34" charset="0"/>
              </a:rPr>
              <a:t>Konj</a:t>
            </a:r>
            <a:r>
              <a:rPr lang="tr-TR" sz="1700" b="1" baseline="0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tr-TR" sz="1700" b="1" baseline="0" dirty="0" err="1" smtClean="0">
                <a:solidFill>
                  <a:srgbClr val="002060"/>
                </a:solidFill>
                <a:latin typeface="Calibri" pitchFamily="34" charset="0"/>
              </a:rPr>
              <a:t>Villus</a:t>
            </a:r>
            <a:r>
              <a:rPr lang="tr-TR" sz="1700" b="1" baseline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700" b="1" baseline="0" dirty="0" err="1" smtClean="0">
                <a:solidFill>
                  <a:srgbClr val="002060"/>
                </a:solidFill>
                <a:latin typeface="Calibri" pitchFamily="34" charset="0"/>
              </a:rPr>
              <a:t>atrofisi</a:t>
            </a:r>
            <a:endParaRPr lang="tr-TR" sz="1700" b="1" baseline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endParaRPr kumimoji="0" lang="tr-TR" sz="17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5888094" y="1571612"/>
            <a:ext cx="2788362" cy="108126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err="1" smtClean="0">
                <a:latin typeface="Calibri" pitchFamily="34" charset="0"/>
              </a:rPr>
              <a:t>Vaskülitis</a:t>
            </a:r>
            <a:endParaRPr lang="tr-TR" sz="2000" b="1" u="sng" dirty="0" smtClean="0">
              <a:latin typeface="Calibri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tr-TR" sz="1600" b="1" u="none" dirty="0" smtClean="0">
                <a:solidFill>
                  <a:srgbClr val="002060"/>
                </a:solidFill>
                <a:latin typeface="Calibri" pitchFamily="34" charset="0"/>
              </a:rPr>
              <a:t>HSP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HÜS</a:t>
            </a: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İçerik Yer Tutucusu"/>
          <p:cNvSpPr txBox="1">
            <a:spLocks/>
          </p:cNvSpPr>
          <p:nvPr/>
        </p:nvSpPr>
        <p:spPr>
          <a:xfrm>
            <a:off x="4357686" y="2285992"/>
            <a:ext cx="928694" cy="92869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vert="horz" lIns="182880" tIns="91440">
            <a:normAutofit fontScale="92500"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rot="10800000">
            <a:off x="3214678" y="1928802"/>
            <a:ext cx="1000132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rot="10800000" flipV="1">
            <a:off x="3214678" y="2928934"/>
            <a:ext cx="1000132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rot="5400000" flipH="1" flipV="1">
            <a:off x="4572000" y="1000108"/>
            <a:ext cx="1571636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flipV="1">
            <a:off x="5286380" y="1928802"/>
            <a:ext cx="571504" cy="425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 İçerik Yer Tutucusu"/>
          <p:cNvSpPr txBox="1">
            <a:spLocks/>
          </p:cNvSpPr>
          <p:nvPr/>
        </p:nvSpPr>
        <p:spPr>
          <a:xfrm>
            <a:off x="6000760" y="2786058"/>
            <a:ext cx="2714644" cy="121444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İmmünolojik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İmmün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tr-T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yetm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600" b="1" baseline="0" dirty="0" err="1" smtClean="0">
                <a:solidFill>
                  <a:srgbClr val="002060"/>
                </a:solidFill>
                <a:latin typeface="Calibri" pitchFamily="34" charset="0"/>
              </a:rPr>
              <a:t>İnflamatuar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 Barsak </a:t>
            </a: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Hast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AİDS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endParaRPr kumimoji="0" lang="tr-TR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16 Düz Ok Bağlayıcısı"/>
          <p:cNvCxnSpPr/>
          <p:nvPr/>
        </p:nvCxnSpPr>
        <p:spPr>
          <a:xfrm>
            <a:off x="5357818" y="2928934"/>
            <a:ext cx="57150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 İçerik Yer Tutucusu"/>
          <p:cNvSpPr txBox="1">
            <a:spLocks/>
          </p:cNvSpPr>
          <p:nvPr/>
        </p:nvSpPr>
        <p:spPr>
          <a:xfrm>
            <a:off x="1357290" y="4836475"/>
            <a:ext cx="2622286" cy="1592921"/>
          </a:xfrm>
          <a:prstGeom prst="rect">
            <a:avLst/>
          </a:prstGeom>
          <a:solidFill>
            <a:srgbClr val="FF99FF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b="1" u="sng" dirty="0" smtClean="0">
                <a:latin typeface="Calibri" pitchFamily="34" charset="0"/>
              </a:rPr>
              <a:t>Endokrinolojik</a:t>
            </a:r>
            <a:endParaRPr kumimoji="0" lang="tr-TR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Hipertiroidi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600" b="1" dirty="0" err="1" smtClean="0">
                <a:solidFill>
                  <a:srgbClr val="002060"/>
                </a:solidFill>
                <a:latin typeface="Calibri" pitchFamily="34" charset="0"/>
              </a:rPr>
              <a:t>Hiperparatiroidi</a:t>
            </a:r>
            <a:endParaRPr lang="tr-T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Konj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. Adrenal </a:t>
            </a: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H</a:t>
            </a:r>
            <a:r>
              <a:rPr kumimoji="0" 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iperplazi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tr-TR" sz="1600" b="1" dirty="0" smtClean="0">
                <a:solidFill>
                  <a:srgbClr val="002060"/>
                </a:solidFill>
                <a:latin typeface="Calibri" pitchFamily="34" charset="0"/>
              </a:rPr>
              <a:t>Adrenal Yetmezlik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11 Düz Ok Bağlayıcısı"/>
          <p:cNvCxnSpPr/>
          <p:nvPr/>
        </p:nvCxnSpPr>
        <p:spPr>
          <a:xfrm rot="5400000">
            <a:off x="3433243" y="3496187"/>
            <a:ext cx="1428760" cy="10086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 İçerik Yer Tutucusu"/>
          <p:cNvSpPr txBox="1">
            <a:spLocks/>
          </p:cNvSpPr>
          <p:nvPr/>
        </p:nvSpPr>
        <p:spPr>
          <a:xfrm>
            <a:off x="6429388" y="4071942"/>
            <a:ext cx="2286016" cy="108126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err="1" smtClean="0">
                <a:latin typeface="Calibri" pitchFamily="34" charset="0"/>
              </a:rPr>
              <a:t>Allerjik</a:t>
            </a:r>
            <a:endParaRPr lang="tr-TR" sz="2000" b="1" u="sng" dirty="0" smtClean="0">
              <a:latin typeface="Calibri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tr-TR" sz="1600" b="1" u="none" dirty="0" smtClean="0">
                <a:solidFill>
                  <a:srgbClr val="002060"/>
                </a:solidFill>
                <a:latin typeface="Calibri" pitchFamily="34" charset="0"/>
              </a:rPr>
              <a:t>İnek sütü </a:t>
            </a:r>
            <a:r>
              <a:rPr lang="tr-TR" sz="1600" b="1" u="none" dirty="0" err="1" smtClean="0">
                <a:solidFill>
                  <a:srgbClr val="002060"/>
                </a:solidFill>
                <a:latin typeface="Calibri" pitchFamily="34" charset="0"/>
              </a:rPr>
              <a:t>prot</a:t>
            </a:r>
            <a:r>
              <a:rPr lang="tr-TR" sz="1600" b="1" u="none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tr-TR" sz="1600" b="1" u="none" dirty="0" err="1" smtClean="0">
                <a:solidFill>
                  <a:srgbClr val="002060"/>
                </a:solidFill>
                <a:latin typeface="Calibri" pitchFamily="34" charset="0"/>
              </a:rPr>
              <a:t>allerjisi</a:t>
            </a: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2 İçerik Yer Tutucusu"/>
          <p:cNvSpPr txBox="1">
            <a:spLocks/>
          </p:cNvSpPr>
          <p:nvPr/>
        </p:nvSpPr>
        <p:spPr>
          <a:xfrm>
            <a:off x="4071934" y="5205260"/>
            <a:ext cx="2286016" cy="1081260"/>
          </a:xfrm>
          <a:prstGeom prst="rect">
            <a:avLst/>
          </a:prstGeom>
          <a:solidFill>
            <a:srgbClr val="66FF33"/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000" b="1" u="sng" dirty="0" smtClean="0">
                <a:latin typeface="Calibri" pitchFamily="34" charset="0"/>
              </a:rPr>
              <a:t>Diğer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İrritabl</a:t>
            </a:r>
            <a:r>
              <a:rPr kumimoji="0" lang="tr-TR" sz="16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barsak </a:t>
            </a:r>
            <a:r>
              <a:rPr kumimoji="0" lang="tr-TR" sz="16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send</a:t>
            </a:r>
            <a:r>
              <a:rPr kumimoji="0" lang="tr-TR" sz="16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11 Düz Ok Bağlayıcısı"/>
          <p:cNvCxnSpPr>
            <a:stCxn id="12" idx="2"/>
          </p:cNvCxnSpPr>
          <p:nvPr/>
        </p:nvCxnSpPr>
        <p:spPr>
          <a:xfrm rot="16200000" flipH="1">
            <a:off x="3982635" y="4054083"/>
            <a:ext cx="1857390" cy="1785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1 Düz Ok Bağlayıcısı"/>
          <p:cNvCxnSpPr/>
          <p:nvPr/>
        </p:nvCxnSpPr>
        <p:spPr>
          <a:xfrm>
            <a:off x="4929190" y="3286124"/>
            <a:ext cx="1428760" cy="121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5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4643470"/>
          </a:xfrm>
        </p:spPr>
        <p:txBody>
          <a:bodyPr>
            <a:normAutofit/>
          </a:bodyPr>
          <a:lstStyle/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Dışkıda kan veya mukus var mı ?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Akut tabloda;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enteroinvazi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ajan (EİEC,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Salmonella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Shigella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Kronik tabloda;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İnflamatuar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Barsak Hastalığı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Sistemik olarak hasta görünen çocuk; HÜS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Karın ağrısı/kramp/</a:t>
            </a:r>
            <a:r>
              <a:rPr lang="tr-TR" sz="2000" b="1" u="sng" dirty="0" err="1" smtClean="0">
                <a:solidFill>
                  <a:srgbClr val="FF0000"/>
                </a:solidFill>
                <a:latin typeface="Calibri" pitchFamily="34" charset="0"/>
              </a:rPr>
              <a:t>tenesmus</a:t>
            </a:r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 var mı ?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Akut tabloda; akut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infeksiyöz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gastroenterit</a:t>
            </a:r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Kronik tabloda;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İnflamatuar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Barsak Hastalığı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Kusma var mı ?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Akut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infeksiyöz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gastroenterit</a:t>
            </a:r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Safralı kusma durumunda öz. YD ve küçük bebeklerde anatomik problem (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malrotasyon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, boğulmuş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herni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tr-TR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643042" y="285728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İSHAL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SORULACAK SORULAR VE NEDENLERİ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4857784"/>
          </a:xfrm>
        </p:spPr>
        <p:txBody>
          <a:bodyPr>
            <a:noAutofit/>
          </a:bodyPr>
          <a:lstStyle/>
          <a:p>
            <a:r>
              <a:rPr lang="tr-TR" sz="2000" b="1" u="sng" dirty="0" err="1" smtClean="0">
                <a:solidFill>
                  <a:srgbClr val="FF0000"/>
                </a:solidFill>
                <a:latin typeface="Calibri" pitchFamily="34" charset="0"/>
              </a:rPr>
              <a:t>Diyare</a:t>
            </a:r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 süresi ?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&lt;2 hafta;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infeksiyöz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diyare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viral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, bakteriyel)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&gt;2 hafta; emilim boz. (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Çölyak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hast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., KF),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infeksiyöz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paraziter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),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postenfeksiyöz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postenfeksiyöz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KH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malabs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.) 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Ateş var mı ?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Akut tabloda; akut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infeksiyöz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gastroenterit</a:t>
            </a:r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Toksik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görünümde çocuk hastada;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sepsis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toksik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şok sendromu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Akut ataklarla seyreden kronik bir tabloda;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İnflamatuar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Barsak Hastalığı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tr-TR" sz="2000" b="1" u="sng" dirty="0" smtClean="0">
                <a:solidFill>
                  <a:srgbClr val="FF0000"/>
                </a:solidFill>
                <a:latin typeface="Calibri" pitchFamily="34" charset="0"/>
              </a:rPr>
              <a:t>Sistemik olarak hasta görünümde mi ?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Akut tabloda; 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sepsis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/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bakteriyemi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olabilir (öz. Süt çocuğunda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Salmonella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, E.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coli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Oligüri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varsa; HÜS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Kronik tabloda büyüme geriliği + akut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diyare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atakları;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İnflamatuar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Barsak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Hast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.,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</a:rPr>
              <a:t>Çölyak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</a:rPr>
              <a:t> Hastalığı, KF</a:t>
            </a:r>
            <a:endParaRPr lang="tr-TR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643042" y="285728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İSHAL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SORULACAK SORULAR VE NEDENLERİ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-27384"/>
            <a:ext cx="8183880" cy="1051560"/>
          </a:xfrm>
        </p:spPr>
        <p:txBody>
          <a:bodyPr/>
          <a:lstStyle/>
          <a:p>
            <a:pPr algn="ctr"/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Semptomları İrdele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196752"/>
            <a:ext cx="8183880" cy="55446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Anlatılan semptomları veya beklediğiniz semptomları irdeleyin. Örneğin; 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Kusma: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Kaç kez ?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içeriyor ?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var mı ?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Rengi ?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Yemeklerle ilgisi ?</a:t>
            </a: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tr-TR" sz="2400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4643470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3  gün öncesine kadar sağlıklı 4 yaşında çocuk, sulu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diyare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ve iştah azalması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şik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. ile başvuru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Sonraki gün kusma ve solukluk ilave olunca aile hekimine başvuru;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probiyotik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verilmiş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Şikayetleri ilerlemiş ve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diyare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sayısı 20’ye ulaşmış,  krampların eşlik ettiği kanlı ve mukuslu dışkılama ilave olmuş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Başka bir merkeze başvuru; oral ab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ted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. başlanmış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Ancak aile ab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ted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. kullanmadan kliniğimize başvuruyor</a:t>
            </a:r>
          </a:p>
          <a:p>
            <a:endParaRPr lang="tr-TR" sz="2000" b="1" dirty="0" smtClean="0">
              <a:solidFill>
                <a:srgbClr val="660066"/>
              </a:solidFill>
              <a:latin typeface="Calibri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Özgeçmiş/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Soygeçmiş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: Özellik yok</a:t>
            </a:r>
            <a:endParaRPr lang="tr-TR" sz="20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643042" y="285728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İSHAL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VAKA ÖRNEKLERİ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785926"/>
            <a:ext cx="8183880" cy="4500594"/>
          </a:xfrm>
        </p:spPr>
        <p:txBody>
          <a:bodyPr>
            <a:normAutofit/>
          </a:bodyPr>
          <a:lstStyle/>
          <a:p>
            <a:r>
              <a:rPr lang="tr-TR" sz="2000" b="1" u="sng" dirty="0" smtClean="0">
                <a:solidFill>
                  <a:srgbClr val="660066"/>
                </a:solidFill>
                <a:latin typeface="Calibri" pitchFamily="34" charset="0"/>
              </a:rPr>
              <a:t>Kanlı ishal ayırıcı tanı: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Enteroinvaziv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bakteriyel etkenler (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Salmonella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Shigella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EİEC, C.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jejuni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)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Psödomembranöz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enterokolit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HÜS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İnflamatuar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Barsak Hastalığı</a:t>
            </a:r>
          </a:p>
          <a:p>
            <a:endParaRPr lang="tr-TR" sz="2400" b="1" dirty="0">
              <a:latin typeface="Calibri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643042" y="500042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İSHAL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VAKA ÖRNEKLERİ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785926"/>
            <a:ext cx="8183880" cy="4500594"/>
          </a:xfrm>
        </p:spPr>
        <p:txBody>
          <a:bodyPr>
            <a:normAutofit/>
          </a:bodyPr>
          <a:lstStyle/>
          <a:p>
            <a:r>
              <a:rPr lang="tr-TR" sz="2000" b="1" u="sng" dirty="0" smtClean="0">
                <a:solidFill>
                  <a:srgbClr val="660066"/>
                </a:solidFill>
                <a:latin typeface="Calibri" pitchFamily="34" charset="0"/>
              </a:rPr>
              <a:t>Kanlı ishal ayırıcı tanı: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Enteroinvaziv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bakteriyel etkenler (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Salmonella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Shigella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EİEC, C.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jejuni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)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Psödomembranöz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enterokolit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HÜS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İnflamatuar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Barsak Hastalığı</a:t>
            </a:r>
          </a:p>
          <a:p>
            <a:endParaRPr lang="tr-TR" sz="2400" b="1" dirty="0">
              <a:latin typeface="Calibri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643042" y="500042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İSHAL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VAKA ÖRNEKLERİ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785926"/>
            <a:ext cx="8183880" cy="4500594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3 yaşında kız hasta, 3-4 haftadır günde 2-3 defa olan kansız, sulu dışkı yapma şikayeti ile başvuruyor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Ateşi ve kusması olmamış. 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Su içebiliyor ve iştahı azalmakla birlikte oral alımı iyi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Son 3 haftada 2 kg kaybetmiş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Son günlerde karında şişkinlik olduğu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farkedilmiş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.</a:t>
            </a:r>
          </a:p>
          <a:p>
            <a:endParaRPr lang="tr-TR" sz="2000" b="1" dirty="0" smtClean="0">
              <a:solidFill>
                <a:srgbClr val="660066"/>
              </a:solidFill>
              <a:latin typeface="Calibri" pitchFamily="34" charset="0"/>
            </a:endParaRP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Özgeçmiş: NVY ile zamanında doğmuş bebek. Zamanla yaşıtlarına göre büyümesinin geri kaldığı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farkedilmiş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. Süt çocukluğu döneminden beri aralıklı kabızlık şikayetleri oluyormuş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Soygeçmiş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:  Ağabeyinde kabızlık ve büyüme geriliği varmış.</a:t>
            </a:r>
          </a:p>
          <a:p>
            <a:endParaRPr lang="tr-TR" sz="2400" b="1" dirty="0">
              <a:latin typeface="Calibri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643042" y="500042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İSHAL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VAKA ÖRNEKLERİ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u="sng" dirty="0" smtClean="0">
                <a:solidFill>
                  <a:srgbClr val="660066"/>
                </a:solidFill>
                <a:latin typeface="Calibri" pitchFamily="34" charset="0"/>
              </a:rPr>
              <a:t>Ayırıcı tanı: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Kronik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diyarenin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enfeksiyöz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nedenleri (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Clost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.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difficile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G.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lamblia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Cryptosporidium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türleri)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Kistik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Fibroz</a:t>
            </a:r>
            <a:endParaRPr lang="tr-TR" sz="2000" b="1" dirty="0" smtClean="0">
              <a:solidFill>
                <a:srgbClr val="660066"/>
              </a:solidFill>
              <a:latin typeface="Calibri" pitchFamily="34" charset="0"/>
            </a:endParaRP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Çölyak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Hastalığı 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Postenfeksiyöz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KH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malabs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.</a:t>
            </a:r>
            <a:endParaRPr lang="tr-TR" sz="20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643042" y="500042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İSHAL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VAKA ÖRNEKLERİ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/>
          <a:lstStyle/>
          <a:p>
            <a:r>
              <a:rPr lang="tr-TR" sz="2000" b="1" u="sng" dirty="0" smtClean="0">
                <a:solidFill>
                  <a:srgbClr val="660066"/>
                </a:solidFill>
                <a:latin typeface="Calibri" pitchFamily="34" charset="0"/>
              </a:rPr>
              <a:t>Ayırıcı tanı:</a:t>
            </a:r>
          </a:p>
          <a:p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Kronik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diyarenin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enfeksiyöz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nedenleri (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Clost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.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difficile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G.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lamblia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,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Cryptosporidium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türleri)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Kistik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Fibroz</a:t>
            </a:r>
            <a:endParaRPr lang="tr-TR" sz="2000" b="1" dirty="0" smtClean="0">
              <a:solidFill>
                <a:srgbClr val="660066"/>
              </a:solidFill>
              <a:latin typeface="Calibri" pitchFamily="34" charset="0"/>
            </a:endParaRPr>
          </a:p>
          <a:p>
            <a:r>
              <a:rPr lang="tr-TR" sz="2000" b="1" dirty="0" err="1" smtClean="0">
                <a:solidFill>
                  <a:srgbClr val="FF0000"/>
                </a:solidFill>
                <a:latin typeface="Calibri" pitchFamily="34" charset="0"/>
              </a:rPr>
              <a:t>Çölyak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</a:rPr>
              <a:t> Hastalığı </a:t>
            </a:r>
          </a:p>
          <a:p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Postenfeksiyöz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 KH </a:t>
            </a:r>
            <a:r>
              <a:rPr lang="tr-TR" sz="2000" b="1" dirty="0" err="1" smtClean="0">
                <a:solidFill>
                  <a:srgbClr val="660066"/>
                </a:solidFill>
                <a:latin typeface="Calibri" pitchFamily="34" charset="0"/>
              </a:rPr>
              <a:t>malabs</a:t>
            </a:r>
            <a:r>
              <a:rPr lang="tr-TR" sz="2000" b="1" dirty="0" smtClean="0">
                <a:solidFill>
                  <a:srgbClr val="660066"/>
                </a:solidFill>
                <a:latin typeface="Calibri" pitchFamily="34" charset="0"/>
              </a:rPr>
              <a:t>.</a:t>
            </a:r>
            <a:endParaRPr lang="tr-TR" sz="20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643042" y="500042"/>
            <a:ext cx="5897864" cy="85725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İSHAL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VAKA ÖRNEKLERİ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905344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Semptomların gelişim sırasını, birbiriyle ilişkisini sor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Nefes darlığı, tıkanma, kabızlık, ishal gibi normal tanımı kişiden kişiye değişebilen semptomlarda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anamnezi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verenin ne kastettiğini tanımla 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Örneğin bir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yenidoğanın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günde 6-8 kez sulu dışkılaması normaldir. Arkadaşlarıyla koşup oynayan bir çocuğun oturduğu yerde birkaç kez derin, sık nefes alması nefes darlığı değil genelde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anksiyete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işaretidir vs….)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83568" y="21720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Semptomları İrdele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86449" y="361216"/>
            <a:ext cx="3384376" cy="61951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Özgeçmiş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980728"/>
            <a:ext cx="3240360" cy="5328592"/>
          </a:xfr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Prenatal: 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Alınan ilaçlar, </a:t>
            </a: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lkol, sigara, </a:t>
            </a: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adyasyon, </a:t>
            </a: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oktor kontrolü, </a:t>
            </a: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anama, </a:t>
            </a: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amilelikte geçirilen hastalıklar ve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infeksiyonlar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Yapılan incelemeler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(tarama testleri ve USG), </a:t>
            </a:r>
          </a:p>
          <a:p>
            <a:r>
              <a:rPr lang="tr-T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reeklampsi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eklampsi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tr-T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 da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oligohidramnioz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EMR, </a:t>
            </a: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iyabet, 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Travma, 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Annenin kan grubu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851920" y="980728"/>
            <a:ext cx="2304256" cy="532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F07F09"/>
              </a:buClr>
            </a:pPr>
            <a:r>
              <a:rPr lang="tr-T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Natal: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Hamilelik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süresi, 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oğum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şekli, 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ebeğin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kaç kilo doğduğu, 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oğum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olayının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süresi ve nerede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olduğu, 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oğum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sırasında bebeğe ait sorun olup olmadığı, 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ezaryan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 nedeni </a:t>
            </a:r>
          </a:p>
          <a:p>
            <a:pPr lvl="0">
              <a:buClr>
                <a:srgbClr val="F07F09"/>
              </a:buClr>
            </a:pPr>
            <a:endParaRPr lang="tr-TR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228184" y="980728"/>
            <a:ext cx="2304256" cy="53285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F07F09"/>
              </a:buClr>
            </a:pPr>
            <a:r>
              <a:rPr lang="tr-T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Postnatal: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Doğum sonrası olaylar,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(APGAR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özel bakım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gereksinimi), </a:t>
            </a:r>
          </a:p>
          <a:p>
            <a:pPr lvl="0">
              <a:buClr>
                <a:srgbClr val="F07F09"/>
              </a:buClr>
            </a:pP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tr-T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göz bakımı, 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lk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beslenme, 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lk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dışkılama, 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lk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idrar, 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07F09"/>
              </a:buClr>
            </a:pP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arılık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öyküsü</a:t>
            </a:r>
          </a:p>
          <a:p>
            <a:pPr lvl="0">
              <a:buClr>
                <a:srgbClr val="F07F09"/>
              </a:buClr>
            </a:pPr>
            <a:endParaRPr lang="tr-TR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9811" y="1545304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Geçmişteki sağlık sorunları (Hastanede yatış, operasyon)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Aşı kartına göre aşılama durumu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Allerji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(Gıda/ilaç)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Psikomotor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gelişim öyküsü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Beslenme öyküsü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67544" y="11663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Özgeçmiş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113256"/>
            <a:ext cx="8183880" cy="5124056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ve Baba: Yaşları, eğitim durumları, sağlık sorunları, işleri, anne çalışıyorsa çocuğa kimin baktığı, evde yaşayan diğer insanlar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Annenin kaç hamileliği ve doğumu olduğu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Akrabalık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Kardeşler (Yaşları, sağlık sorunları, kaybedilen kardeş varsa nedeni (bilinmiyorsa klinik tablonun tam olarak tanımlanması))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Ailede bilinen önemli hastalıklar;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hastalığı, kanama hastalığı, diyabet, hipertansiyon, erken dönemde kalp krizi,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obezite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kanser,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allerjik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hastalıklar, KC hastalıkları, Böbrek hastalıkları….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67544" y="11663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Soy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geçmiş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4754</TotalTime>
  <Words>3309</Words>
  <Application>Microsoft Office PowerPoint</Application>
  <PresentationFormat>Ekran Gösterisi (4:3)</PresentationFormat>
  <Paragraphs>628</Paragraphs>
  <Slides>55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2" baseType="lpstr">
      <vt:lpstr>Arial</vt:lpstr>
      <vt:lpstr>Calibri</vt:lpstr>
      <vt:lpstr>Courier New</vt:lpstr>
      <vt:lpstr>Verdana</vt:lpstr>
      <vt:lpstr>Wingdings</vt:lpstr>
      <vt:lpstr>Wingdings 2</vt:lpstr>
      <vt:lpstr>Görünüş</vt:lpstr>
      <vt:lpstr>ÇOCUK HASTADAN SORUNA YÖNELİK ÖYKÜ ALMA</vt:lpstr>
      <vt:lpstr>PowerPoint Sunusu</vt:lpstr>
      <vt:lpstr>Şikayet</vt:lpstr>
      <vt:lpstr>PowerPoint Sunusu</vt:lpstr>
      <vt:lpstr>Semptomları İrdele</vt:lpstr>
      <vt:lpstr>PowerPoint Sunusu</vt:lpstr>
      <vt:lpstr>Özgeçmiş</vt:lpstr>
      <vt:lpstr>PowerPoint Sunusu</vt:lpstr>
      <vt:lpstr>PowerPoint Sunusu</vt:lpstr>
      <vt:lpstr>Düşün !!</vt:lpstr>
      <vt:lpstr>BOYUNDA ŞİŞLİK</vt:lpstr>
      <vt:lpstr>PowerPoint Sunusu</vt:lpstr>
      <vt:lpstr>BOYUNDA ŞİŞLİK AYIRICI TANI</vt:lpstr>
      <vt:lpstr>BOYUNDA ŞİŞLİK SORULACAK SORULAR VE NEDENLERİ</vt:lpstr>
      <vt:lpstr>BOYUNDA ŞİŞLİK SORULACAK SORULAR VE NEDENLERİ</vt:lpstr>
      <vt:lpstr>BOYUNDA ŞİŞLİK SORULACAK SORULAR VE NEDENLERİ</vt:lpstr>
      <vt:lpstr>BOYUNDA ŞİŞLİK VAKA ÖRNEKLERİ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SENKOP</vt:lpstr>
      <vt:lpstr>SENKOP AYIRICI TANI</vt:lpstr>
      <vt:lpstr>SENKOP SORULACAK SORULAR VE NEDENLERİ</vt:lpstr>
      <vt:lpstr>SENKOP SORULACAK SORULAR VE NEDENLERİ</vt:lpstr>
      <vt:lpstr>SENKOP SORULACAK SORULAR VE NEDENLERİ</vt:lpstr>
      <vt:lpstr>SENKOP VAKA ÖRNEKLERİ</vt:lpstr>
      <vt:lpstr>SENKOP VAKA ÖRNEKLERİ</vt:lpstr>
      <vt:lpstr>SENKOP VAKA ÖRNEKLERİ</vt:lpstr>
      <vt:lpstr>SENKOP VAKA ÖRNEKLERİ</vt:lpstr>
      <vt:lpstr>SENKOP VAKA ÖRNEKLERİ</vt:lpstr>
      <vt:lpstr>PowerPoint Sunusu</vt:lpstr>
      <vt:lpstr>KUSMA </vt:lpstr>
      <vt:lpstr>PowerPoint Sunusu</vt:lpstr>
      <vt:lpstr>PowerPoint Sunusu</vt:lpstr>
      <vt:lpstr>PowerPoint Sunusu</vt:lpstr>
      <vt:lpstr>KUSMA VAKA ÖRNEKLERİ</vt:lpstr>
      <vt:lpstr>KUSMA VAKA ÖRNEKLERİ</vt:lpstr>
      <vt:lpstr>KUSMA VAKA ÖRNEKLERİ</vt:lpstr>
      <vt:lpstr>PowerPoint Sunusu</vt:lpstr>
      <vt:lpstr>PowerPoint Sunusu</vt:lpstr>
      <vt:lpstr>PowerPoint Sunusu</vt:lpstr>
      <vt:lpstr>PowerPoint Sunusu</vt:lpstr>
      <vt:lpstr>İSHAL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fatih</dc:creator>
  <cp:lastModifiedBy>FATİH GÜNAY</cp:lastModifiedBy>
  <cp:revision>199</cp:revision>
  <dcterms:created xsi:type="dcterms:W3CDTF">2018-09-03T19:16:06Z</dcterms:created>
  <dcterms:modified xsi:type="dcterms:W3CDTF">2021-01-27T18:43:48Z</dcterms:modified>
</cp:coreProperties>
</file>