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53CC19F0-5AAD-4F60-B891-5B60D13EC86B}"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9011628-529D-4100-977B-377975631E0B}"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53CC19F0-5AAD-4F60-B891-5B60D13EC86B}"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9011628-529D-4100-977B-377975631E0B}"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3CC19F0-5AAD-4F60-B891-5B60D13EC86B}"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AVRUPA DIŞI DÜNYA AFRİKA VE AMERİKA </a:t>
            </a:r>
            <a:endParaRPr lang="tr-TR" dirty="0"/>
          </a:p>
        </p:txBody>
      </p:sp>
      <p:sp>
        <p:nvSpPr>
          <p:cNvPr id="3" name="2 Alt Başlık"/>
          <p:cNvSpPr>
            <a:spLocks noGrp="1"/>
          </p:cNvSpPr>
          <p:nvPr>
            <p:ph type="subTitle" idx="1"/>
          </p:nvPr>
        </p:nvSpPr>
        <p:spPr/>
        <p:txBody>
          <a:bodyPr/>
          <a:lstStyle/>
          <a:p>
            <a:r>
              <a:rPr lang="tr-TR" dirty="0" smtClean="0"/>
              <a:t>VI.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Afrika </a:t>
            </a:r>
            <a:r>
              <a:rPr lang="tr-TR" dirty="0"/>
              <a:t>16. Yüzyıldan itibaren kıyı bölgelerinden itibaren farklı bir dinamiğin etkisi altına girecektir. Başta Portekizliler olmak üzere batılı güçler kıyı bölgelerinde önce ticari faaliyetleri başlatacak sonrasında yerleşik ticari postlar oluşturulacak, bu daha sonra askeri garnizonlara dönecektir. Yerel unsurlarla kurulan bağlar başta köle olmak üzere yaygın bir ticaretin başlamasına sebebiyet verdi. Afrikalı köleler Amerika kıtasında kurulan plantasyonların emek ihtiyacını karşılamak için kullanılmaya başlandı.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Bu </a:t>
            </a:r>
            <a:r>
              <a:rPr lang="tr-TR" dirty="0"/>
              <a:t>“sızmaya” rağmen Batılıların etkisi kıyı bölgelerde sınırlı kaldı. Afrika kıtasının doğal koşulları Avrupalı güçlerin Amerika’dakinin tersine Afrika’yı bütünüyle kontrol etmelerini engelledi. Zaten Afrika’nın kuzeyi Osmanlı imparatorluğu tarafından kontrol edilmekteydi. Batı egemenliğinin Afrika’daki mutlak hakimiyeti için birkaç yüzyıl daha geçmesi gerekecekti.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Amerika </a:t>
            </a:r>
            <a:r>
              <a:rPr lang="tr-TR" dirty="0"/>
              <a:t>kıtasındaki süreç ise çok farklı bir biçimde gelişti. Amerika, keşfinin hemen ertesinde İspanyolların </a:t>
            </a:r>
            <a:r>
              <a:rPr lang="tr-TR" dirty="0"/>
              <a:t>kolonizasyon</a:t>
            </a:r>
            <a:r>
              <a:rPr lang="tr-TR" dirty="0"/>
              <a:t> hareketlerine sahne oldu. </a:t>
            </a:r>
            <a:r>
              <a:rPr lang="tr-TR" dirty="0"/>
              <a:t>Hernan</a:t>
            </a:r>
            <a:r>
              <a:rPr lang="tr-TR" dirty="0"/>
              <a:t> </a:t>
            </a:r>
            <a:r>
              <a:rPr lang="tr-TR" dirty="0"/>
              <a:t>Cortez</a:t>
            </a:r>
            <a:r>
              <a:rPr lang="tr-TR" dirty="0"/>
              <a:t> önderliğindeki İspanyol “</a:t>
            </a:r>
            <a:r>
              <a:rPr lang="tr-TR" dirty="0"/>
              <a:t>conquistador”lar</a:t>
            </a:r>
            <a:r>
              <a:rPr lang="tr-TR" dirty="0"/>
              <a:t> 1521’de </a:t>
            </a:r>
            <a:r>
              <a:rPr lang="tr-TR" dirty="0"/>
              <a:t>Aztek</a:t>
            </a:r>
            <a:r>
              <a:rPr lang="tr-TR" dirty="0"/>
              <a:t> İmparatorluğu’nu, Francisco </a:t>
            </a:r>
            <a:r>
              <a:rPr lang="tr-TR" dirty="0"/>
              <a:t>Cortez</a:t>
            </a:r>
            <a:r>
              <a:rPr lang="tr-TR" dirty="0"/>
              <a:t> önderliğindekiler ise 1536’da </a:t>
            </a:r>
            <a:r>
              <a:rPr lang="tr-TR" dirty="0"/>
              <a:t>İnka</a:t>
            </a:r>
            <a:r>
              <a:rPr lang="tr-TR" dirty="0"/>
              <a:t> İmparatorluğu’nu ortadan kaldırdılar. Portekizliler de Brezilya kıyılarına çıkarak buraları işgal ettiler. Milyonlarca kilometre kare toprak İspanyol ve Portekiz imparatorluklarına katıldı. Üstelik metropol ülkelerden kolonlar bölgeye yerleşmeye başladılar.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Kıtanın </a:t>
            </a:r>
            <a:r>
              <a:rPr lang="tr-TR" dirty="0"/>
              <a:t>kuzeyinde ise Batı işgali 1534’de Fransızların Kanada sahillerine çıkmalarıyla başladı. Fransızlar ilk kolonilerini </a:t>
            </a:r>
            <a:r>
              <a:rPr lang="tr-TR" dirty="0"/>
              <a:t>Quebec’te</a:t>
            </a:r>
            <a:r>
              <a:rPr lang="tr-TR" dirty="0"/>
              <a:t> 1541’de kurdular. Fransızları biraz geriden İngilizler ve Hollandalılar izledi. Kurulan kolonilere yerleşen batılılar kontrol ettikleri alanları bölgenin yerlileri aleyhine yavaş yavaş genişletmeye başladılar. Koloniler bir süre sonra Avrupalı güçlerin kendi kıtalarında yürüttükleri savaşların bir alanı haline geldi. Yükselen güç İngiltere, önce Hollanda kolonilerini ele geçirdi. Sonra Fransa ile İngiltere arasında kolonilerin de katıldığı birkaç savaş yaşandı.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Aslında </a:t>
            </a:r>
            <a:r>
              <a:rPr lang="tr-TR" dirty="0"/>
              <a:t>Avrupa’daki güç mücadelesi zamanla denizaşırı ticaret imparatorluklarını kontrol etme mücadelesinin bir uzantısı haline gelmişti. İngiltere Yedi Yıl Savaşları sonucunda imzalanan Paris Barış Antlaşması’yla tüm kuzey Amerika’nın kontrolünü ele geçirdi. Fransa, Amerika’daki kolonilerini ebediyen kaybetmiş oldu. Britanya bu sayede Amerikan kolonilerindeki en önemli rakibinden kurtulmuş olsa da çok kısa bir süre sonra bu sefer koloniler İngiliz egemenliğine karşı ayaklandılar.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70000" lnSpcReduction="20000"/>
          </a:bodyPr>
          <a:lstStyle/>
          <a:p>
            <a:pPr algn="just">
              <a:buNone/>
            </a:pPr>
            <a:r>
              <a:rPr lang="tr-TR" dirty="0" smtClean="0"/>
              <a:t>	</a:t>
            </a:r>
            <a:r>
              <a:rPr lang="tr-TR" sz="3100" dirty="0" smtClean="0"/>
              <a:t>İlk </a:t>
            </a:r>
            <a:r>
              <a:rPr lang="tr-TR" sz="3100" dirty="0"/>
              <a:t>kolon milliyetçiliği örneği olan Amerikan bağımsızlık hareketinin doğuşunda şu temel etkenler rol oynadı</a:t>
            </a:r>
            <a:r>
              <a:rPr lang="tr-TR" sz="3100" dirty="0" smtClean="0"/>
              <a:t>:</a:t>
            </a:r>
          </a:p>
          <a:p>
            <a:pPr algn="just">
              <a:buNone/>
            </a:pPr>
            <a:endParaRPr lang="tr-TR" dirty="0"/>
          </a:p>
          <a:p>
            <a:pPr lvl="1" algn="just">
              <a:buFont typeface="Arial" pitchFamily="34" charset="0"/>
              <a:buChar char="•"/>
            </a:pPr>
            <a:r>
              <a:rPr lang="tr-TR" sz="3200" dirty="0"/>
              <a:t>Büyüyen Amerikan ekonomisiyle palazlanan Amerikan burjuvazisi kendi çıkarlarını korumanın yolunun bağımsızlıktan geçtiğini düşünmekteydi.</a:t>
            </a:r>
          </a:p>
          <a:p>
            <a:pPr lvl="1" algn="just">
              <a:buFont typeface="Arial" pitchFamily="34" charset="0"/>
              <a:buChar char="•"/>
            </a:pPr>
            <a:r>
              <a:rPr lang="tr-TR" sz="3200" dirty="0"/>
              <a:t>Özellikle Fransa’da gelişen liberal fikirler Amerikan aydınları arasında destek bulmuştu.</a:t>
            </a:r>
          </a:p>
          <a:p>
            <a:pPr lvl="1" algn="just">
              <a:buFont typeface="Arial" pitchFamily="34" charset="0"/>
              <a:buChar char="•"/>
            </a:pPr>
            <a:r>
              <a:rPr lang="tr-TR" sz="3200" dirty="0"/>
              <a:t>Gelişen kapitalizm ulusal bir pazar yaratmış, heterojen Amerikan toplumunda bir ulusal bilinç ve kimlik oluşumunu sağlamıştı.</a:t>
            </a:r>
          </a:p>
          <a:p>
            <a:pPr lvl="1" algn="just">
              <a:buFont typeface="Arial" pitchFamily="34" charset="0"/>
              <a:buChar char="•"/>
            </a:pPr>
            <a:r>
              <a:rPr lang="tr-TR" sz="3200" dirty="0"/>
              <a:t>İngiltere’nin Yedi Yıl Savaşları nedeniyle bozulan mali durumunu düzeltmek için kolonilere ağır bir fatura çıkarması monarşiye büyük bir tepki yaratmıştı.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13 </a:t>
            </a:r>
            <a:r>
              <a:rPr lang="tr-TR" dirty="0"/>
              <a:t>Koloninin ortak hareket etme kararıyla 1774’te başlayan ulusal hareket 1776’da bağımsızlık bildirisinin ilanıyla yeni bir boyut kazandı. Diplomatik girişimlerle Fransa’nın da desteğini alan Amerikalı milisler İngiliz birliklerine karşı başarılar kazandılar. Sonuçta hareketi bastıramayacağını anlayan İngilizler 1783’de Amerikan bağımsızlığını tanımak zorunda kaldılar.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77500" lnSpcReduction="20000"/>
          </a:bodyPr>
          <a:lstStyle/>
          <a:p>
            <a:pPr algn="just">
              <a:buNone/>
            </a:pPr>
            <a:r>
              <a:rPr lang="tr-TR" dirty="0" smtClean="0"/>
              <a:t>	</a:t>
            </a:r>
            <a:r>
              <a:rPr lang="tr-TR" sz="3200" dirty="0" smtClean="0"/>
              <a:t>Amerikan </a:t>
            </a:r>
            <a:r>
              <a:rPr lang="tr-TR" sz="3200" dirty="0"/>
              <a:t>bağımsızlığının şu önemli sonuçları olmuştur</a:t>
            </a:r>
            <a:r>
              <a:rPr lang="tr-TR" sz="3200" dirty="0" smtClean="0"/>
              <a:t>:</a:t>
            </a:r>
          </a:p>
          <a:p>
            <a:pPr algn="just">
              <a:buNone/>
            </a:pPr>
            <a:endParaRPr lang="tr-TR" dirty="0"/>
          </a:p>
          <a:p>
            <a:pPr lvl="1" algn="just">
              <a:buFont typeface="Arial" pitchFamily="34" charset="0"/>
              <a:buChar char="•"/>
            </a:pPr>
            <a:r>
              <a:rPr lang="tr-TR" sz="3200" dirty="0"/>
              <a:t>ABD kurulduktan kısa bir süre sonra sahip olduğu büyük ekonomik kaynaklarla dünya siyasetinin önemli aktörlerinden biri haline geldi.</a:t>
            </a:r>
          </a:p>
          <a:p>
            <a:pPr lvl="1" algn="just">
              <a:buFont typeface="Arial" pitchFamily="34" charset="0"/>
              <a:buChar char="•"/>
            </a:pPr>
            <a:r>
              <a:rPr lang="tr-TR" sz="3200" dirty="0"/>
              <a:t>Amerikan devrimi esinlendiği Fransa’yı etkileyecek, bir süre sonra Fransız Devrimi’ne ilham verecektir.</a:t>
            </a:r>
          </a:p>
          <a:p>
            <a:pPr lvl="1" algn="just">
              <a:buFont typeface="Arial" pitchFamily="34" charset="0"/>
              <a:buChar char="•"/>
            </a:pPr>
            <a:r>
              <a:rPr lang="tr-TR" sz="3200" dirty="0"/>
              <a:t>Amerikan devriminin başarısı kısa bir süre sonra 19. Yüzyıl başında kıtanın güneyinde başlayacak olan sömürge karşıtı ayaklanmalara da örnek olacaktır.</a:t>
            </a:r>
          </a:p>
          <a:p>
            <a:pPr lvl="1" algn="just">
              <a:buFont typeface="Arial" pitchFamily="34" charset="0"/>
              <a:buChar char="•"/>
            </a:pPr>
            <a:r>
              <a:rPr lang="tr-TR" sz="3200" dirty="0"/>
              <a:t>Amerikan bağımsızlıkçılarına yardım eden Fransa’nın mali durumu daha da bozulacak bu da devrime giden süreçte rol oynayacaktır.</a:t>
            </a:r>
          </a:p>
          <a:p>
            <a:pPr algn="just"/>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9</Words>
  <Application>Microsoft Office PowerPoint</Application>
  <PresentationFormat>Ekran Gösterisi (4:3)</PresentationFormat>
  <Paragraphs>20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AVRUPA DIŞI DÜNYA AFRİKA VE AMERİKA </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DIŞI DÜNYA AFRİKA VE AMERİKA </dc:title>
  <dc:creator>canan</dc:creator>
  <cp:lastModifiedBy>canan</cp:lastModifiedBy>
  <cp:revision>2</cp:revision>
  <dcterms:created xsi:type="dcterms:W3CDTF">2019-03-31T18:33:00Z</dcterms:created>
  <dcterms:modified xsi:type="dcterms:W3CDTF">2019-03-31T18:38:46Z</dcterms:modified>
</cp:coreProperties>
</file>