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7" r:id="rId2"/>
    <p:sldId id="265" r:id="rId3"/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6" r:id="rId1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8" d="100"/>
          <a:sy n="58" d="100"/>
        </p:scale>
        <p:origin x="96" y="10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A9B7F-E108-4E5C-A8CF-0381C29583A8}" type="datetimeFigureOut">
              <a:rPr lang="tr-TR" smtClean="0"/>
              <a:t>18.05.2019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9D6FA-668F-4207-9654-9DFC041EFA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521010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A9B7F-E108-4E5C-A8CF-0381C29583A8}" type="datetimeFigureOut">
              <a:rPr lang="tr-TR" smtClean="0"/>
              <a:t>18.05.2019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9D6FA-668F-4207-9654-9DFC041EFA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110406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A9B7F-E108-4E5C-A8CF-0381C29583A8}" type="datetimeFigureOut">
              <a:rPr lang="tr-TR" smtClean="0"/>
              <a:t>18.05.2019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9D6FA-668F-4207-9654-9DFC041EFA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528476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A9B7F-E108-4E5C-A8CF-0381C29583A8}" type="datetimeFigureOut">
              <a:rPr lang="tr-TR" smtClean="0"/>
              <a:t>18.05.2019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9D6FA-668F-4207-9654-9DFC041EFA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867608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A9B7F-E108-4E5C-A8CF-0381C29583A8}" type="datetimeFigureOut">
              <a:rPr lang="tr-TR" smtClean="0"/>
              <a:t>18.05.2019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9D6FA-668F-4207-9654-9DFC041EFA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522958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A9B7F-E108-4E5C-A8CF-0381C29583A8}" type="datetimeFigureOut">
              <a:rPr lang="tr-TR" smtClean="0"/>
              <a:t>18.05.2019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9D6FA-668F-4207-9654-9DFC041EFA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429968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A9B7F-E108-4E5C-A8CF-0381C29583A8}" type="datetimeFigureOut">
              <a:rPr lang="tr-TR" smtClean="0"/>
              <a:t>18.05.2019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9D6FA-668F-4207-9654-9DFC041EFA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784897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A9B7F-E108-4E5C-A8CF-0381C29583A8}" type="datetimeFigureOut">
              <a:rPr lang="tr-TR" smtClean="0"/>
              <a:t>18.05.2019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9D6FA-668F-4207-9654-9DFC041EFA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300668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A9B7F-E108-4E5C-A8CF-0381C29583A8}" type="datetimeFigureOut">
              <a:rPr lang="tr-TR" smtClean="0"/>
              <a:t>18.05.2019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9D6FA-668F-4207-9654-9DFC041EFA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804232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A9B7F-E108-4E5C-A8CF-0381C29583A8}" type="datetimeFigureOut">
              <a:rPr lang="tr-TR" smtClean="0"/>
              <a:t>18.05.2019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9D6FA-668F-4207-9654-9DFC041EFA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412686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A9B7F-E108-4E5C-A8CF-0381C29583A8}" type="datetimeFigureOut">
              <a:rPr lang="tr-TR" smtClean="0"/>
              <a:t>18.05.2019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9D6FA-668F-4207-9654-9DFC041EFA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434285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7A9B7F-E108-4E5C-A8CF-0381C29583A8}" type="datetimeFigureOut">
              <a:rPr lang="tr-TR" smtClean="0"/>
              <a:t>18.05.2019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69D6FA-668F-4207-9654-9DFC041EFA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476681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David Ricardo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2480368"/>
          </a:xfrm>
        </p:spPr>
        <p:txBody>
          <a:bodyPr/>
          <a:lstStyle/>
          <a:p>
            <a:pPr marL="0" indent="0">
              <a:buNone/>
            </a:pPr>
            <a:r>
              <a:rPr lang="tr-TR" dirty="0" smtClean="0"/>
              <a:t>David Ricardo ([1817]2008</a:t>
            </a:r>
            <a:r>
              <a:rPr lang="tr-TR" dirty="0"/>
              <a:t>), </a:t>
            </a:r>
            <a:r>
              <a:rPr lang="tr-TR" i="1" dirty="0"/>
              <a:t>Siyasal İktisadın ve Vergilendirmenin İlkeleri</a:t>
            </a:r>
            <a:r>
              <a:rPr lang="tr-TR" dirty="0"/>
              <a:t>, İngilizceden çev. Barış Zeren, Türkiye İş Bankası Kültür Yayınları, İstanbul. 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531280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Makinelerin kullanılması değer teorisin nasıl değiştirir?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dirty="0" smtClean="0"/>
              <a:t>Çiftçi sermayesi ile fırıncı sermayesi farklı sürelerde geri döner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Aynı büyüklükte sermaye farklı oranlarda dönen ve bağlı sermaye bileşimine sahip olabilir </a:t>
            </a:r>
          </a:p>
          <a:p>
            <a:pPr marL="0" indent="0">
              <a:buNone/>
            </a:pPr>
            <a:r>
              <a:rPr lang="tr-TR" dirty="0" smtClean="0"/>
              <a:t>Farklı sermaye bileşimi olduğunda ücretlerdeki değişmeler değerleri farklı bir şekilde etkiler </a:t>
            </a:r>
          </a:p>
          <a:p>
            <a:pPr marL="0" indent="0">
              <a:buNone/>
            </a:pPr>
            <a:r>
              <a:rPr lang="tr-TR" dirty="0" smtClean="0"/>
              <a:t>Sermayelerinin </a:t>
            </a:r>
            <a:r>
              <a:rPr lang="tr-TR" dirty="0"/>
              <a:t>dayanıklılık derecesindeki </a:t>
            </a:r>
            <a:r>
              <a:rPr lang="tr-TR" dirty="0" smtClean="0"/>
              <a:t>farklılık: daha değerli malın piyasaya ulaştırılması için gereken ek süre telafi edilmektedir </a:t>
            </a:r>
          </a:p>
          <a:p>
            <a:pPr marL="0" indent="0">
              <a:buNone/>
            </a:pPr>
            <a:r>
              <a:rPr lang="tr-TR" dirty="0" smtClean="0"/>
              <a:t>Emek değerindeki değişmeler bileşimleri farklı olan sermayelerle üretilen ürünlerin değerlerini de farklı etkiler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197031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Sermaye kullanımının değer teorisi üzerindeki etkileri (devam)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Farklı sermaye bileşimi ve üretimde geçen süre farklılığı malların göreli değerini etkiler </a:t>
            </a:r>
          </a:p>
          <a:p>
            <a:pPr marL="0" indent="0">
              <a:buNone/>
            </a:pPr>
            <a:r>
              <a:rPr lang="tr-TR" dirty="0" smtClean="0"/>
              <a:t>Her iki durumda da değerdeki farklılık, sermaye olarak biriktirilen kârlardan kaynaklanmaktadır ve kârı işletmeksizin alıkoymak zorunda kalınan süreyi telafi etmektedir.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/>
              <a:t>Değerin ücretlerdeki bir artış ya da azalışla değişmeyeceği ilkesi, sermayeler arasındaki dayanıklılık farklılığı ya da işverene dönüş hızı farklılığı söz konusu olunca da değişikliğe uğrar 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402605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Değişmez değer ölçüsü yoktur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Her meta emek ürünü olduğu için, değeri de içerdiği emek miktarına göre değişir.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Öyleyse ne altın ne de başka bir mal tüm nesneler için kusursuz bir değer ölçüsü olabilir.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smtClean="0"/>
              <a:t>Smith eleştirisi </a:t>
            </a:r>
          </a:p>
          <a:p>
            <a:pPr marL="0" indent="0">
              <a:buNone/>
            </a:pP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541479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Ricardo; ‘‘Siyasal İktisadın ve Vergilendirmenin İlkeleri’’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Ricardo’nun yaşadığı dönem ve kitabı üzerine genel giriş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19. yüzyılın başlarına tanıklık eden Ricardo, sanayi kapitalizminin çok daha gelişmiş olduğu bir çağa tanıklık etmiştir </a:t>
            </a:r>
          </a:p>
          <a:p>
            <a:pPr marL="0" indent="0">
              <a:buNone/>
            </a:pPr>
            <a:r>
              <a:rPr lang="tr-TR" dirty="0" smtClean="0"/>
              <a:t>Sınıflar arasındaki çelişkilere tanıklık eden Ricardo, bu konuyu bu kitabında iktisadi bir çözümleme temelinde ele almaktadır. </a:t>
            </a:r>
            <a:endParaRPr lang="tr-TR" dirty="0"/>
          </a:p>
          <a:p>
            <a:pPr marL="0" indent="0">
              <a:buNone/>
            </a:pPr>
            <a:r>
              <a:rPr lang="tr-TR" dirty="0" smtClean="0"/>
              <a:t>Sanayi kapitalistleri ile toprak sahipleri arasındaki çelişki, kitabının temel unsurlarından biridir.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064281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939193"/>
          </a:xfrm>
        </p:spPr>
        <p:txBody>
          <a:bodyPr/>
          <a:lstStyle/>
          <a:p>
            <a:r>
              <a:rPr lang="tr-TR" dirty="0" smtClean="0"/>
              <a:t>Kitabın temel içeriği 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2194560"/>
            <a:ext cx="9144000" cy="3325091"/>
          </a:xfrm>
        </p:spPr>
        <p:txBody>
          <a:bodyPr>
            <a:normAutofit lnSpcReduction="10000"/>
          </a:bodyPr>
          <a:lstStyle/>
          <a:p>
            <a:pPr algn="l"/>
            <a:r>
              <a:rPr lang="tr-TR" dirty="0" smtClean="0"/>
              <a:t>Politik iktisadın temel meselesi: gelirin üç sınıf arasındaki bölüşümü </a:t>
            </a:r>
          </a:p>
          <a:p>
            <a:pPr algn="l"/>
            <a:r>
              <a:rPr lang="tr-TR" dirty="0" smtClean="0"/>
              <a:t>Yeryüzünün </a:t>
            </a:r>
            <a:r>
              <a:rPr lang="tr-TR" dirty="0"/>
              <a:t>tüm ürünleri, dünya üzerinde emek, makine ve sermayenin bir arada kullanılması sonucu elde edilen her şey, toplumdaki üç sınıf arasında bölüşülür; bu üç sınıf, toprağın maliki, toprağı ekmede gereken mal mevcudu ya da sermayenin sahibi, son olarak da çalışmalarıyla toprağı işleyen emekçiler olarak adlandırılır. </a:t>
            </a:r>
          </a:p>
          <a:p>
            <a:pPr algn="l"/>
            <a:endParaRPr lang="tr-TR" dirty="0" smtClean="0"/>
          </a:p>
          <a:p>
            <a:pPr algn="l"/>
            <a:r>
              <a:rPr lang="tr-TR" dirty="0" smtClean="0"/>
              <a:t>Bölüşüm ilişkilerinin çözümlenmesi, tutarlı bir değer çözümlemesi temelinde yapılmaktadır.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429769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Ricardo’nun değer teorisi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dirty="0" smtClean="0"/>
              <a:t>Bir malın değerini ya da o mal karşılığında değişilecek malların miktarını, onu üretmek için gereken göreli emek miktarı belirler; emeğe ödenen karşılığın çokluğu ya da azlığı değil.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Kullanım değeri, belirleyici değildir; ama yararı olmayan malın değeri de yoktur.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Değerin iki kaynağı: malların az bulunur olması ve gerekli emek miktarı</a:t>
            </a:r>
          </a:p>
          <a:p>
            <a:pPr marL="0" indent="0">
              <a:buNone/>
            </a:pPr>
            <a:r>
              <a:rPr lang="tr-TR" dirty="0" smtClean="0"/>
              <a:t>Değer teorisi, yalnızca emek faaliyeti sonucu miktarı çoğaltılabilen ve üretilmelerinde rekabetin geçerli olduğu mallar için tanımlıdır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910448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Smith’in emek-değer teorisine katkısı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Smith: her şeyin ilk fiyatı, emektir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Eğer malların değişim değerini, onlarda gerçekleşmiş emek miktarı belirliyorsa, emek miktarındaki her artışın, iş konusu malın değerini yükseltmesi; her azalışın da malın değerini düşürmesi gerekir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888478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Smith eleştirisi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«Adam Smith, değerin standart ölçütü olarak bazen zahireden, bazen de emekten söz eder; ölçüt olarak, kimi zaman bir nesnenin üretilmesi sırasında harcanan emek miktarı değil, emeğin piyasada elde edebileceği başka nesne miktarı gösterilir: sanki bunlar aynı iki ifadeymiş gibi.» </a:t>
            </a:r>
          </a:p>
          <a:p>
            <a:pPr marL="0" indent="0">
              <a:buNone/>
            </a:pPr>
            <a:r>
              <a:rPr lang="tr-TR" dirty="0" smtClean="0"/>
              <a:t>Eğer emekçinin ödülü, ürettiğiyle doğru orantılı olsaydı, bir mala harcanan emek miktarı ile o malın satın alacağı emek miktarı eşit olurdu.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04692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Emeğin değeri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Emeğin değeri de diğer mallar kadar değişkendir</a:t>
            </a:r>
          </a:p>
          <a:p>
            <a:pPr marL="0" indent="0">
              <a:buNone/>
            </a:pPr>
            <a:r>
              <a:rPr lang="tr-TR" dirty="0"/>
              <a:t>E</a:t>
            </a:r>
            <a:r>
              <a:rPr lang="tr-TR" dirty="0" smtClean="0"/>
              <a:t>meğin değeri de aynı ölçüde değişkendir; emek de diğerleri gibi, arz ve talebi arasındaki orandan etkilenir. </a:t>
            </a:r>
          </a:p>
          <a:p>
            <a:pPr marL="0" indent="0">
              <a:buNone/>
            </a:pPr>
            <a:r>
              <a:rPr lang="tr-TR" dirty="0" smtClean="0"/>
              <a:t>Emeğin fiyatı, ücretlerle satın alınan besin ve diğer zorunlu tüketim maddelerindeki fiyat değişikliklerine de tabidir.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«Malların bugünkü ya da eski göreli değerlerini belirleyen şey, emekçiye emeği karşılığında verilen malların göreli miktarı değil, emeğin üreteceği malların göreli miktarıdır.»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159135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Farklı nitelikte emekler ve malların göreli değeri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Emeğin farklı niteliklerine ilişkin tahminler, piyasadaki fiili hareketler içinde kısa sürede kesin ayarını bulur; bunda da belirleyici olan, bir emekçinin öbürüne kıyasla ustalığı ve harcanan emeğin yoğunluğudur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Aynı türde emekler karşılaştırılır; emek miktarındaki değişmeler malın göreli değerinde ifade bulur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244977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Malların </a:t>
            </a:r>
            <a:r>
              <a:rPr lang="tr-TR" dirty="0" smtClean="0"/>
              <a:t>değerini yalnızca doğrudan emek uygulanan emek belirlemez; sermayenin değeri 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dirty="0"/>
              <a:t>Malların değerini yalnızca onlara doğrudan uygulanan emek değil, aynı zamanda bu emeğe yardımcı olarak kullanılan malzemenin, araç-gerecin ve binaların üretilmesinde harcanmış emek de etkiler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Sermayenin değeri ürüne aktarılır: </a:t>
            </a:r>
          </a:p>
          <a:p>
            <a:pPr marL="0" indent="0">
              <a:buNone/>
            </a:pPr>
            <a:r>
              <a:rPr lang="tr-TR" dirty="0" smtClean="0"/>
              <a:t>1) üretim aracının daha fazla emekle üretilmiş olması </a:t>
            </a:r>
          </a:p>
          <a:p>
            <a:pPr marL="0" indent="0">
              <a:buNone/>
            </a:pPr>
            <a:r>
              <a:rPr lang="tr-TR" dirty="0" smtClean="0"/>
              <a:t>2) Üretim araçlarının farklı dayanma süreleri olması 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Üretim araçlarını üretenler ile kullananların farklı kesimler olması değer yasasını etkilemez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933079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726</Words>
  <Application>Microsoft Office PowerPoint</Application>
  <PresentationFormat>Geniş ekran</PresentationFormat>
  <Paragraphs>63</Paragraphs>
  <Slides>12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Office Teması</vt:lpstr>
      <vt:lpstr>David Ricardo</vt:lpstr>
      <vt:lpstr>Ricardo; ‘‘Siyasal İktisadın ve Vergilendirmenin İlkeleri’’</vt:lpstr>
      <vt:lpstr>Kitabın temel içeriği </vt:lpstr>
      <vt:lpstr>Ricardo’nun değer teorisi </vt:lpstr>
      <vt:lpstr>Smith’in emek-değer teorisine katkısı </vt:lpstr>
      <vt:lpstr>Smith eleştirisi </vt:lpstr>
      <vt:lpstr>Emeğin değeri</vt:lpstr>
      <vt:lpstr>Farklı nitelikte emekler ve malların göreli değeri</vt:lpstr>
      <vt:lpstr>Malların değerini yalnızca doğrudan emek uygulanan emek belirlemez; sermayenin değeri  </vt:lpstr>
      <vt:lpstr>Makinelerin kullanılması değer teorisin nasıl değiştirir? </vt:lpstr>
      <vt:lpstr>Sermaye kullanımının değer teorisi üzerindeki etkileri (devam) </vt:lpstr>
      <vt:lpstr>Değişmez değer ölçüsü yoktur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Ricardo; ‘‘Siyasal İktisadın ve Vergilendirmenin İlkeleri’’</dc:title>
  <dc:creator>User</dc:creator>
  <cp:lastModifiedBy>User</cp:lastModifiedBy>
  <cp:revision>5</cp:revision>
  <dcterms:created xsi:type="dcterms:W3CDTF">2019-05-11T12:10:27Z</dcterms:created>
  <dcterms:modified xsi:type="dcterms:W3CDTF">2019-05-18T07:24:39Z</dcterms:modified>
</cp:coreProperties>
</file>