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76" r:id="rId9"/>
    <p:sldId id="265" r:id="rId10"/>
    <p:sldId id="27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09" autoAdjust="0"/>
    <p:restoredTop sz="94660"/>
  </p:normalViewPr>
  <p:slideViewPr>
    <p:cSldViewPr snapToGrid="0">
      <p:cViewPr varScale="1">
        <p:scale>
          <a:sx n="80" d="100"/>
          <a:sy n="80" d="100"/>
        </p:scale>
        <p:origin x="67" y="1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8A87A34-81AB-432B-8DAE-1953F412C126}" type="datetimeFigureOut">
              <a:rPr lang="en-US" smtClean="0"/>
              <a:pPr/>
              <a:t>4/25/2020</a:t>
            </a:fld>
            <a:endParaRPr lang="en-US" dirty="0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4/25/2020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8A87A34-81AB-432B-8DAE-1953F412C126}" type="datetimeFigureOut">
              <a:rPr lang="en-US" smtClean="0"/>
              <a:pPr/>
              <a:t>4/25/2020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4/25/2020</a:t>
            </a:fld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8A87A34-81AB-432B-8DAE-1953F412C126}" type="datetimeFigureOut">
              <a:rPr lang="en-US" smtClean="0"/>
              <a:pPr/>
              <a:t>4/25/2020</a:t>
            </a:fld>
            <a:endParaRPr lang="en-US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8A87A34-81AB-432B-8DAE-1953F412C126}" type="datetimeFigureOut">
              <a:rPr lang="en-US" smtClean="0"/>
              <a:pPr/>
              <a:t>4/25/2020</a:t>
            </a:fld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5282" y="1300785"/>
            <a:ext cx="7928976" cy="2193977"/>
          </a:xfrm>
        </p:spPr>
        <p:txBody>
          <a:bodyPr/>
          <a:lstStyle/>
          <a:p>
            <a:pPr algn="ctr"/>
            <a:r>
              <a:rPr lang="tr-TR" dirty="0" smtClean="0"/>
              <a:t>SOSYAL ALANLARDA DİN HİZMETLERİNİN İMKANI OLARAK DİNİ DANIŞMANLIK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2589" y="4296426"/>
            <a:ext cx="6819704" cy="1628385"/>
          </a:xfrm>
        </p:spPr>
        <p:txBody>
          <a:bodyPr>
            <a:normAutofit/>
          </a:bodyPr>
          <a:lstStyle/>
          <a:p>
            <a:pPr algn="r"/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2218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Uğurlu, H.S. (2017). Dini Danışmanlık Eğitimi: Amerika Örneği ve Türkiye Gereksinim Çözümlemesi Üzerine Nitel Bir Çalışma, Basılmamış Doktora Tezi, Ankara: AÜ Sosyal Bilimler Enstitüsü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433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Mesleki Profesyonelleşme?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Profesyonel bir organizasyonun kurulması</a:t>
            </a:r>
          </a:p>
          <a:p>
            <a:r>
              <a:rPr lang="tr-TR" dirty="0" smtClean="0"/>
              <a:t>Profesyonel yeterliklerin tanımlanması ve onaylanması</a:t>
            </a:r>
          </a:p>
          <a:p>
            <a:r>
              <a:rPr lang="tr-TR" dirty="0" smtClean="0"/>
              <a:t>Profesyonel eğitim organizasyonlarının oluşturulması</a:t>
            </a:r>
          </a:p>
          <a:p>
            <a:r>
              <a:rPr lang="tr-TR" dirty="0" smtClean="0"/>
              <a:t>Bilimsel yayınlar yapılması</a:t>
            </a:r>
          </a:p>
          <a:p>
            <a:r>
              <a:rPr lang="tr-TR" dirty="0" smtClean="0"/>
              <a:t>Mesleki kimlik ve algının oluşması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2080"/>
          </a:xfrm>
        </p:spPr>
        <p:txBody>
          <a:bodyPr>
            <a:normAutofit/>
          </a:bodyPr>
          <a:lstStyle/>
          <a:p>
            <a:pPr algn="ctr"/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365337"/>
            <a:ext cx="10972800" cy="4791623"/>
          </a:xfrm>
          <a:prstGeom prst="rect">
            <a:avLst/>
          </a:prstGeom>
        </p:spPr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daha </a:t>
            </a:r>
            <a:r>
              <a:rPr lang="tr-TR" dirty="0"/>
              <a:t>önceleri </a:t>
            </a:r>
            <a:r>
              <a:rPr lang="tr-TR" dirty="0" smtClean="0"/>
              <a:t> bu meslek görevlileri ;</a:t>
            </a:r>
          </a:p>
          <a:p>
            <a:pPr marL="0" indent="0" algn="ctr">
              <a:buNone/>
            </a:pPr>
            <a:r>
              <a:rPr lang="tr-TR" b="1" dirty="0" smtClean="0"/>
              <a:t>“danışmanlık yapan din adamı” </a:t>
            </a:r>
            <a:r>
              <a:rPr lang="tr-TR" dirty="0"/>
              <a:t>olarak açıklanırken 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günümüzde </a:t>
            </a:r>
          </a:p>
          <a:p>
            <a:pPr marL="0" indent="0" algn="ctr">
              <a:buNone/>
            </a:pPr>
            <a:r>
              <a:rPr lang="tr-TR" b="1" dirty="0" smtClean="0"/>
              <a:t>“</a:t>
            </a:r>
            <a:r>
              <a:rPr lang="tr-TR" b="1" dirty="0"/>
              <a:t>din adamı </a:t>
            </a:r>
            <a:r>
              <a:rPr lang="tr-TR" b="1" dirty="0" smtClean="0"/>
              <a:t>ya da din eğitimi almış olan danışman</a:t>
            </a:r>
            <a:r>
              <a:rPr lang="tr-TR" b="1" dirty="0"/>
              <a:t>”</a:t>
            </a:r>
            <a:r>
              <a:rPr lang="tr-TR" dirty="0"/>
              <a:t> 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şeklinde </a:t>
            </a:r>
            <a:r>
              <a:rPr lang="tr-TR" dirty="0"/>
              <a:t>tanımlanmaktadır (</a:t>
            </a:r>
            <a:r>
              <a:rPr lang="tr-TR" dirty="0" err="1"/>
              <a:t>Taggart</a:t>
            </a:r>
            <a:r>
              <a:rPr lang="tr-TR" dirty="0"/>
              <a:t>, </a:t>
            </a:r>
            <a:r>
              <a:rPr lang="tr-TR" dirty="0" smtClean="0"/>
              <a:t>1973; </a:t>
            </a:r>
            <a:r>
              <a:rPr lang="tr-TR" dirty="0" err="1" smtClean="0"/>
              <a:t>Pruyser</a:t>
            </a:r>
            <a:r>
              <a:rPr lang="tr-TR" dirty="0" smtClean="0"/>
              <a:t>, 1976; </a:t>
            </a:r>
            <a:r>
              <a:rPr lang="tr-TR" dirty="0" err="1" smtClean="0"/>
              <a:t>Cole</a:t>
            </a:r>
            <a:r>
              <a:rPr lang="tr-TR" dirty="0" smtClean="0"/>
              <a:t>, 2008).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128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8217699" cy="621560"/>
          </a:xfrm>
        </p:spPr>
        <p:txBody>
          <a:bodyPr>
            <a:normAutofit/>
          </a:bodyPr>
          <a:lstStyle/>
          <a:p>
            <a:pPr algn="ctr"/>
            <a:r>
              <a:rPr lang="tr-TR" dirty="0" err="1" smtClean="0"/>
              <a:t>Amerİka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415442"/>
            <a:ext cx="9511430" cy="474151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tr-TR" b="1" dirty="0" smtClean="0"/>
              <a:t>Amerikan Dinî Danışmanlar Kurumu (AAPC)</a:t>
            </a:r>
          </a:p>
          <a:p>
            <a:pPr algn="just"/>
            <a:r>
              <a:rPr lang="tr-TR" dirty="0" smtClean="0"/>
              <a:t>AAPC</a:t>
            </a:r>
            <a:r>
              <a:rPr lang="tr-TR" dirty="0"/>
              <a:t>,</a:t>
            </a:r>
            <a:r>
              <a:rPr lang="tr-TR" dirty="0" smtClean="0"/>
              <a:t> Amerika’da dinî </a:t>
            </a:r>
            <a:r>
              <a:rPr lang="tr-TR" dirty="0"/>
              <a:t>danışmanlık yapacak kişilerin bu işi yapabileceğine dair onay </a:t>
            </a:r>
            <a:r>
              <a:rPr lang="tr-TR" dirty="0" smtClean="0"/>
              <a:t>veren, </a:t>
            </a:r>
            <a:r>
              <a:rPr lang="tr-TR" dirty="0"/>
              <a:t>danışma merkezlerini akredite eden </a:t>
            </a:r>
            <a:r>
              <a:rPr lang="tr-TR" dirty="0" smtClean="0"/>
              <a:t>ve </a:t>
            </a:r>
            <a:r>
              <a:rPr lang="tr-TR" dirty="0"/>
              <a:t>eğitim programlarının uygunluğunu denetleyen bir kurum olarak Protestan, Roman Katolik,  Doğu Ortodoks ve Yahudi inançlarını da kapsayan yaklaşık 95 inanç grubunu bünyesinde barındıran dinler arası bir oluşumdur (AAPC, </a:t>
            </a:r>
            <a:r>
              <a:rPr lang="tr-TR" dirty="0" smtClean="0"/>
              <a:t>2016a). </a:t>
            </a:r>
            <a:r>
              <a:rPr lang="tr-TR" dirty="0"/>
              <a:t>Mezhepler üstü, manevi değerlere ve dini geleneğe saygılı ve yetiştirdiği danışmanlara hiçbir inancı ya da görüşü empoze etmeyen bir özelliğe sahiptir. Kurumun, yılda 1,5 </a:t>
            </a:r>
            <a:r>
              <a:rPr lang="tr-TR" dirty="0" smtClean="0"/>
              <a:t>milyon </a:t>
            </a:r>
            <a:r>
              <a:rPr lang="tr-TR" dirty="0"/>
              <a:t>saatten fazlasını alanda </a:t>
            </a:r>
            <a:r>
              <a:rPr lang="tr-TR" dirty="0" smtClean="0"/>
              <a:t>harcayan birkaç binin üzerinde üyesi </a:t>
            </a:r>
            <a:r>
              <a:rPr lang="tr-TR" dirty="0"/>
              <a:t>bulunmakta ve şu an 100’den fazla </a:t>
            </a:r>
            <a:r>
              <a:rPr lang="tr-TR" dirty="0" smtClean="0"/>
              <a:t>manevi/dinî </a:t>
            </a:r>
            <a:r>
              <a:rPr lang="tr-TR" dirty="0"/>
              <a:t>danışmanlık </a:t>
            </a:r>
            <a:r>
              <a:rPr lang="tr-TR" dirty="0" smtClean="0"/>
              <a:t>eğitimi </a:t>
            </a:r>
            <a:r>
              <a:rPr lang="tr-TR" dirty="0"/>
              <a:t>için standartlar koymaktadır </a:t>
            </a:r>
            <a:r>
              <a:rPr lang="tr-TR" dirty="0" smtClean="0"/>
              <a:t>(AAPC, 2016a)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344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AAPC</a:t>
            </a:r>
            <a:r>
              <a:rPr lang="tr-TR" dirty="0"/>
              <a:t>, </a:t>
            </a:r>
            <a:r>
              <a:rPr lang="tr-TR" dirty="0" smtClean="0"/>
              <a:t>dinî </a:t>
            </a:r>
            <a:r>
              <a:rPr lang="tr-TR" dirty="0"/>
              <a:t>danışmanlık mesleğini </a:t>
            </a:r>
            <a:r>
              <a:rPr lang="tr-TR" dirty="0" smtClean="0"/>
              <a:t>şu </a:t>
            </a:r>
            <a:r>
              <a:rPr lang="tr-TR" dirty="0"/>
              <a:t>şekilde tanımlamaktadır: </a:t>
            </a:r>
            <a:r>
              <a:rPr lang="tr-TR" dirty="0" smtClean="0"/>
              <a:t>“dini danışmanlık,danışmanlık </a:t>
            </a:r>
            <a:r>
              <a:rPr lang="tr-TR" dirty="0"/>
              <a:t>alanının bağımsız bir formudur. Danışman, danışanın </a:t>
            </a:r>
            <a:r>
              <a:rPr lang="tr-TR" dirty="0" smtClean="0"/>
              <a:t>ruhen </a:t>
            </a:r>
            <a:r>
              <a:rPr lang="tr-TR" dirty="0"/>
              <a:t>esenliği ve gelişmesi için psikolojik anlama yöntemlerinin yanı sıra </a:t>
            </a:r>
            <a:r>
              <a:rPr lang="tr-TR" dirty="0" smtClean="0"/>
              <a:t>dini ve manevi </a:t>
            </a:r>
            <a:r>
              <a:rPr lang="tr-TR" dirty="0"/>
              <a:t>kaynakları da kullanır. Bu işi yapan kişiler ise, yalnızca zihin sağlığı konusunda değil aynı zamanda din ve teoloji konusunda da eğitimli olmalıdırlar” (AAPC, 2016b). </a:t>
            </a:r>
          </a:p>
        </p:txBody>
      </p:sp>
    </p:spTree>
    <p:extLst>
      <p:ext uri="{BB962C8B-B14F-4D97-AF65-F5344CB8AC3E}">
        <p14:creationId xmlns:p14="http://schemas.microsoft.com/office/powerpoint/2010/main" val="274154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2179528"/>
            <a:ext cx="9260910" cy="3977431"/>
          </a:xfrm>
          <a:prstGeom prst="rect">
            <a:avLst/>
          </a:prstGeom>
        </p:spPr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Günümüzde Batı’da dini danışmanlık </a:t>
            </a:r>
            <a:r>
              <a:rPr lang="tr-TR" dirty="0"/>
              <a:t>eğitim programları bu eğitimi alan bireylerin eğitim, sağlık bilimleri, psikoloji, aile çalışmaları, hümanistik çalışmalar ve dinî çalışmalar vb. alanlarda eğitimlerden geçmiş olmalarını önemseyerek şekillenmektedir (</a:t>
            </a:r>
            <a:r>
              <a:rPr lang="tr-TR" dirty="0" err="1"/>
              <a:t>Kottler</a:t>
            </a:r>
            <a:r>
              <a:rPr lang="tr-TR" dirty="0"/>
              <a:t>&amp;</a:t>
            </a:r>
            <a:r>
              <a:rPr lang="tr-TR" dirty="0" err="1"/>
              <a:t>Shepard</a:t>
            </a:r>
            <a:r>
              <a:rPr lang="tr-TR" dirty="0"/>
              <a:t>, </a:t>
            </a:r>
            <a:r>
              <a:rPr lang="tr-TR" dirty="0" smtClean="0"/>
              <a:t>2007).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057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13566"/>
            <a:ext cx="10050049" cy="951979"/>
          </a:xfrm>
        </p:spPr>
        <p:txBody>
          <a:bodyPr>
            <a:normAutofit fontScale="90000"/>
          </a:bodyPr>
          <a:lstStyle/>
          <a:p>
            <a:pPr lvl="0" algn="ctr"/>
            <a:r>
              <a:rPr lang="tr-TR" b="1" dirty="0" err="1" smtClean="0"/>
              <a:t>Dİnİ</a:t>
            </a:r>
            <a:r>
              <a:rPr lang="tr-TR" b="1" dirty="0" smtClean="0"/>
              <a:t> Danışmanlık </a:t>
            </a:r>
            <a:r>
              <a:rPr lang="tr-TR" b="1" dirty="0" err="1" smtClean="0"/>
              <a:t>Eğİtİmİ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    Eyaletler arasında ufak farklılıklar olmasına karşın manevi bakım ve danışmanlık yapacak kişinin eğitimsel gereklilikleri şu şekildedir (AAPC, 2017) ;</a:t>
            </a:r>
          </a:p>
          <a:p>
            <a:pPr>
              <a:buNone/>
            </a:pPr>
            <a:endParaRPr lang="tr-TR" dirty="0" smtClean="0"/>
          </a:p>
          <a:p>
            <a:pPr lvl="0"/>
            <a:r>
              <a:rPr lang="tr-TR" dirty="0" smtClean="0"/>
              <a:t>Teoloji, din bilimleri, ilahiyat alanında bir lisans derecesi</a:t>
            </a:r>
          </a:p>
          <a:p>
            <a:pPr lvl="0"/>
            <a:r>
              <a:rPr lang="tr-TR" dirty="0" smtClean="0"/>
              <a:t>Dini danışmanlık alanında bir yüksek lisans ya da doktora derecesi (Teoloji fakülteleri ya da psikoloji bölümleri bünyesinde olmasının bir farkı bulunmaksızın).</a:t>
            </a:r>
          </a:p>
          <a:p>
            <a:pPr lvl="0"/>
            <a:r>
              <a:rPr lang="tr-TR" dirty="0" smtClean="0"/>
              <a:t>Minimum 375 saat klinik deneyim ve minimum 125 saat AAPC eğitim programları doğrultusunda uygulama yani </a:t>
            </a:r>
            <a:r>
              <a:rPr lang="tr-TR" dirty="0" err="1" smtClean="0"/>
              <a:t>süpervizyon</a:t>
            </a:r>
            <a:r>
              <a:rPr lang="tr-TR" dirty="0" smtClean="0"/>
              <a:t> deneyimi.</a:t>
            </a:r>
          </a:p>
          <a:p>
            <a:pPr lvl="0"/>
            <a:r>
              <a:rPr lang="tr-TR" dirty="0" smtClean="0"/>
              <a:t>Dini danışmanlık yapacak kişinin kendisinin psikoterapi hizmeti alması.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638" y="320040"/>
            <a:ext cx="8269962" cy="819828"/>
          </a:xfrm>
        </p:spPr>
        <p:txBody>
          <a:bodyPr/>
          <a:lstStyle/>
          <a:p>
            <a:r>
              <a:rPr lang="tr-TR" dirty="0" smtClean="0"/>
              <a:t>KLİNİK MANEVİ EĞİTİM (CPE)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599" y="1653436"/>
            <a:ext cx="10112679" cy="52045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/>
              <a:t>	</a:t>
            </a:r>
            <a:r>
              <a:rPr lang="tr-TR" dirty="0" err="1" smtClean="0"/>
              <a:t>Anton</a:t>
            </a:r>
            <a:r>
              <a:rPr lang="tr-TR" dirty="0" smtClean="0"/>
              <a:t> </a:t>
            </a:r>
            <a:r>
              <a:rPr lang="tr-TR" dirty="0" err="1" smtClean="0"/>
              <a:t>Boisen</a:t>
            </a:r>
            <a:r>
              <a:rPr lang="tr-TR" dirty="0" smtClean="0"/>
              <a:t> (1876-1965), din adamları ve teoloji fakültesi öğrencileri tarafından ruhsal buhran içerisindeki insanlara yardım etmek için alınan Klinik Manevi Eğitim (CPE) adındaki eğitim programının kurucusu olarak kabul edilmektedir (</a:t>
            </a:r>
            <a:r>
              <a:rPr lang="tr-TR" dirty="0" err="1" smtClean="0"/>
              <a:t>Thornton</a:t>
            </a:r>
            <a:r>
              <a:rPr lang="tr-TR" dirty="0" smtClean="0"/>
              <a:t>, 1970, s.55; </a:t>
            </a:r>
            <a:r>
              <a:rPr lang="tr-TR" dirty="0" err="1" smtClean="0"/>
              <a:t>Strunk</a:t>
            </a:r>
            <a:r>
              <a:rPr lang="tr-TR" dirty="0" smtClean="0"/>
              <a:t>, 1992, s.12; </a:t>
            </a:r>
            <a:r>
              <a:rPr lang="tr-TR" dirty="0" err="1" smtClean="0"/>
              <a:t>Holifield</a:t>
            </a:r>
            <a:r>
              <a:rPr lang="tr-TR" dirty="0" smtClean="0"/>
              <a:t>, 2010f, s.831). O, pek çok rahatsızlık türünün tıbbî sorunlar olmaktan ziyade dinî rahatsızlıklar olduğunu ve bu şekilde bilinmediği takdirde bunların başarılı bir şekilde tedavi edilemeyeceğini öne sürmüştür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63670"/>
            <a:ext cx="10187836" cy="1353161"/>
          </a:xfrm>
        </p:spPr>
        <p:txBody>
          <a:bodyPr>
            <a:normAutofit/>
          </a:bodyPr>
          <a:lstStyle/>
          <a:p>
            <a:pPr algn="ctr"/>
            <a:r>
              <a:rPr lang="tr-TR" b="1" dirty="0" err="1" smtClean="0"/>
              <a:t>Bİr</a:t>
            </a:r>
            <a:r>
              <a:rPr lang="tr-TR" b="1" dirty="0" smtClean="0"/>
              <a:t> </a:t>
            </a:r>
            <a:r>
              <a:rPr lang="tr-TR" b="1" dirty="0" err="1" smtClean="0"/>
              <a:t>Dİnİ</a:t>
            </a:r>
            <a:r>
              <a:rPr lang="tr-TR" b="1" dirty="0" smtClean="0"/>
              <a:t> </a:t>
            </a:r>
            <a:r>
              <a:rPr lang="tr-TR" b="1" dirty="0" err="1" smtClean="0"/>
              <a:t>DanIşmanlIk</a:t>
            </a:r>
            <a:r>
              <a:rPr lang="tr-TR" b="1" dirty="0" smtClean="0"/>
              <a:t> </a:t>
            </a:r>
            <a:r>
              <a:rPr lang="tr-TR" b="1" dirty="0" err="1" smtClean="0"/>
              <a:t>Öğretİm</a:t>
            </a:r>
            <a:r>
              <a:rPr lang="tr-TR" b="1" dirty="0" smtClean="0"/>
              <a:t> </a:t>
            </a:r>
            <a:r>
              <a:rPr lang="tr-TR" b="1" dirty="0" err="1" smtClean="0"/>
              <a:t>ProgramI</a:t>
            </a:r>
            <a:r>
              <a:rPr lang="tr-TR" b="1" dirty="0" smtClean="0"/>
              <a:t>;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44824"/>
            <a:ext cx="9987419" cy="431213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tr-TR" dirty="0" smtClean="0"/>
              <a:t>Dini danışmanlık teolojisi ve prensiplerini,</a:t>
            </a:r>
          </a:p>
          <a:p>
            <a:pPr lvl="0"/>
            <a:r>
              <a:rPr lang="tr-TR" dirty="0" smtClean="0"/>
              <a:t>Kriz müdahalesini,</a:t>
            </a:r>
          </a:p>
          <a:p>
            <a:pPr lvl="0"/>
            <a:r>
              <a:rPr lang="tr-TR" dirty="0" smtClean="0"/>
              <a:t>Madde bağımlılığı konularını,</a:t>
            </a:r>
          </a:p>
          <a:p>
            <a:pPr lvl="0"/>
            <a:r>
              <a:rPr lang="tr-TR" dirty="0" smtClean="0"/>
              <a:t>Ölüm ve yas konularını,</a:t>
            </a:r>
          </a:p>
          <a:p>
            <a:pPr lvl="0"/>
            <a:r>
              <a:rPr lang="tr-TR" dirty="0" smtClean="0"/>
              <a:t>Travmatik stres ve boşanmayı kabullenme konularını,</a:t>
            </a:r>
          </a:p>
          <a:p>
            <a:pPr lvl="0"/>
            <a:r>
              <a:rPr lang="tr-TR" dirty="0" smtClean="0"/>
              <a:t>Bireyler, aileler ve toplum için destekleyici danışmanlık metotlarını,</a:t>
            </a:r>
          </a:p>
          <a:p>
            <a:pPr lvl="0"/>
            <a:r>
              <a:rPr lang="tr-TR" dirty="0" smtClean="0"/>
              <a:t>Teşhis ve yönlendirme gibi eğitim konularını içermek zorundadır</a:t>
            </a:r>
            <a:r>
              <a:rPr lang="tr-TR" b="1" dirty="0" smtClean="0"/>
              <a:t> </a:t>
            </a:r>
            <a:r>
              <a:rPr lang="tr-TR" dirty="0" smtClean="0"/>
              <a:t>(AAPC </a:t>
            </a:r>
            <a:r>
              <a:rPr lang="tr-TR" dirty="0" err="1" smtClean="0"/>
              <a:t>Membership</a:t>
            </a:r>
            <a:r>
              <a:rPr lang="tr-TR" dirty="0" smtClean="0"/>
              <a:t> </a:t>
            </a:r>
            <a:r>
              <a:rPr lang="tr-TR" dirty="0" err="1" smtClean="0"/>
              <a:t>Manual</a:t>
            </a:r>
            <a:r>
              <a:rPr lang="tr-TR" dirty="0" smtClean="0"/>
              <a:t>, 2015, s.2).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422</TotalTime>
  <Words>471</Words>
  <Application>Microsoft Office PowerPoint</Application>
  <PresentationFormat>Geniş ekran</PresentationFormat>
  <Paragraphs>41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Trebuchet MS</vt:lpstr>
      <vt:lpstr>Wingdings</vt:lpstr>
      <vt:lpstr>Wingdings 2</vt:lpstr>
      <vt:lpstr>Zengin</vt:lpstr>
      <vt:lpstr>SOSYAL ALANLARDA DİN HİZMETLERİNİN İMKANI OLARAK DİNİ DANIŞMANLIK</vt:lpstr>
      <vt:lpstr>Mesleki Profesyonelleşme?</vt:lpstr>
      <vt:lpstr>PowerPoint Sunusu</vt:lpstr>
      <vt:lpstr>Amerİka</vt:lpstr>
      <vt:lpstr>PowerPoint Sunusu</vt:lpstr>
      <vt:lpstr>PowerPoint Sunusu</vt:lpstr>
      <vt:lpstr>Dİnİ Danışmanlık Eğİtİmİ </vt:lpstr>
      <vt:lpstr>KLİNİK MANEVİ EĞİTİM (CPE)</vt:lpstr>
      <vt:lpstr>Bİr Dİnİ DanIşmanlIk Öğretİm ProgramI;  </vt:lpstr>
      <vt:lpstr>Kaynak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sinem</dc:creator>
  <cp:lastModifiedBy>sinem</cp:lastModifiedBy>
  <cp:revision>51</cp:revision>
  <dcterms:created xsi:type="dcterms:W3CDTF">2014-09-12T17:25:11Z</dcterms:created>
  <dcterms:modified xsi:type="dcterms:W3CDTF">2020-04-25T20:04:58Z</dcterms:modified>
</cp:coreProperties>
</file>