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6" r:id="rId19"/>
    <p:sldId id="274" r:id="rId20"/>
    <p:sldId id="277" r:id="rId21"/>
    <p:sldId id="275" r:id="rId22"/>
    <p:sldId id="278" r:id="rId23"/>
    <p:sldId id="279" r:id="rId24"/>
    <p:sldId id="26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1/30/2019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 2018</a:t>
            </a:r>
            <a:endParaRPr lang="en-US" dirty="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dirty="0"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 2018</a:t>
            </a:r>
            <a:endParaRPr lang="en-US" dirty="0"/>
          </a:p>
        </p:txBody>
      </p:sp>
      <p:sp>
        <p:nvSpPr>
          <p:cNvPr id="4" name="Footer Placeholder 3"/>
          <p:cNvSpPr>
            <a:spLocks noGrp="1"/>
          </p:cNvSpPr>
          <p:nvPr>
            <p:ph type="ftr" sz="quarter" idx="11"/>
          </p:nvPr>
        </p:nvSpPr>
        <p:spPr/>
        <p:txBody>
          <a:bodyPr/>
          <a:lstStyle/>
          <a:p>
            <a:r>
              <a:rPr lang="tr-TR" dirty="0" smtClean="0"/>
              <a:t>Kuramdan Uygulamaya Programlama Öğretimi</a:t>
            </a:r>
            <a:endParaRPr lang="en-US" dirty="0" smtClean="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2018</a:t>
            </a:r>
            <a:endParaRPr lang="en-US" dirty="0"/>
          </a:p>
        </p:txBody>
      </p:sp>
      <p:sp>
        <p:nvSpPr>
          <p:cNvPr id="3" name="Footer Placeholder 2"/>
          <p:cNvSpPr>
            <a:spLocks noGrp="1"/>
          </p:cNvSpPr>
          <p:nvPr>
            <p:ph type="ftr" sz="quarter" idx="11"/>
          </p:nvPr>
        </p:nvSpPr>
        <p:spPr/>
        <p:txBody>
          <a:bodyPr/>
          <a:lstStyle/>
          <a:p>
            <a:r>
              <a:rPr lang="tr-TR" dirty="0" smtClean="0"/>
              <a:t>Kuramdan Uygulamaya Programlama Öğretimi</a:t>
            </a:r>
            <a:endParaRPr lang="en-US" dirty="0" smtClean="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 2018</a:t>
            </a:r>
            <a:endParaRPr lang="en-US" dirty="0" smtClean="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smtClean="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freepik.com/free-vector/programmers-concept-with-flat-design_2456101.htm" TargetMode="External"/><Relationship Id="rId2" Type="http://schemas.openxmlformats.org/officeDocument/2006/relationships/hyperlink" Target="https://www.freepik.com/free-vector/programmers-concept-with-flat-design_2546443.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Bölüm </a:t>
            </a:r>
            <a:r>
              <a:rPr lang="tr-TR" dirty="0" smtClean="0"/>
              <a:t>3</a:t>
            </a:r>
            <a:endParaRPr lang="en-US" dirty="0"/>
          </a:p>
        </p:txBody>
      </p:sp>
      <p:sp>
        <p:nvSpPr>
          <p:cNvPr id="3" name="Subtitle 2"/>
          <p:cNvSpPr>
            <a:spLocks noGrp="1"/>
          </p:cNvSpPr>
          <p:nvPr>
            <p:ph type="subTitle" idx="1"/>
          </p:nvPr>
        </p:nvSpPr>
        <p:spPr>
          <a:xfrm>
            <a:off x="1524000" y="3602038"/>
            <a:ext cx="9144000" cy="866445"/>
          </a:xfrm>
        </p:spPr>
        <p:txBody>
          <a:bodyPr/>
          <a:lstStyle/>
          <a:p>
            <a:r>
              <a:rPr lang="tr-TR" dirty="0" smtClean="0">
                <a:solidFill>
                  <a:schemeClr val="bg2">
                    <a:lumMod val="50000"/>
                  </a:schemeClr>
                </a:solidFill>
              </a:rPr>
              <a:t> </a:t>
            </a:r>
            <a:r>
              <a:rPr lang="tr-TR" dirty="0" smtClean="0">
                <a:solidFill>
                  <a:schemeClr val="bg2">
                    <a:lumMod val="50000"/>
                  </a:schemeClr>
                </a:solidFill>
              </a:rPr>
              <a:t>TÜRKİYE’DE </a:t>
            </a:r>
            <a:r>
              <a:rPr lang="tr-TR" dirty="0">
                <a:solidFill>
                  <a:schemeClr val="bg2">
                    <a:lumMod val="50000"/>
                  </a:schemeClr>
                </a:solidFill>
              </a:rPr>
              <a:t>PROGRAMLAMA ÖĞRETİMİ</a:t>
            </a:r>
          </a:p>
          <a:p>
            <a:endParaRPr lang="en-US" dirty="0">
              <a:solidFill>
                <a:schemeClr val="bg2">
                  <a:lumMod val="50000"/>
                </a:schemeClr>
              </a:solidFill>
            </a:endParaRP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chemeClr val="accent2">
                    <a:lumMod val="75000"/>
                  </a:schemeClr>
                </a:solidFill>
              </a:rPr>
              <a:t>Doç. Dr. Filiz Kalelioğlu</a:t>
            </a:r>
            <a:endParaRPr lang="en-US" dirty="0">
              <a:solidFill>
                <a:schemeClr val="accent2">
                  <a:lumMod val="75000"/>
                </a:schemeClr>
              </a:solidFill>
            </a:endParaRPr>
          </a:p>
        </p:txBody>
      </p:sp>
    </p:spTree>
    <p:extLst>
      <p:ext uri="{BB962C8B-B14F-4D97-AF65-F5344CB8AC3E}">
        <p14:creationId xmlns:p14="http://schemas.microsoft.com/office/powerpoint/2010/main" val="2908792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Öğretimi</a:t>
            </a:r>
            <a:endParaRPr lang="tr-TR" dirty="0"/>
          </a:p>
        </p:txBody>
      </p:sp>
      <p:sp>
        <p:nvSpPr>
          <p:cNvPr id="13" name="İçerik Yer Tutucusu 12"/>
          <p:cNvSpPr>
            <a:spLocks noGrp="1"/>
          </p:cNvSpPr>
          <p:nvPr>
            <p:ph idx="1"/>
          </p:nvPr>
        </p:nvSpPr>
        <p:spPr/>
        <p:txBody>
          <a:bodyPr>
            <a:normAutofit/>
          </a:bodyPr>
          <a:lstStyle/>
          <a:p>
            <a:r>
              <a:rPr lang="tr-TR" dirty="0"/>
              <a:t>27.06.2018 tarihli 91 sayılı karar ile MEB Talim Terbiye Kurulu Başkanlığı tarafından kabul edilen ilkokul 1-4 öğretim </a:t>
            </a:r>
            <a:r>
              <a:rPr lang="tr-TR" dirty="0" smtClean="0"/>
              <a:t>programı ile </a:t>
            </a:r>
          </a:p>
          <a:p>
            <a:pPr lvl="1"/>
            <a:r>
              <a:rPr lang="tr-TR" dirty="0" smtClean="0"/>
              <a:t>öğrencilerin </a:t>
            </a:r>
            <a:r>
              <a:rPr lang="tr-TR" dirty="0"/>
              <a:t>bilişim teknolojilerinin doğru ve etkili kullanımına ilişkin farkındalık kazanmaları, </a:t>
            </a:r>
            <a:endParaRPr lang="tr-TR" dirty="0" smtClean="0"/>
          </a:p>
          <a:p>
            <a:pPr lvl="1"/>
            <a:r>
              <a:rPr lang="tr-TR" dirty="0" smtClean="0"/>
              <a:t>teknolojiyi </a:t>
            </a:r>
            <a:r>
              <a:rPr lang="tr-TR" dirty="0"/>
              <a:t>etik ve güvenli bir şekilde kullanmaları, </a:t>
            </a:r>
            <a:endParaRPr lang="tr-TR" dirty="0" smtClean="0"/>
          </a:p>
          <a:p>
            <a:pPr lvl="1"/>
            <a:r>
              <a:rPr lang="tr-TR" dirty="0" smtClean="0"/>
              <a:t>teknolojinin </a:t>
            </a:r>
            <a:r>
              <a:rPr lang="tr-TR" dirty="0"/>
              <a:t>iletişim ve araştırma amacıyla kullanımına ilişkin anlayış </a:t>
            </a:r>
            <a:r>
              <a:rPr lang="tr-TR" dirty="0" smtClean="0"/>
              <a:t>geliştirmeleri,</a:t>
            </a:r>
          </a:p>
          <a:p>
            <a:pPr lvl="1"/>
            <a:r>
              <a:rPr lang="tr-TR" dirty="0" smtClean="0"/>
              <a:t>bilişim </a:t>
            </a:r>
            <a:r>
              <a:rPr lang="tr-TR" dirty="0"/>
              <a:t>teknolojilerini kullanarak ürün geliştirmeleri, </a:t>
            </a:r>
            <a:endParaRPr lang="tr-TR" dirty="0" smtClean="0"/>
          </a:p>
          <a:p>
            <a:pPr lvl="1"/>
            <a:r>
              <a:rPr lang="tr-TR" dirty="0" smtClean="0"/>
              <a:t>problem </a:t>
            </a:r>
            <a:r>
              <a:rPr lang="tr-TR" dirty="0"/>
              <a:t>çözme ve bilgi işlemsel düşünme becerileri kazanmaları, </a:t>
            </a:r>
            <a:endParaRPr lang="tr-TR" dirty="0" smtClean="0"/>
          </a:p>
          <a:p>
            <a:pPr lvl="1"/>
            <a:r>
              <a:rPr lang="tr-TR" dirty="0" smtClean="0"/>
              <a:t>algoritma </a:t>
            </a:r>
            <a:r>
              <a:rPr lang="tr-TR" dirty="0"/>
              <a:t>tasarımına ilişkin anlayış </a:t>
            </a:r>
            <a:r>
              <a:rPr lang="tr-TR" dirty="0" smtClean="0"/>
              <a:t>geliştirmeleri ve </a:t>
            </a:r>
            <a:r>
              <a:rPr lang="tr-TR" dirty="0"/>
              <a:t>kendi oyunlarını tasarlayarak programlama yapabilmeleri amaçlamaktadır. </a:t>
            </a:r>
          </a:p>
          <a:p>
            <a:endParaRPr lang="tr-TR" dirty="0"/>
          </a:p>
        </p:txBody>
      </p:sp>
      <p:sp>
        <p:nvSpPr>
          <p:cNvPr id="4" name="Veri Yer Tutucusu 3"/>
          <p:cNvSpPr>
            <a:spLocks noGrp="1"/>
          </p:cNvSpPr>
          <p:nvPr>
            <p:ph type="dt" sz="half" idx="10"/>
          </p:nvPr>
        </p:nvSpPr>
        <p:spPr/>
        <p:txBody>
          <a:bodyPr/>
          <a:lstStyle/>
          <a:p>
            <a:r>
              <a:rPr lang="en-US" dirty="0"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10</a:t>
            </a:fld>
            <a:endParaRPr lang="en-US"/>
          </a:p>
        </p:txBody>
      </p:sp>
    </p:spTree>
    <p:extLst>
      <p:ext uri="{BB962C8B-B14F-4D97-AF65-F5344CB8AC3E}">
        <p14:creationId xmlns:p14="http://schemas.microsoft.com/office/powerpoint/2010/main" val="890723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Öğretimi</a:t>
            </a:r>
            <a:endParaRPr lang="tr-TR" dirty="0"/>
          </a:p>
        </p:txBody>
      </p:sp>
      <p:sp>
        <p:nvSpPr>
          <p:cNvPr id="13" name="İçerik Yer Tutucusu 12"/>
          <p:cNvSpPr>
            <a:spLocks noGrp="1"/>
          </p:cNvSpPr>
          <p:nvPr>
            <p:ph idx="1"/>
          </p:nvPr>
        </p:nvSpPr>
        <p:spPr/>
        <p:txBody>
          <a:bodyPr>
            <a:normAutofit lnSpcReduction="10000"/>
          </a:bodyPr>
          <a:lstStyle/>
          <a:p>
            <a:r>
              <a:rPr lang="tr-TR" dirty="0"/>
              <a:t>1, 2, 3 ve 4. sınıflar için geliştirilen programda ünite temelli yaklaşım esas alınmış, her sınıf düzeyinde Bilişim Teknolojileri, Etik ve Güvenlik, İletişim, Araştırma ve İş Birliği, Ürün Oluşturma ve Problem Çözme ve Programlama olmak üzere beş ünite bulunmaktadır. </a:t>
            </a:r>
            <a:endParaRPr lang="tr-TR" dirty="0" smtClean="0"/>
          </a:p>
          <a:p>
            <a:r>
              <a:rPr lang="tr-TR" dirty="0" smtClean="0"/>
              <a:t>Problem </a:t>
            </a:r>
            <a:r>
              <a:rPr lang="tr-TR" dirty="0"/>
              <a:t>çözme ve programlama ünitesi ise ilkokul 1. sınıf düzeyinden dördüncü sınıf düzeyine kadar yer almakta, bu ünite kapsamında öğrencilerin belirli bir problemin çözümüne yönelik farklı bakış açıları kazanmaları açısından algoritma tasarımı, problem çözmek için sıralı mantık, karar ve döngü yapılarını kullanma, problemleri çözmek için uygun programlama yaklaşımını seçme ve uygulama konusunda beceriler kazandıracak konulara yer verilmiştir. </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11</a:t>
            </a:fld>
            <a:endParaRPr lang="en-US"/>
          </a:p>
        </p:txBody>
      </p:sp>
    </p:spTree>
    <p:extLst>
      <p:ext uri="{BB962C8B-B14F-4D97-AF65-F5344CB8AC3E}">
        <p14:creationId xmlns:p14="http://schemas.microsoft.com/office/powerpoint/2010/main" val="916348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p>
        </p:txBody>
      </p:sp>
      <p:sp>
        <p:nvSpPr>
          <p:cNvPr id="3" name="İçerik Yer Tutucusu 2"/>
          <p:cNvSpPr>
            <a:spLocks noGrp="1"/>
          </p:cNvSpPr>
          <p:nvPr>
            <p:ph idx="1"/>
          </p:nvPr>
        </p:nvSpPr>
        <p:spPr/>
        <p:txBody>
          <a:bodyPr>
            <a:normAutofit/>
          </a:bodyPr>
          <a:lstStyle/>
          <a:p>
            <a:pPr algn="just"/>
            <a:r>
              <a:rPr lang="tr-TR" dirty="0"/>
              <a:t>28.08.2006 tarih 347 sayılı karar ile MEB Talim Terbiye Kurulu Başkanlığı tarafından kabul edilen “İlköğretim Seçmeli Bilgisayar (1–8. Sınıflar) Dersi Öğretim Programı” öğretim programının ortaokul düzeyi açısından programlama öğretimi konuları incelendiğinde 5. sınıftan itibaren programlama bilgi ve becerilerinin öğretiminin desteklendiği görülmektedir. </a:t>
            </a:r>
            <a:endParaRPr lang="tr-TR" dirty="0" smtClean="0"/>
          </a:p>
          <a:p>
            <a:pPr algn="just"/>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12</a:t>
            </a:fld>
            <a:endParaRPr lang="en-US"/>
          </a:p>
        </p:txBody>
      </p:sp>
      <p:pic>
        <p:nvPicPr>
          <p:cNvPr id="1026" name="Picture 2" descr="Programmers concept with flat design"/>
          <p:cNvPicPr>
            <a:picLocks noChangeAspect="1" noChangeArrowheads="1"/>
          </p:cNvPicPr>
          <p:nvPr/>
        </p:nvPicPr>
        <p:blipFill rotWithShape="1">
          <a:blip r:embed="rId2">
            <a:extLst>
              <a:ext uri="{28A0092B-C50C-407E-A947-70E740481C1C}">
                <a14:useLocalDpi xmlns:a14="http://schemas.microsoft.com/office/drawing/2010/main" val="0"/>
              </a:ext>
            </a:extLst>
          </a:blip>
          <a:srcRect l="16134" t="9443" r="14572" b="18850"/>
          <a:stretch/>
        </p:blipFill>
        <p:spPr bwMode="auto">
          <a:xfrm>
            <a:off x="4682067" y="4001294"/>
            <a:ext cx="1939052" cy="2006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1692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13</a:t>
            </a:fld>
            <a:endParaRPr lang="en-US"/>
          </a:p>
        </p:txBody>
      </p:sp>
      <p:pic>
        <p:nvPicPr>
          <p:cNvPr id="8" name="image11.png"/>
          <p:cNvPicPr/>
          <p:nvPr/>
        </p:nvPicPr>
        <p:blipFill>
          <a:blip r:embed="rId2"/>
          <a:srcRect/>
          <a:stretch>
            <a:fillRect/>
          </a:stretch>
        </p:blipFill>
        <p:spPr>
          <a:xfrm>
            <a:off x="4369752" y="1862137"/>
            <a:ext cx="3655695" cy="4048125"/>
          </a:xfrm>
          <a:prstGeom prst="rect">
            <a:avLst/>
          </a:prstGeom>
          <a:ln/>
        </p:spPr>
      </p:pic>
    </p:spTree>
    <p:extLst>
      <p:ext uri="{BB962C8B-B14F-4D97-AF65-F5344CB8AC3E}">
        <p14:creationId xmlns:p14="http://schemas.microsoft.com/office/powerpoint/2010/main" val="2543757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a:t>05.09.2012 tarih 150 sayılı Ortaokul ve İmam Hatip Ortaokulu Bilişim Teknolojileri ve </a:t>
            </a:r>
            <a:r>
              <a:rPr lang="tr-TR" dirty="0" err="1"/>
              <a:t>ve</a:t>
            </a:r>
            <a:r>
              <a:rPr lang="tr-TR" dirty="0"/>
              <a:t> Yazılım Dersi (5, 6, 7 ve 8. Sınıflar) Öğretim Programı “standart tabanlı program” anlayışına uygun olarak hazırlanmış olup </a:t>
            </a:r>
            <a:endParaRPr lang="tr-TR" dirty="0" smtClean="0"/>
          </a:p>
          <a:p>
            <a:pPr lvl="1" algn="just"/>
            <a:r>
              <a:rPr lang="tr-TR" dirty="0" smtClean="0"/>
              <a:t>Bilişim </a:t>
            </a:r>
            <a:r>
              <a:rPr lang="tr-TR" dirty="0"/>
              <a:t>Okur-Yazarlığı, </a:t>
            </a:r>
            <a:endParaRPr lang="tr-TR" dirty="0"/>
          </a:p>
          <a:p>
            <a:pPr lvl="1" algn="just"/>
            <a:r>
              <a:rPr lang="tr-TR" dirty="0" smtClean="0"/>
              <a:t>Bilişim </a:t>
            </a:r>
            <a:r>
              <a:rPr lang="tr-TR" dirty="0"/>
              <a:t>Teknolojilerini Kullanarak İletişim Kurma, </a:t>
            </a:r>
            <a:r>
              <a:rPr lang="tr-TR" dirty="0" smtClean="0"/>
              <a:t>Bilgi </a:t>
            </a:r>
            <a:r>
              <a:rPr lang="tr-TR" dirty="0"/>
              <a:t>Paylaşma ve Kendini İfade Etme, </a:t>
            </a:r>
            <a:endParaRPr lang="tr-TR" dirty="0" smtClean="0"/>
          </a:p>
          <a:p>
            <a:pPr lvl="1" algn="just"/>
            <a:r>
              <a:rPr lang="tr-TR" dirty="0" smtClean="0"/>
              <a:t>Araştırma</a:t>
            </a:r>
            <a:r>
              <a:rPr lang="tr-TR" dirty="0"/>
              <a:t>, Bilgiyi Yapılandırma ve </a:t>
            </a:r>
            <a:r>
              <a:rPr lang="tr-TR" dirty="0" err="1"/>
              <a:t>İşbirlikli</a:t>
            </a:r>
            <a:r>
              <a:rPr lang="tr-TR" dirty="0"/>
              <a:t> Çalışma ile </a:t>
            </a:r>
            <a:endParaRPr lang="tr-TR" dirty="0" smtClean="0"/>
          </a:p>
          <a:p>
            <a:pPr lvl="1" algn="just"/>
            <a:r>
              <a:rPr lang="tr-TR" dirty="0" smtClean="0"/>
              <a:t>Problem </a:t>
            </a:r>
            <a:r>
              <a:rPr lang="tr-TR" dirty="0"/>
              <a:t>Çözme, Programlama ve Özgün Ürün Geliştirme olmak üzere dört yeterlik belirlenmiştir. </a:t>
            </a:r>
            <a:endParaRPr lang="tr-TR" dirty="0"/>
          </a:p>
        </p:txBody>
      </p:sp>
      <p:sp>
        <p:nvSpPr>
          <p:cNvPr id="4" name="Veri Yer Tutucusu 3"/>
          <p:cNvSpPr>
            <a:spLocks noGrp="1"/>
          </p:cNvSpPr>
          <p:nvPr>
            <p:ph type="dt" sz="half" idx="10"/>
          </p:nvPr>
        </p:nvSpPr>
        <p:spPr/>
        <p:txBody>
          <a:bodyPr/>
          <a:lstStyle/>
          <a:p>
            <a:r>
              <a:rPr lang="en-US" dirty="0"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14</a:t>
            </a:fld>
            <a:endParaRPr lang="en-US"/>
          </a:p>
        </p:txBody>
      </p:sp>
    </p:spTree>
    <p:extLst>
      <p:ext uri="{BB962C8B-B14F-4D97-AF65-F5344CB8AC3E}">
        <p14:creationId xmlns:p14="http://schemas.microsoft.com/office/powerpoint/2010/main" val="1071644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a:t>Bu yeterlik düzeylerinden son yeterlik programlama öğretimi konusu ile ilgilidir. Öğrencilerin bu yeterlik düzeyine ulaştığında bir problemi çözmek ve projeyi gerçekleştirmek için strateji geliştirmesi, çözüm üretirken farklı bakış açılarını ve yaklaşımları kullanabilmesi, yazarlık ve programlama dillerini tanıyabilmesi, en az bir yazarlık ya da programlama dilini etkili biçimde kullanabilmesi, sistemleri ve konuları incelemek için model, benzeşimler ve canlandırmalar oluşturabilmesi beklenmektedir.</a:t>
            </a:r>
          </a:p>
          <a:p>
            <a:pPr algn="just"/>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15</a:t>
            </a:fld>
            <a:endParaRPr lang="en-US"/>
          </a:p>
        </p:txBody>
      </p:sp>
    </p:spTree>
    <p:extLst>
      <p:ext uri="{BB962C8B-B14F-4D97-AF65-F5344CB8AC3E}">
        <p14:creationId xmlns:p14="http://schemas.microsoft.com/office/powerpoint/2010/main" val="3671759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endParaRPr lang="tr-TR" b="1" dirty="0"/>
          </a:p>
        </p:txBody>
      </p:sp>
      <p:sp>
        <p:nvSpPr>
          <p:cNvPr id="11" name="İçerik Yer Tutucusu 10"/>
          <p:cNvSpPr>
            <a:spLocks noGrp="1"/>
          </p:cNvSpPr>
          <p:nvPr>
            <p:ph idx="1"/>
          </p:nvPr>
        </p:nvSpPr>
        <p:spPr/>
        <p:txBody>
          <a:bodyPr>
            <a:normAutofit fontScale="92500"/>
          </a:bodyPr>
          <a:lstStyle/>
          <a:p>
            <a:pPr algn="just"/>
            <a:r>
              <a:rPr lang="tr-TR" dirty="0"/>
              <a:t>2016 yılı Bilişim Teknolojileri ve Yazılım Dersi (5-6) öğretim programı incelendiğinde ise tüm seviyelerde problem çözme ve programlama ünitesinin sarmal bir yapı içerisinde sunulduğu görülmektedir. </a:t>
            </a:r>
            <a:r>
              <a:rPr lang="tr-TR" dirty="0" smtClean="0"/>
              <a:t>Bu </a:t>
            </a:r>
            <a:r>
              <a:rPr lang="tr-TR" dirty="0"/>
              <a:t>derste; </a:t>
            </a:r>
            <a:endParaRPr lang="tr-TR" dirty="0" smtClean="0"/>
          </a:p>
          <a:p>
            <a:pPr lvl="1" algn="just"/>
            <a:r>
              <a:rPr lang="tr-TR" dirty="0" smtClean="0"/>
              <a:t>öğrencilerin </a:t>
            </a:r>
            <a:r>
              <a:rPr lang="tr-TR" dirty="0"/>
              <a:t>bilgisayar bilimine ilişkin genel bir anlayış ve teknik birikim oluşturmaları, </a:t>
            </a:r>
            <a:endParaRPr lang="tr-TR" dirty="0" smtClean="0"/>
          </a:p>
          <a:p>
            <a:pPr lvl="1" algn="just"/>
            <a:r>
              <a:rPr lang="tr-TR" dirty="0" smtClean="0"/>
              <a:t>problem </a:t>
            </a:r>
            <a:r>
              <a:rPr lang="tr-TR" dirty="0"/>
              <a:t>çözme ve bilgi-işlemsel düşünme becerileri kazanmaları ve  geliştirmeleri, </a:t>
            </a:r>
            <a:endParaRPr lang="tr-TR" dirty="0" smtClean="0"/>
          </a:p>
          <a:p>
            <a:pPr lvl="1" algn="just"/>
            <a:r>
              <a:rPr lang="tr-TR" dirty="0" smtClean="0"/>
              <a:t>akıl </a:t>
            </a:r>
            <a:r>
              <a:rPr lang="tr-TR" dirty="0"/>
              <a:t>yürütme sürecini takip edebilmeleri ve </a:t>
            </a:r>
            <a:r>
              <a:rPr lang="tr-TR" dirty="0" smtClean="0"/>
              <a:t>değerlendirmeleri, </a:t>
            </a:r>
          </a:p>
          <a:p>
            <a:pPr lvl="1" algn="just"/>
            <a:r>
              <a:rPr lang="tr-TR" dirty="0" smtClean="0"/>
              <a:t>algoritma </a:t>
            </a:r>
            <a:r>
              <a:rPr lang="tr-TR" dirty="0"/>
              <a:t>tasarımına ilişkin anlayış geliştirerek sözel ve görsel olarak ifade edebilmeleri, </a:t>
            </a:r>
            <a:endParaRPr lang="tr-TR" dirty="0" smtClean="0"/>
          </a:p>
          <a:p>
            <a:pPr lvl="1" algn="just"/>
            <a:r>
              <a:rPr lang="tr-TR" dirty="0" smtClean="0"/>
              <a:t>problemleri </a:t>
            </a:r>
            <a:r>
              <a:rPr lang="tr-TR" dirty="0"/>
              <a:t>çözmek için uygun programlama yaklaşımını seçerek uygulayabilmeleri, </a:t>
            </a:r>
            <a:endParaRPr lang="tr-TR" dirty="0" smtClean="0"/>
          </a:p>
          <a:p>
            <a:pPr lvl="1" algn="just"/>
            <a:r>
              <a:rPr lang="tr-TR" dirty="0" smtClean="0"/>
              <a:t>programlama </a:t>
            </a:r>
            <a:r>
              <a:rPr lang="tr-TR" dirty="0"/>
              <a:t>dillerinden en az birini kullanabilmeleri, </a:t>
            </a:r>
            <a:endParaRPr lang="tr-TR" dirty="0" smtClean="0"/>
          </a:p>
          <a:p>
            <a:pPr lvl="1" algn="just"/>
            <a:r>
              <a:rPr lang="tr-TR" dirty="0" smtClean="0"/>
              <a:t>günlük </a:t>
            </a:r>
            <a:r>
              <a:rPr lang="tr-TR" dirty="0"/>
              <a:t>hayatta karşılaşılan sorunların çözümüne ilişkin yenilikçi ve özgün projeler geliştirmeleri amaçlanmaktadır.</a:t>
            </a:r>
          </a:p>
          <a:p>
            <a:pPr algn="just"/>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16</a:t>
            </a:fld>
            <a:endParaRPr lang="en-US"/>
          </a:p>
        </p:txBody>
      </p:sp>
    </p:spTree>
    <p:extLst>
      <p:ext uri="{BB962C8B-B14F-4D97-AF65-F5344CB8AC3E}">
        <p14:creationId xmlns:p14="http://schemas.microsoft.com/office/powerpoint/2010/main" val="256072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Ortaokul Düzeyinde 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a:t>2018 yılında seçmeli ders olarak kabul edilen Bilişim Teknolojileri ve Yazılım dersinin 7. seviyesinde problem çözme kavramları ve yaklaşımları başlığında 5. ve 6. seviyedeki kazanımların devamı niteliğinde kazanımları olduğu görülmekte; </a:t>
            </a:r>
            <a:endParaRPr lang="tr-TR" dirty="0" smtClean="0"/>
          </a:p>
          <a:p>
            <a:pPr lvl="1" algn="just"/>
            <a:r>
              <a:rPr lang="tr-TR" dirty="0" smtClean="0"/>
              <a:t>algoritma </a:t>
            </a:r>
            <a:r>
              <a:rPr lang="tr-TR" dirty="0"/>
              <a:t>tasarlama, </a:t>
            </a:r>
            <a:endParaRPr lang="tr-TR" dirty="0" smtClean="0"/>
          </a:p>
          <a:p>
            <a:pPr lvl="1" algn="just"/>
            <a:r>
              <a:rPr lang="tr-TR" dirty="0" smtClean="0"/>
              <a:t>problemi </a:t>
            </a:r>
            <a:r>
              <a:rPr lang="tr-TR" dirty="0"/>
              <a:t>alt problemlere bölme, </a:t>
            </a:r>
            <a:endParaRPr lang="tr-TR" dirty="0" smtClean="0"/>
          </a:p>
          <a:p>
            <a:pPr lvl="1" algn="just"/>
            <a:r>
              <a:rPr lang="tr-TR" dirty="0" smtClean="0"/>
              <a:t>farklı </a:t>
            </a:r>
            <a:r>
              <a:rPr lang="tr-TR" dirty="0"/>
              <a:t>çözümler üretme, </a:t>
            </a:r>
            <a:endParaRPr lang="tr-TR" dirty="0" smtClean="0"/>
          </a:p>
          <a:p>
            <a:pPr lvl="1" algn="just"/>
            <a:r>
              <a:rPr lang="tr-TR" dirty="0" smtClean="0"/>
              <a:t>akış </a:t>
            </a:r>
            <a:r>
              <a:rPr lang="tr-TR" dirty="0"/>
              <a:t>şeması oluşturma, algoritmayı test etme ve </a:t>
            </a:r>
            <a:r>
              <a:rPr lang="tr-TR" dirty="0" smtClean="0"/>
              <a:t>hata ayıklama,</a:t>
            </a:r>
          </a:p>
          <a:p>
            <a:pPr lvl="1" algn="just"/>
            <a:r>
              <a:rPr lang="tr-TR" dirty="0" smtClean="0"/>
              <a:t>algoritma </a:t>
            </a:r>
            <a:r>
              <a:rPr lang="tr-TR" dirty="0"/>
              <a:t>tasarımı ile programlama dili arasındaki ilişkiyi ortaya koyma ile ilgili kazanımlar olduğu </a:t>
            </a:r>
            <a:r>
              <a:rPr lang="tr-TR" dirty="0" smtClean="0"/>
              <a:t>görülmüştür.</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17</a:t>
            </a:fld>
            <a:endParaRPr lang="en-US"/>
          </a:p>
        </p:txBody>
      </p:sp>
    </p:spTree>
    <p:extLst>
      <p:ext uri="{BB962C8B-B14F-4D97-AF65-F5344CB8AC3E}">
        <p14:creationId xmlns:p14="http://schemas.microsoft.com/office/powerpoint/2010/main" val="3363698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Lise Düzeyinde </a:t>
            </a:r>
            <a:r>
              <a:rPr lang="tr-TR" b="1" dirty="0"/>
              <a:t>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a:t>Lise düzeyinde 2005 yılı Ortaöğretim Bilgi ve İletişim Teknolojisi dersi </a:t>
            </a:r>
            <a:r>
              <a:rPr lang="tr-TR" dirty="0" smtClean="0"/>
              <a:t>ile </a:t>
            </a:r>
            <a:r>
              <a:rPr lang="tr-TR" dirty="0"/>
              <a:t>öğrencilerin bilgiyi ayırt edici biçimde ulaşma, araştırma, analiz etme, paylaşma ve yaratıcı biçimde sunabilme, farklı toplum ve kültürlerdeki insanların düşünce ve deneyimlerine bilgi ve iletişim teknolojilerini kullanarak hızlı bir şekilde ulaşabilme, bireysel kararlar verebilme ve bağımsız düşünebilme, bilgi ve iletişim teknolojilerini evde, işyerinde, şu anda ve gelecekteki etkinliklerinde nerede ve ne zaman kullanacaklarını ayırt edebilme becerilerini geliştirmesi hedeflenmiştir (Millî Eğitim Bakanlığı Tebliğler Dergisi, 2005). </a:t>
            </a:r>
            <a:endParaRPr lang="tr-TR" dirty="0" smtClean="0"/>
          </a:p>
          <a:p>
            <a:pPr algn="just"/>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18</a:t>
            </a:fld>
            <a:endParaRPr lang="en-US"/>
          </a:p>
        </p:txBody>
      </p:sp>
    </p:spTree>
    <p:extLst>
      <p:ext uri="{BB962C8B-B14F-4D97-AF65-F5344CB8AC3E}">
        <p14:creationId xmlns:p14="http://schemas.microsoft.com/office/powerpoint/2010/main" val="2187049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Lise Düzeyinde </a:t>
            </a:r>
            <a:r>
              <a:rPr lang="tr-TR" b="1" dirty="0"/>
              <a:t>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smtClean="0"/>
              <a:t>Öğretim programı </a:t>
            </a:r>
            <a:r>
              <a:rPr lang="tr-TR" dirty="0"/>
              <a:t>içerisinde yer alan üniteler arasında </a:t>
            </a:r>
            <a:endParaRPr lang="tr-TR" dirty="0" smtClean="0"/>
          </a:p>
          <a:p>
            <a:pPr lvl="1" algn="just"/>
            <a:r>
              <a:rPr lang="tr-TR" dirty="0" smtClean="0"/>
              <a:t>bilgi </a:t>
            </a:r>
            <a:r>
              <a:rPr lang="tr-TR" dirty="0"/>
              <a:t>teknolojisinin temel kavramları, bilgisayarı kullanma ve yönetme, kelime işlem programı, elektronik tablolama programı, veri tabanı programı, sunu programı ve internet ve iletişim yer almakta idi. </a:t>
            </a:r>
            <a:endParaRPr lang="tr-TR" dirty="0" smtClean="0"/>
          </a:p>
          <a:p>
            <a:pPr algn="just"/>
            <a:r>
              <a:rPr lang="tr-TR" dirty="0" smtClean="0"/>
              <a:t>Bu </a:t>
            </a:r>
            <a:r>
              <a:rPr lang="tr-TR" dirty="0"/>
              <a:t>öğretim programında programlama ile ilgili temel bilgi ve beceriler, </a:t>
            </a:r>
            <a:r>
              <a:rPr lang="tr-TR" dirty="0" err="1"/>
              <a:t>veritabanı</a:t>
            </a:r>
            <a:r>
              <a:rPr lang="tr-TR" dirty="0"/>
              <a:t> programı uygulamaları ile sınırlı kalmıştır. </a:t>
            </a:r>
            <a:r>
              <a:rPr lang="tr-TR" dirty="0" smtClean="0"/>
              <a:t>Bu </a:t>
            </a:r>
            <a:r>
              <a:rPr lang="tr-TR" dirty="0"/>
              <a:t>ünite kapsamında ise </a:t>
            </a:r>
            <a:endParaRPr lang="tr-TR" dirty="0" smtClean="0"/>
          </a:p>
          <a:p>
            <a:pPr lvl="1" algn="just"/>
            <a:r>
              <a:rPr lang="tr-TR" dirty="0" smtClean="0"/>
              <a:t>veri </a:t>
            </a:r>
            <a:r>
              <a:rPr lang="tr-TR" dirty="0"/>
              <a:t>tabanı ile temel işlemler, veri tabanı tasarımı, formların kullanımı, bilgiye erişme ve sorgulama, sınıflandırma ve raporlama konuları yer almaktadır.</a:t>
            </a:r>
          </a:p>
          <a:p>
            <a:pPr algn="just"/>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19</a:t>
            </a:fld>
            <a:endParaRPr lang="en-US"/>
          </a:p>
        </p:txBody>
      </p:sp>
    </p:spTree>
    <p:extLst>
      <p:ext uri="{BB962C8B-B14F-4D97-AF65-F5344CB8AC3E}">
        <p14:creationId xmlns:p14="http://schemas.microsoft.com/office/powerpoint/2010/main" val="3546307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TÜRKİYE’DE PROGRAMLAMA </a:t>
            </a:r>
            <a:r>
              <a:rPr lang="en-US" b="1" dirty="0" smtClean="0"/>
              <a:t>ÖĞRETİMİ</a:t>
            </a:r>
            <a:endParaRPr lang="en-US" b="1" dirty="0"/>
          </a:p>
        </p:txBody>
      </p:sp>
      <p:sp>
        <p:nvSpPr>
          <p:cNvPr id="3" name="Content Placeholder 2"/>
          <p:cNvSpPr>
            <a:spLocks noGrp="1"/>
          </p:cNvSpPr>
          <p:nvPr>
            <p:ph idx="1"/>
          </p:nvPr>
        </p:nvSpPr>
        <p:spPr/>
        <p:txBody>
          <a:bodyPr/>
          <a:lstStyle/>
          <a:p>
            <a:r>
              <a:rPr lang="en-US" dirty="0"/>
              <a:t>Bu </a:t>
            </a:r>
            <a:r>
              <a:rPr lang="en-US" dirty="0" err="1"/>
              <a:t>bölümün</a:t>
            </a:r>
            <a:r>
              <a:rPr lang="en-US" dirty="0"/>
              <a:t> </a:t>
            </a:r>
            <a:r>
              <a:rPr lang="en-US" dirty="0" err="1"/>
              <a:t>sonunda</a:t>
            </a:r>
            <a:r>
              <a:rPr lang="en-US" dirty="0"/>
              <a:t>; </a:t>
            </a:r>
          </a:p>
          <a:p>
            <a:r>
              <a:rPr lang="tr-TR" dirty="0"/>
              <a:t> </a:t>
            </a:r>
            <a:r>
              <a:rPr lang="en-US" dirty="0" err="1" smtClean="0"/>
              <a:t>Türkiye’de</a:t>
            </a:r>
            <a:r>
              <a:rPr lang="en-US" dirty="0" smtClean="0"/>
              <a:t> </a:t>
            </a:r>
            <a:r>
              <a:rPr lang="en-US" dirty="0" err="1"/>
              <a:t>programlama</a:t>
            </a:r>
            <a:r>
              <a:rPr lang="en-US" dirty="0"/>
              <a:t> </a:t>
            </a:r>
            <a:r>
              <a:rPr lang="en-US" dirty="0" err="1"/>
              <a:t>öğretimi</a:t>
            </a:r>
            <a:r>
              <a:rPr lang="en-US" dirty="0"/>
              <a:t> </a:t>
            </a:r>
            <a:r>
              <a:rPr lang="en-US" dirty="0" err="1"/>
              <a:t>konusundaki</a:t>
            </a:r>
            <a:r>
              <a:rPr lang="en-US" dirty="0"/>
              <a:t> </a:t>
            </a:r>
            <a:r>
              <a:rPr lang="en-US" dirty="0" err="1"/>
              <a:t>gelişmeler</a:t>
            </a:r>
            <a:r>
              <a:rPr lang="en-US" dirty="0"/>
              <a:t> </a:t>
            </a:r>
            <a:r>
              <a:rPr lang="en-US" dirty="0" err="1"/>
              <a:t>hakkında</a:t>
            </a:r>
            <a:r>
              <a:rPr lang="en-US" dirty="0"/>
              <a:t> </a:t>
            </a:r>
            <a:r>
              <a:rPr lang="en-US" dirty="0" err="1"/>
              <a:t>bilgi</a:t>
            </a:r>
            <a:r>
              <a:rPr lang="en-US" dirty="0"/>
              <a:t> </a:t>
            </a:r>
            <a:r>
              <a:rPr lang="en-US" dirty="0" err="1"/>
              <a:t>edinecek</a:t>
            </a:r>
            <a:r>
              <a:rPr lang="en-US" dirty="0"/>
              <a:t>, </a:t>
            </a:r>
          </a:p>
          <a:p>
            <a:r>
              <a:rPr lang="tr-TR" dirty="0" smtClean="0"/>
              <a:t>F</a:t>
            </a:r>
            <a:r>
              <a:rPr lang="en-US" dirty="0" err="1" smtClean="0"/>
              <a:t>arklı</a:t>
            </a:r>
            <a:r>
              <a:rPr lang="en-US" dirty="0" smtClean="0"/>
              <a:t> </a:t>
            </a:r>
            <a:r>
              <a:rPr lang="en-US" dirty="0" err="1"/>
              <a:t>yaş</a:t>
            </a:r>
            <a:r>
              <a:rPr lang="en-US" dirty="0"/>
              <a:t> </a:t>
            </a:r>
            <a:r>
              <a:rPr lang="en-US" dirty="0" err="1"/>
              <a:t>düzeyleri</a:t>
            </a:r>
            <a:r>
              <a:rPr lang="en-US" dirty="0"/>
              <a:t> </a:t>
            </a:r>
            <a:r>
              <a:rPr lang="en-US" dirty="0" err="1"/>
              <a:t>için</a:t>
            </a:r>
            <a:r>
              <a:rPr lang="en-US" dirty="0"/>
              <a:t> </a:t>
            </a:r>
            <a:r>
              <a:rPr lang="en-US" dirty="0" err="1"/>
              <a:t>öğretim</a:t>
            </a:r>
            <a:r>
              <a:rPr lang="en-US" dirty="0"/>
              <a:t> </a:t>
            </a:r>
            <a:r>
              <a:rPr lang="en-US" dirty="0" err="1"/>
              <a:t>programındaki</a:t>
            </a:r>
            <a:r>
              <a:rPr lang="en-US" dirty="0"/>
              <a:t> </a:t>
            </a:r>
            <a:r>
              <a:rPr lang="en-US" dirty="0" err="1"/>
              <a:t>değişimleri</a:t>
            </a:r>
            <a:r>
              <a:rPr lang="en-US" dirty="0"/>
              <a:t> </a:t>
            </a:r>
            <a:r>
              <a:rPr lang="en-US" dirty="0" err="1"/>
              <a:t>gözleyebilecek</a:t>
            </a:r>
            <a:r>
              <a:rPr lang="en-US" dirty="0"/>
              <a:t> </a:t>
            </a:r>
            <a:r>
              <a:rPr lang="en-US" dirty="0" err="1"/>
              <a:t>ve</a:t>
            </a:r>
            <a:r>
              <a:rPr lang="en-US" dirty="0"/>
              <a:t> </a:t>
            </a:r>
          </a:p>
          <a:p>
            <a:r>
              <a:rPr lang="en-US" dirty="0" err="1" smtClean="0"/>
              <a:t>Ülkemizde</a:t>
            </a:r>
            <a:r>
              <a:rPr lang="en-US" dirty="0" smtClean="0"/>
              <a:t> </a:t>
            </a:r>
            <a:r>
              <a:rPr lang="en-US" dirty="0" err="1"/>
              <a:t>programlama</a:t>
            </a:r>
            <a:r>
              <a:rPr lang="en-US" dirty="0"/>
              <a:t> </a:t>
            </a:r>
            <a:r>
              <a:rPr lang="en-US" dirty="0" err="1"/>
              <a:t>öğretimi</a:t>
            </a:r>
            <a:r>
              <a:rPr lang="en-US" dirty="0"/>
              <a:t> </a:t>
            </a:r>
            <a:r>
              <a:rPr lang="en-US" dirty="0" err="1"/>
              <a:t>konusundaki</a:t>
            </a:r>
            <a:r>
              <a:rPr lang="en-US" dirty="0"/>
              <a:t> </a:t>
            </a:r>
            <a:r>
              <a:rPr lang="en-US" dirty="0" err="1"/>
              <a:t>güncel</a:t>
            </a:r>
            <a:r>
              <a:rPr lang="en-US" dirty="0"/>
              <a:t> </a:t>
            </a:r>
            <a:r>
              <a:rPr lang="en-US" dirty="0" err="1"/>
              <a:t>gelişmeleri</a:t>
            </a:r>
            <a:r>
              <a:rPr lang="en-US" dirty="0"/>
              <a:t> </a:t>
            </a:r>
            <a:r>
              <a:rPr lang="en-US" dirty="0" err="1"/>
              <a:t>anlayabileceksiniz</a:t>
            </a:r>
            <a:r>
              <a:rPr lang="en-US" dirty="0"/>
              <a:t>.</a:t>
            </a:r>
          </a:p>
          <a:p>
            <a:endParaRPr lang="en-US" dirty="0"/>
          </a:p>
        </p:txBody>
      </p:sp>
      <p:sp>
        <p:nvSpPr>
          <p:cNvPr id="4" name="Footer Placeholder 3"/>
          <p:cNvSpPr>
            <a:spLocks noGrp="1"/>
          </p:cNvSpPr>
          <p:nvPr>
            <p:ph type="ftr" sz="quarter" idx="11"/>
          </p:nvPr>
        </p:nvSpPr>
        <p:spPr/>
        <p:txBody>
          <a:bodyPr/>
          <a:lstStyle/>
          <a:p>
            <a:r>
              <a:rPr lang="tr-TR" smtClean="0"/>
              <a:t>Kuramdan Uygulamaya Programlama Öğretimi</a:t>
            </a:r>
            <a:endParaRPr lang="en-US" dirty="0"/>
          </a:p>
        </p:txBody>
      </p:sp>
      <p:sp>
        <p:nvSpPr>
          <p:cNvPr id="5" name="Slide Number Placeholder 4"/>
          <p:cNvSpPr>
            <a:spLocks noGrp="1"/>
          </p:cNvSpPr>
          <p:nvPr>
            <p:ph type="sldNum" sz="quarter" idx="12"/>
          </p:nvPr>
        </p:nvSpPr>
        <p:spPr/>
        <p:txBody>
          <a:bodyPr/>
          <a:lstStyle/>
          <a:p>
            <a:fld id="{21BDECD0-44A4-40B4-8A9E-AC2682E4C7A3}" type="slidenum">
              <a:rPr lang="en-US" smtClean="0"/>
              <a:pPr/>
              <a:t>2</a:t>
            </a:fld>
            <a:endParaRPr lang="en-US"/>
          </a:p>
        </p:txBody>
      </p:sp>
      <p:sp>
        <p:nvSpPr>
          <p:cNvPr id="6" name="Date Placeholder 5"/>
          <p:cNvSpPr>
            <a:spLocks noGrp="1"/>
          </p:cNvSpPr>
          <p:nvPr>
            <p:ph type="dt" sz="half" idx="10"/>
          </p:nvPr>
        </p:nvSpPr>
        <p:spPr/>
        <p:txBody>
          <a:bodyPr/>
          <a:lstStyle/>
          <a:p>
            <a:r>
              <a:rPr lang="en-US" smtClean="0"/>
              <a:t>© 2018</a:t>
            </a:r>
            <a:endParaRPr lang="en-US" dirty="0"/>
          </a:p>
        </p:txBody>
      </p:sp>
    </p:spTree>
    <p:extLst>
      <p:ext uri="{BB962C8B-B14F-4D97-AF65-F5344CB8AC3E}">
        <p14:creationId xmlns:p14="http://schemas.microsoft.com/office/powerpoint/2010/main" val="41944894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Lise Düzeyinde </a:t>
            </a:r>
            <a:r>
              <a:rPr lang="tr-TR" b="1" dirty="0"/>
              <a:t>Programlama Öğretimi</a:t>
            </a:r>
            <a:endParaRPr lang="tr-TR" b="1" dirty="0"/>
          </a:p>
        </p:txBody>
      </p:sp>
      <p:sp>
        <p:nvSpPr>
          <p:cNvPr id="11" name="İçerik Yer Tutucusu 10"/>
          <p:cNvSpPr>
            <a:spLocks noGrp="1"/>
          </p:cNvSpPr>
          <p:nvPr>
            <p:ph idx="1"/>
          </p:nvPr>
        </p:nvSpPr>
        <p:spPr/>
        <p:txBody>
          <a:bodyPr>
            <a:normAutofit/>
          </a:bodyPr>
          <a:lstStyle/>
          <a:p>
            <a:pPr algn="just"/>
            <a:r>
              <a:rPr lang="tr-TR" dirty="0"/>
              <a:t>Aradan 11 yıl geçtikten sonra güncellenen Lise öğretim programı Bilgisayar Bilimi dersi olarak </a:t>
            </a:r>
            <a:r>
              <a:rPr lang="tr-TR" dirty="0" smtClean="0"/>
              <a:t>değişmiş, </a:t>
            </a:r>
            <a:r>
              <a:rPr lang="tr-TR" dirty="0"/>
              <a:t>25/08/2016 tarihli ve 65 sayılı karar ile Talim Terbiye Kurulu tarafından Ortaöğretim Bilgisayar Bilimi Dersi (Kur 1, Kur 2) Öğretim Programının, Güzel Sanatlar ve Spor Liselerinde 2016-2017, diğer ortaöğretim kurumlarında ise 2017-2018 Eğitim ve Öğretim Yılından itibaren “Kur 1” den başlamak üzere kademeli olarak uygulanmasına karar </a:t>
            </a:r>
            <a:r>
              <a:rPr lang="tr-TR" dirty="0" smtClean="0"/>
              <a:t>verilmiştir.</a:t>
            </a:r>
          </a:p>
          <a:p>
            <a:pPr algn="just"/>
            <a:r>
              <a:rPr lang="tr-TR" dirty="0" smtClean="0"/>
              <a:t>Bilgi </a:t>
            </a:r>
            <a:r>
              <a:rPr lang="tr-TR" dirty="0"/>
              <a:t>ve İletişim konularına ilköğretim düzeyinde yer verildiği için bu öğretim programı tamamen problem çözme ve programlama öğretimi </a:t>
            </a:r>
            <a:r>
              <a:rPr lang="tr-TR" dirty="0" smtClean="0"/>
              <a:t>üzerine odaklanmıştır. </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20</a:t>
            </a:fld>
            <a:endParaRPr lang="en-US"/>
          </a:p>
        </p:txBody>
      </p:sp>
    </p:spTree>
    <p:extLst>
      <p:ext uri="{BB962C8B-B14F-4D97-AF65-F5344CB8AC3E}">
        <p14:creationId xmlns:p14="http://schemas.microsoft.com/office/powerpoint/2010/main" val="3604896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Türkiye’de Programlama Öğretiminde Güncel </a:t>
            </a:r>
            <a:r>
              <a:rPr lang="tr-TR" b="1" dirty="0" smtClean="0"/>
              <a:t>Çalışmalar</a:t>
            </a:r>
            <a:endParaRPr lang="tr-TR" dirty="0"/>
          </a:p>
        </p:txBody>
      </p:sp>
      <p:sp>
        <p:nvSpPr>
          <p:cNvPr id="3" name="İçerik Yer Tutucusu 2"/>
          <p:cNvSpPr>
            <a:spLocks noGrp="1"/>
          </p:cNvSpPr>
          <p:nvPr>
            <p:ph idx="1"/>
          </p:nvPr>
        </p:nvSpPr>
        <p:spPr/>
        <p:txBody>
          <a:bodyPr>
            <a:normAutofit/>
          </a:bodyPr>
          <a:lstStyle/>
          <a:p>
            <a:r>
              <a:rPr lang="tr-TR" b="1" dirty="0"/>
              <a:t>İllerdeki Projeler ve </a:t>
            </a:r>
            <a:r>
              <a:rPr lang="tr-TR" b="1" dirty="0"/>
              <a:t>İşbirlikleri</a:t>
            </a:r>
          </a:p>
          <a:p>
            <a:r>
              <a:rPr lang="tr-TR" b="1" dirty="0"/>
              <a:t>Haydi kızlar kodlamaya </a:t>
            </a:r>
            <a:endParaRPr lang="tr-TR" b="1" dirty="0"/>
          </a:p>
          <a:p>
            <a:r>
              <a:rPr lang="tr-TR" b="1" dirty="0" err="1"/>
              <a:t>KızCode</a:t>
            </a:r>
            <a:r>
              <a:rPr lang="tr-TR" b="1" dirty="0"/>
              <a:t> </a:t>
            </a:r>
            <a:endParaRPr lang="tr-TR" b="1" dirty="0"/>
          </a:p>
          <a:p>
            <a:r>
              <a:rPr lang="tr-TR" b="1" dirty="0"/>
              <a:t>Kodlama </a:t>
            </a:r>
            <a:r>
              <a:rPr lang="tr-TR" b="1" dirty="0"/>
              <a:t>Saati</a:t>
            </a:r>
          </a:p>
          <a:p>
            <a:r>
              <a:rPr lang="tr-TR" b="1" dirty="0" err="1"/>
              <a:t>CoderDojo</a:t>
            </a:r>
            <a:r>
              <a:rPr lang="tr-TR" b="1" dirty="0"/>
              <a:t> Türkiye </a:t>
            </a:r>
            <a:endParaRPr lang="tr-TR" b="1" dirty="0"/>
          </a:p>
          <a:p>
            <a:r>
              <a:rPr lang="tr-TR" b="1" dirty="0"/>
              <a:t>Bilge Kunduz Etkinliği </a:t>
            </a:r>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21</a:t>
            </a:fld>
            <a:endParaRPr lang="en-US"/>
          </a:p>
        </p:txBody>
      </p:sp>
      <p:pic>
        <p:nvPicPr>
          <p:cNvPr id="2050" name="Picture 2" descr="Programmers concept with flat design"/>
          <p:cNvPicPr>
            <a:picLocks noChangeAspect="1" noChangeArrowheads="1"/>
          </p:cNvPicPr>
          <p:nvPr/>
        </p:nvPicPr>
        <p:blipFill rotWithShape="1">
          <a:blip r:embed="rId2">
            <a:extLst>
              <a:ext uri="{28A0092B-C50C-407E-A947-70E740481C1C}">
                <a14:useLocalDpi xmlns:a14="http://schemas.microsoft.com/office/drawing/2010/main" val="0"/>
              </a:ext>
            </a:extLst>
          </a:blip>
          <a:srcRect l="4775" t="14129" r="4064" b="19844"/>
          <a:stretch/>
        </p:blipFill>
        <p:spPr bwMode="auto">
          <a:xfrm>
            <a:off x="6934200" y="1998133"/>
            <a:ext cx="3647985" cy="2642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577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Özet</a:t>
            </a:r>
            <a:endParaRPr lang="tr-TR" dirty="0"/>
          </a:p>
        </p:txBody>
      </p:sp>
      <p:sp>
        <p:nvSpPr>
          <p:cNvPr id="3" name="İçerik Yer Tutucusu 2"/>
          <p:cNvSpPr>
            <a:spLocks noGrp="1"/>
          </p:cNvSpPr>
          <p:nvPr>
            <p:ph idx="1"/>
          </p:nvPr>
        </p:nvSpPr>
        <p:spPr/>
        <p:txBody>
          <a:bodyPr>
            <a:normAutofit fontScale="92500" lnSpcReduction="10000"/>
          </a:bodyPr>
          <a:lstStyle/>
          <a:p>
            <a:r>
              <a:rPr lang="tr-TR" dirty="0"/>
              <a:t>İlkokul, ortaokul ve lise düzeyindeki ilgili dersler açısından Türkiye’deki programlama öğretimi değerlendirildiğinde 1998 yılında sadece bilgisayar kullanımına odaklanıldığından programlama öğretiminin </a:t>
            </a:r>
            <a:r>
              <a:rPr lang="tr-TR" dirty="0" err="1"/>
              <a:t>veritabanı</a:t>
            </a:r>
            <a:r>
              <a:rPr lang="tr-TR" dirty="0"/>
              <a:t> üzerinde yapılan basit işlemler ile çok kısıtlı kaldığını söylemek mümkündür. </a:t>
            </a:r>
            <a:endParaRPr lang="tr-TR" dirty="0" smtClean="0"/>
          </a:p>
          <a:p>
            <a:r>
              <a:rPr lang="tr-TR" dirty="0" smtClean="0"/>
              <a:t>2006 </a:t>
            </a:r>
            <a:r>
              <a:rPr lang="tr-TR" dirty="0"/>
              <a:t>yılında değişen ilköğretim programı ile öğrencilerin 2. sınıftan itibaren gerçek anlamda programlama ve algoritma eğitimi aldığı açıkça görülmektedir. </a:t>
            </a:r>
            <a:endParaRPr lang="tr-TR" dirty="0" smtClean="0"/>
          </a:p>
          <a:p>
            <a:r>
              <a:rPr lang="tr-TR" dirty="0" smtClean="0"/>
              <a:t>2012 </a:t>
            </a:r>
            <a:r>
              <a:rPr lang="tr-TR" dirty="0"/>
              <a:t>yılında ise dersin sadece ortaokul seviyesinde kalması ile öğrencilere programlama öğretimi ortaokul düzeyinde verilmeye başlanmıştır. </a:t>
            </a:r>
            <a:endParaRPr lang="tr-TR" dirty="0" smtClean="0"/>
          </a:p>
          <a:p>
            <a:r>
              <a:rPr lang="tr-TR" dirty="0" smtClean="0"/>
              <a:t>2016 </a:t>
            </a:r>
            <a:r>
              <a:rPr lang="tr-TR" dirty="0"/>
              <a:t>ve 2018 yıllarında güncellenen ilkokul, ortaokul ve lise öğretim programları ile </a:t>
            </a:r>
            <a:r>
              <a:rPr lang="tr-TR" dirty="0" smtClean="0"/>
              <a:t>öğrencilerin </a:t>
            </a:r>
            <a:r>
              <a:rPr lang="tr-TR" dirty="0"/>
              <a:t>1. sınıftan </a:t>
            </a:r>
            <a:r>
              <a:rPr lang="tr-TR" dirty="0" smtClean="0"/>
              <a:t>Lise </a:t>
            </a:r>
            <a:r>
              <a:rPr lang="tr-TR" dirty="0"/>
              <a:t>2’ye kadar programlama eğitimi aldığı görülmektedir. </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22</a:t>
            </a:fld>
            <a:endParaRPr lang="en-US"/>
          </a:p>
        </p:txBody>
      </p:sp>
    </p:spTree>
    <p:extLst>
      <p:ext uri="{BB962C8B-B14F-4D97-AF65-F5344CB8AC3E}">
        <p14:creationId xmlns:p14="http://schemas.microsoft.com/office/powerpoint/2010/main" val="3658840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TARTIŞ ve UYGULA </a:t>
            </a:r>
            <a:endParaRPr lang="tr-TR" dirty="0"/>
          </a:p>
        </p:txBody>
      </p:sp>
      <p:sp>
        <p:nvSpPr>
          <p:cNvPr id="3" name="İçerik Yer Tutucusu 2"/>
          <p:cNvSpPr>
            <a:spLocks noGrp="1"/>
          </p:cNvSpPr>
          <p:nvPr>
            <p:ph idx="1"/>
          </p:nvPr>
        </p:nvSpPr>
        <p:spPr/>
        <p:txBody>
          <a:bodyPr/>
          <a:lstStyle/>
          <a:p>
            <a:pPr lvl="0"/>
            <a:r>
              <a:rPr lang="tr-TR" dirty="0"/>
              <a:t>Türkiye’de programlama öğretimi alanında gelişmeler ile dünyada programlama öğretimini karşılaştırınız.</a:t>
            </a:r>
          </a:p>
          <a:p>
            <a:pPr lvl="0"/>
            <a:r>
              <a:rPr lang="tr-TR" dirty="0"/>
              <a:t>Türkiye’de meslek liselerinde okutulan bilgisayar ve programlama eğitimi ile ilgili dersler açısından programlama öğretimini tartışınız.</a:t>
            </a:r>
          </a:p>
          <a:p>
            <a:pPr lvl="0"/>
            <a:r>
              <a:rPr lang="tr-TR" dirty="0"/>
              <a:t>Türkiye’de programlama öğretiminde önümüzdeki 15 yıl içerisinde nasıl bir değişim öngörüyorsunuz? Gerekçeleri ile birlikte tartışınız.</a:t>
            </a:r>
          </a:p>
          <a:p>
            <a:pPr lvl="0"/>
            <a:r>
              <a:rPr lang="tr-TR" dirty="0"/>
              <a:t>Programlama öğretimi sürecindeki kazanımların bu konudaki uluslararası standartları ne düzeyde karşıladığını araştırınız. Araştırma sonuçlarınızı sınıfta paylaşınız.</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23</a:t>
            </a:fld>
            <a:endParaRPr lang="en-US"/>
          </a:p>
        </p:txBody>
      </p:sp>
    </p:spTree>
    <p:extLst>
      <p:ext uri="{BB962C8B-B14F-4D97-AF65-F5344CB8AC3E}">
        <p14:creationId xmlns:p14="http://schemas.microsoft.com/office/powerpoint/2010/main" val="240299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Görsel Kaynakça</a:t>
            </a:r>
            <a:endParaRPr lang="tr-TR" b="1" dirty="0"/>
          </a:p>
        </p:txBody>
      </p:sp>
      <p:sp>
        <p:nvSpPr>
          <p:cNvPr id="3" name="İçerik Yer Tutucusu 2"/>
          <p:cNvSpPr>
            <a:spLocks noGrp="1"/>
          </p:cNvSpPr>
          <p:nvPr>
            <p:ph idx="1"/>
          </p:nvPr>
        </p:nvSpPr>
        <p:spPr/>
        <p:txBody>
          <a:bodyPr/>
          <a:lstStyle/>
          <a:p>
            <a:r>
              <a:rPr lang="en-US" dirty="0">
                <a:hlinkClick r:id="rId2"/>
              </a:rPr>
              <a:t>https://</a:t>
            </a:r>
            <a:r>
              <a:rPr lang="en-US" dirty="0" smtClean="0">
                <a:hlinkClick r:id="rId2"/>
              </a:rPr>
              <a:t>www.freepik.com/free-vector/programmers-concept-with-flat-design_2546443.htm</a:t>
            </a:r>
            <a:endParaRPr lang="tr-TR" dirty="0" smtClean="0"/>
          </a:p>
          <a:p>
            <a:r>
              <a:rPr lang="tr-TR" dirty="0">
                <a:hlinkClick r:id="rId3"/>
              </a:rPr>
              <a:t>https://</a:t>
            </a:r>
            <a:r>
              <a:rPr lang="tr-TR" dirty="0" smtClean="0">
                <a:hlinkClick r:id="rId3"/>
              </a:rPr>
              <a:t>www.freepik.com/free-vector/programmers-concept-with-flat-design_2456101.htm</a:t>
            </a:r>
            <a:endParaRPr lang="tr-TR" dirty="0" smtClean="0"/>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24</a:t>
            </a:fld>
            <a:endParaRPr lang="en-US"/>
          </a:p>
        </p:txBody>
      </p:sp>
    </p:spTree>
    <p:extLst>
      <p:ext uri="{BB962C8B-B14F-4D97-AF65-F5344CB8AC3E}">
        <p14:creationId xmlns:p14="http://schemas.microsoft.com/office/powerpoint/2010/main" val="4203360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TÜRKİYE’DE PROGRAMLAMA ÖĞRETİMİ</a:t>
            </a:r>
            <a:endParaRPr lang="en-US" b="1" dirty="0"/>
          </a:p>
        </p:txBody>
      </p:sp>
      <p:sp>
        <p:nvSpPr>
          <p:cNvPr id="3" name="Content Placeholder 2"/>
          <p:cNvSpPr>
            <a:spLocks noGrp="1"/>
          </p:cNvSpPr>
          <p:nvPr>
            <p:ph idx="1"/>
          </p:nvPr>
        </p:nvSpPr>
        <p:spPr/>
        <p:txBody>
          <a:bodyPr>
            <a:normAutofit/>
          </a:bodyPr>
          <a:lstStyle/>
          <a:p>
            <a:pPr algn="just"/>
            <a:r>
              <a:rPr lang="tr-TR" dirty="0"/>
              <a:t>Dünya’da programlama öğretimi incelediğinde özellikle son dönemde bilgisayar bilimi konularının içerisinde olduğu öğretim programlarının geliştirildiği görülmektedir. </a:t>
            </a:r>
            <a:endParaRPr lang="tr-TR" dirty="0" smtClean="0"/>
          </a:p>
          <a:p>
            <a:pPr algn="just"/>
            <a:r>
              <a:rPr lang="tr-TR" dirty="0" smtClean="0"/>
              <a:t>Öğretim </a:t>
            </a:r>
            <a:r>
              <a:rPr lang="tr-TR" dirty="0"/>
              <a:t>programlarının okul öncesi dönemden başlamak üzere lise düzeyine giden farklı seviyelerde bilgi işlemsel düşünme, dijital okuryazarlık, bilgi ve iletişim teknolojileri ve bilgisayar programlama konularını içerdiği gözlenmektedir</a:t>
            </a:r>
            <a:r>
              <a:rPr lang="tr-TR" dirty="0" smtClean="0"/>
              <a:t>.</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a:t>
            </a:fld>
            <a:endParaRPr lang="en-US"/>
          </a:p>
        </p:txBody>
      </p:sp>
    </p:spTree>
    <p:extLst>
      <p:ext uri="{BB962C8B-B14F-4D97-AF65-F5344CB8AC3E}">
        <p14:creationId xmlns:p14="http://schemas.microsoft.com/office/powerpoint/2010/main" val="1967587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TÜRKİYE’DE PROGRAMLAMA ÖĞRETİMİ</a:t>
            </a:r>
            <a:endParaRPr lang="en-US" b="1" dirty="0"/>
          </a:p>
        </p:txBody>
      </p:sp>
      <p:sp>
        <p:nvSpPr>
          <p:cNvPr id="3" name="Content Placeholder 2"/>
          <p:cNvSpPr>
            <a:spLocks noGrp="1"/>
          </p:cNvSpPr>
          <p:nvPr>
            <p:ph idx="1"/>
          </p:nvPr>
        </p:nvSpPr>
        <p:spPr/>
        <p:txBody>
          <a:bodyPr>
            <a:normAutofit/>
          </a:bodyPr>
          <a:lstStyle/>
          <a:p>
            <a:pPr algn="just"/>
            <a:r>
              <a:rPr lang="tr-TR" dirty="0" smtClean="0"/>
              <a:t>Bu </a:t>
            </a:r>
            <a:r>
              <a:rPr lang="tr-TR" dirty="0"/>
              <a:t>gelişmelere paralel olarak Türkiye’de bilgi işlemsel düşünme, dijital okuryazarlık, bilgi ve iletişim teknolojileri ve bilgisayar programlama konularının öğretildiği Bilişim Teknolojileri ve Yazılım dersi ile Bilgisayar Bilimi öğretim programları güncelleme çalışmaları 2016 yılında başlamıştır. </a:t>
            </a:r>
            <a:endParaRPr lang="tr-TR" dirty="0" smtClean="0"/>
          </a:p>
          <a:p>
            <a:pPr algn="just"/>
            <a:r>
              <a:rPr lang="tr-TR" dirty="0" smtClean="0"/>
              <a:t>Bu </a:t>
            </a:r>
            <a:r>
              <a:rPr lang="tr-TR" dirty="0"/>
              <a:t>bağlamda Türkiye’de ilkokul, ortaokul ve lise düzeyinde öğretilmek üzere programlama ile ilgili konular farklı yaklaşımlar ile desteklenerek öğretilmektedir. </a:t>
            </a:r>
            <a:endParaRPr lang="en-US"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a:p>
        </p:txBody>
      </p:sp>
    </p:spTree>
    <p:extLst>
      <p:ext uri="{BB962C8B-B14F-4D97-AF65-F5344CB8AC3E}">
        <p14:creationId xmlns:p14="http://schemas.microsoft.com/office/powerpoint/2010/main" val="1967587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a:t>
            </a:r>
            <a:r>
              <a:rPr lang="tr-TR" b="1" dirty="0" smtClean="0"/>
              <a:t>Öğretimi</a:t>
            </a:r>
            <a:endParaRPr lang="tr-TR" dirty="0"/>
          </a:p>
        </p:txBody>
      </p:sp>
      <p:sp>
        <p:nvSpPr>
          <p:cNvPr id="3" name="İçerik Yer Tutucusu 2"/>
          <p:cNvSpPr>
            <a:spLocks noGrp="1"/>
          </p:cNvSpPr>
          <p:nvPr>
            <p:ph idx="1"/>
          </p:nvPr>
        </p:nvSpPr>
        <p:spPr/>
        <p:txBody>
          <a:bodyPr/>
          <a:lstStyle/>
          <a:p>
            <a:pPr algn="just"/>
            <a:r>
              <a:rPr lang="tr-TR" dirty="0"/>
              <a:t>İlkokul düzeyinde 1998 yılında İlköğretim Okulları Seçmeli Bilgisayar Dersi (1-5) öğretim programında, dördüncü sınıftan itibaren haftada 1-2 saat olmak üzere 1-5 yıl süre ile okutulmuştur (Millî Eğitim Bakanlığı Tebliğler Dergisi, 1998). </a:t>
            </a:r>
            <a:endParaRPr lang="tr-TR" dirty="0" smtClean="0"/>
          </a:p>
          <a:p>
            <a:pPr algn="just"/>
            <a:r>
              <a:rPr lang="tr-TR" dirty="0" smtClean="0"/>
              <a:t>Bu </a:t>
            </a:r>
            <a:r>
              <a:rPr lang="tr-TR" dirty="0"/>
              <a:t>derste temel olarak özellikle bilgisayarın çalışma mantığı, bilgisayarın tek başına işlerliği olmayan makine olduğu, bilgisayarın iç yapısı, bilgisayarda bilgi işleme süreci, programlama mantığı, problem çözüm yollarını belirleyerek bunları bilgisayar diline aktarma gibi konuları yer almıştır. </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5</a:t>
            </a:fld>
            <a:endParaRPr lang="en-US"/>
          </a:p>
        </p:txBody>
      </p:sp>
    </p:spTree>
    <p:extLst>
      <p:ext uri="{BB962C8B-B14F-4D97-AF65-F5344CB8AC3E}">
        <p14:creationId xmlns:p14="http://schemas.microsoft.com/office/powerpoint/2010/main" val="3480679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a:t>
            </a:r>
            <a:r>
              <a:rPr lang="tr-TR" b="1" dirty="0" smtClean="0"/>
              <a:t>Öğretimi</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Programın genel amaçları ise aşağıdaki gibidir:</a:t>
            </a:r>
          </a:p>
          <a:p>
            <a:pPr lvl="0"/>
            <a:r>
              <a:rPr lang="tr-TR" dirty="0"/>
              <a:t>Bilgisayar kullanmanın pratik yöntemleri hakkında bilgi edinebilme, </a:t>
            </a:r>
          </a:p>
          <a:p>
            <a:pPr lvl="0"/>
            <a:r>
              <a:rPr lang="tr-TR" dirty="0"/>
              <a:t>Bilgisayarın tanımı, kullanma alanları ve gelişimi hakkında bilgi edinebilme,</a:t>
            </a:r>
          </a:p>
          <a:p>
            <a:pPr lvl="0"/>
            <a:r>
              <a:rPr lang="tr-TR" dirty="0"/>
              <a:t>Bilgisayarda kullanılan sayı sistemlerini kavrayabilme,</a:t>
            </a:r>
          </a:p>
          <a:p>
            <a:pPr lvl="0"/>
            <a:r>
              <a:rPr lang="tr-TR" dirty="0"/>
              <a:t>Bilgisayarın ana birimlerini ve işlevlerini tanıyabilme,</a:t>
            </a:r>
          </a:p>
          <a:p>
            <a:pPr lvl="0"/>
            <a:r>
              <a:rPr lang="tr-TR" dirty="0"/>
              <a:t>Bilgisayarın basit olarak kullanılması ve programlanması ile ilgili olarak temel bilgi ve becerileri kazanabilme,</a:t>
            </a:r>
          </a:p>
          <a:p>
            <a:pPr lvl="0"/>
            <a:r>
              <a:rPr lang="tr-TR" dirty="0"/>
              <a:t>Bilgisayardan istediği bilgiyi alabilme,</a:t>
            </a:r>
          </a:p>
          <a:p>
            <a:pPr lvl="0"/>
            <a:r>
              <a:rPr lang="tr-TR" dirty="0"/>
              <a:t>Bilgisayarda istediği bilgiyi yükleyebilme,</a:t>
            </a:r>
          </a:p>
          <a:p>
            <a:pPr lvl="0"/>
            <a:r>
              <a:rPr lang="tr-TR" dirty="0"/>
              <a:t>Çok kullanılan bilgisayarlar hakkında genel bilgiler edinebilme ve</a:t>
            </a:r>
          </a:p>
          <a:p>
            <a:pPr lvl="0"/>
            <a:r>
              <a:rPr lang="tr-TR" dirty="0"/>
              <a:t>Bilgisayarda basit program uygulamalarını yapabilmedir.</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6</a:t>
            </a:fld>
            <a:endParaRPr lang="en-US"/>
          </a:p>
        </p:txBody>
      </p:sp>
    </p:spTree>
    <p:extLst>
      <p:ext uri="{BB962C8B-B14F-4D97-AF65-F5344CB8AC3E}">
        <p14:creationId xmlns:p14="http://schemas.microsoft.com/office/powerpoint/2010/main" val="422666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a:t>
            </a:r>
            <a:r>
              <a:rPr lang="tr-TR" b="1" dirty="0" smtClean="0"/>
              <a:t>Öğretimi</a:t>
            </a:r>
            <a:endParaRPr lang="tr-TR" dirty="0"/>
          </a:p>
        </p:txBody>
      </p:sp>
      <p:sp>
        <p:nvSpPr>
          <p:cNvPr id="3" name="İçerik Yer Tutucusu 2"/>
          <p:cNvSpPr>
            <a:spLocks noGrp="1"/>
          </p:cNvSpPr>
          <p:nvPr>
            <p:ph idx="1"/>
          </p:nvPr>
        </p:nvSpPr>
        <p:spPr/>
        <p:txBody>
          <a:bodyPr>
            <a:normAutofit/>
          </a:bodyPr>
          <a:lstStyle/>
          <a:p>
            <a:r>
              <a:rPr lang="tr-TR" dirty="0" smtClean="0"/>
              <a:t>İlkokul düzeyinde basit </a:t>
            </a:r>
            <a:r>
              <a:rPr lang="tr-TR" dirty="0" err="1"/>
              <a:t>veritabanı</a:t>
            </a:r>
            <a:r>
              <a:rPr lang="tr-TR" dirty="0"/>
              <a:t> uygulamaları ile programlama ile ilgili temel bilgi ve basit becerileri kazandırmaya çalışıldığı gözlenmektedir. </a:t>
            </a:r>
            <a:endParaRPr lang="tr-TR" dirty="0" smtClean="0"/>
          </a:p>
          <a:p>
            <a:r>
              <a:rPr lang="tr-TR" dirty="0" smtClean="0"/>
              <a:t>Bu </a:t>
            </a:r>
            <a:r>
              <a:rPr lang="tr-TR" dirty="0"/>
              <a:t>dönemde okutulan ders kapsamının daha çok bilgisayarı tanıma ve kullanma noktasında öğrencilerin gelişimini desteklemek olduğu görülmektedir.</a:t>
            </a:r>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7</a:t>
            </a:fld>
            <a:endParaRPr lang="en-US"/>
          </a:p>
        </p:txBody>
      </p:sp>
    </p:spTree>
    <p:extLst>
      <p:ext uri="{BB962C8B-B14F-4D97-AF65-F5344CB8AC3E}">
        <p14:creationId xmlns:p14="http://schemas.microsoft.com/office/powerpoint/2010/main" val="2726351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İlkokul Düzeyinde Programlama </a:t>
            </a:r>
            <a:r>
              <a:rPr lang="tr-TR" b="1" dirty="0" smtClean="0"/>
              <a:t>Öğretimi</a:t>
            </a:r>
            <a:endParaRPr lang="tr-TR" dirty="0"/>
          </a:p>
        </p:txBody>
      </p:sp>
      <p:sp>
        <p:nvSpPr>
          <p:cNvPr id="3" name="İçerik Yer Tutucusu 2"/>
          <p:cNvSpPr>
            <a:spLocks noGrp="1"/>
          </p:cNvSpPr>
          <p:nvPr>
            <p:ph idx="1"/>
          </p:nvPr>
        </p:nvSpPr>
        <p:spPr/>
        <p:txBody>
          <a:bodyPr>
            <a:normAutofit/>
          </a:bodyPr>
          <a:lstStyle/>
          <a:p>
            <a:r>
              <a:rPr lang="tr-TR" dirty="0"/>
              <a:t>Bu öğretim programı sonrasında “İlköğretim Seçmeli Bilgisayar (1–8. Sınıflar) Dersi Öğretim Programı” öğretim programı 28.08.2006 tarih 347 sayılı karar ile MEB Talim Terbiye Kurulu Başkanlığı tarafından kabul edilmiştir (Millî Eğitim Bakanlığı Tebliğler Dergisi, 2006). </a:t>
            </a:r>
            <a:endParaRPr lang="tr-TR" dirty="0" smtClean="0"/>
          </a:p>
          <a:p>
            <a:r>
              <a:rPr lang="tr-TR" dirty="0" smtClean="0"/>
              <a:t>Bilgisayar </a:t>
            </a:r>
            <a:r>
              <a:rPr lang="tr-TR" dirty="0"/>
              <a:t>Dersi Öğretim Programı genel olarak beş öğrenme alanını içerecek şekilde oluşturulmuş olup </a:t>
            </a:r>
            <a:endParaRPr lang="tr-TR" dirty="0" smtClean="0"/>
          </a:p>
          <a:p>
            <a:pPr lvl="1"/>
            <a:r>
              <a:rPr lang="tr-TR" dirty="0" smtClean="0"/>
              <a:t>Temel </a:t>
            </a:r>
            <a:r>
              <a:rPr lang="tr-TR" dirty="0"/>
              <a:t>İşlemler ve Kavramlar, </a:t>
            </a:r>
            <a:endParaRPr lang="tr-TR" dirty="0"/>
          </a:p>
          <a:p>
            <a:pPr lvl="1"/>
            <a:r>
              <a:rPr lang="tr-TR" dirty="0" smtClean="0"/>
              <a:t>Bilişim </a:t>
            </a:r>
            <a:r>
              <a:rPr lang="tr-TR" dirty="0" err="1"/>
              <a:t>Teknolojileri’nin</a:t>
            </a:r>
            <a:r>
              <a:rPr lang="tr-TR" dirty="0"/>
              <a:t> Kullanımı ve Bilişim </a:t>
            </a:r>
            <a:r>
              <a:rPr lang="tr-TR" dirty="0" err="1"/>
              <a:t>Teknolojileri’nde</a:t>
            </a:r>
            <a:r>
              <a:rPr lang="tr-TR" dirty="0"/>
              <a:t> İleri Uygulamalar, </a:t>
            </a:r>
            <a:endParaRPr lang="tr-TR" dirty="0" smtClean="0"/>
          </a:p>
          <a:p>
            <a:pPr lvl="1"/>
            <a:r>
              <a:rPr lang="tr-TR" dirty="0" smtClean="0"/>
              <a:t>Bilişim </a:t>
            </a:r>
            <a:r>
              <a:rPr lang="tr-TR" dirty="0"/>
              <a:t>Teknolojilerinde Bilimsel Süreç ile Bilişim Teknolojileri Etiği ve Sosyal Değerler şeklinde yapılandırılmıştır. </a:t>
            </a:r>
            <a:endParaRPr lang="tr-TR" dirty="0"/>
          </a:p>
          <a:p>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8</a:t>
            </a:fld>
            <a:endParaRPr lang="en-US"/>
          </a:p>
        </p:txBody>
      </p:sp>
    </p:spTree>
    <p:extLst>
      <p:ext uri="{BB962C8B-B14F-4D97-AF65-F5344CB8AC3E}">
        <p14:creationId xmlns:p14="http://schemas.microsoft.com/office/powerpoint/2010/main" val="397893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İlkokul Düzeyindeki Etkinlik Önerileri</a:t>
            </a:r>
            <a:endParaRPr lang="tr-TR" dirty="0"/>
          </a:p>
        </p:txBody>
      </p:sp>
      <p:sp>
        <p:nvSpPr>
          <p:cNvPr id="4" name="Veri Yer Tutucusu 3"/>
          <p:cNvSpPr>
            <a:spLocks noGrp="1"/>
          </p:cNvSpPr>
          <p:nvPr>
            <p:ph type="dt" sz="half" idx="10"/>
          </p:nvPr>
        </p:nvSpPr>
        <p:spPr/>
        <p:txBody>
          <a:bodyPr/>
          <a:lstStyle/>
          <a:p>
            <a:r>
              <a:rPr lang="en-US" smtClean="0"/>
              <a:t>© 2018</a:t>
            </a:r>
            <a:endParaRPr lang="en-US" dirty="0"/>
          </a:p>
        </p:txBody>
      </p:sp>
      <p:sp>
        <p:nvSpPr>
          <p:cNvPr id="5" name="Altbilgi Yer Tutucusu 4"/>
          <p:cNvSpPr>
            <a:spLocks noGrp="1"/>
          </p:cNvSpPr>
          <p:nvPr>
            <p:ph type="ftr" sz="quarter" idx="11"/>
          </p:nvPr>
        </p:nvSpPr>
        <p:spPr/>
        <p:txBody>
          <a:bodyPr/>
          <a:lstStyle/>
          <a:p>
            <a:r>
              <a:rPr lang="tr-TR" smtClean="0"/>
              <a:t>Kuramdan Uygulamaya Programlama Öğretimi</a:t>
            </a:r>
            <a:endParaRPr lang="en-US" dirty="0"/>
          </a:p>
        </p:txBody>
      </p:sp>
      <p:sp>
        <p:nvSpPr>
          <p:cNvPr id="6" name="Slayt Numarası Yer Tutucusu 5"/>
          <p:cNvSpPr>
            <a:spLocks noGrp="1"/>
          </p:cNvSpPr>
          <p:nvPr>
            <p:ph type="sldNum" sz="quarter" idx="12"/>
          </p:nvPr>
        </p:nvSpPr>
        <p:spPr/>
        <p:txBody>
          <a:bodyPr/>
          <a:lstStyle/>
          <a:p>
            <a:fld id="{21BDECD0-44A4-40B4-8A9E-AC2682E4C7A3}" type="slidenum">
              <a:rPr lang="en-US" smtClean="0"/>
              <a:pPr/>
              <a:t>9</a:t>
            </a:fld>
            <a:endParaRPr lang="en-US"/>
          </a:p>
        </p:txBody>
      </p:sp>
      <p:pic>
        <p:nvPicPr>
          <p:cNvPr id="7" name="image12.png"/>
          <p:cNvPicPr/>
          <p:nvPr/>
        </p:nvPicPr>
        <p:blipFill>
          <a:blip r:embed="rId2"/>
          <a:srcRect/>
          <a:stretch>
            <a:fillRect/>
          </a:stretch>
        </p:blipFill>
        <p:spPr>
          <a:xfrm rot="20938556">
            <a:off x="384148" y="2140063"/>
            <a:ext cx="3576092" cy="1164673"/>
          </a:xfrm>
          <a:prstGeom prst="rect">
            <a:avLst/>
          </a:prstGeom>
          <a:ln/>
        </p:spPr>
      </p:pic>
      <p:pic>
        <p:nvPicPr>
          <p:cNvPr id="8" name="image13.png"/>
          <p:cNvPicPr/>
          <p:nvPr/>
        </p:nvPicPr>
        <p:blipFill>
          <a:blip r:embed="rId3"/>
          <a:srcRect/>
          <a:stretch>
            <a:fillRect/>
          </a:stretch>
        </p:blipFill>
        <p:spPr>
          <a:xfrm rot="1010088">
            <a:off x="7829429" y="2289677"/>
            <a:ext cx="3846766" cy="1598677"/>
          </a:xfrm>
          <a:prstGeom prst="rect">
            <a:avLst/>
          </a:prstGeom>
          <a:ln/>
        </p:spPr>
      </p:pic>
      <p:pic>
        <p:nvPicPr>
          <p:cNvPr id="9" name="image9.png"/>
          <p:cNvPicPr/>
          <p:nvPr/>
        </p:nvPicPr>
        <p:blipFill>
          <a:blip r:embed="rId4"/>
          <a:srcRect/>
          <a:stretch>
            <a:fillRect/>
          </a:stretch>
        </p:blipFill>
        <p:spPr>
          <a:xfrm>
            <a:off x="4038600" y="3148542"/>
            <a:ext cx="3572934" cy="2828924"/>
          </a:xfrm>
          <a:prstGeom prst="rect">
            <a:avLst/>
          </a:prstGeom>
          <a:ln/>
        </p:spPr>
      </p:pic>
    </p:spTree>
    <p:extLst>
      <p:ext uri="{BB962C8B-B14F-4D97-AF65-F5344CB8AC3E}">
        <p14:creationId xmlns:p14="http://schemas.microsoft.com/office/powerpoint/2010/main" val="7492930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1664</Words>
  <Application>Microsoft Office PowerPoint</Application>
  <PresentationFormat>Geniş ekran</PresentationFormat>
  <Paragraphs>175</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Calibri Light</vt:lpstr>
      <vt:lpstr>Office Theme</vt:lpstr>
      <vt:lpstr>Bölüm 3</vt:lpstr>
      <vt:lpstr> TÜRKİYE’DE PROGRAMLAMA ÖĞRETİMİ</vt:lpstr>
      <vt:lpstr>TÜRKİYE’DE PROGRAMLAMA ÖĞRETİMİ</vt:lpstr>
      <vt:lpstr>TÜRKİYE’DE PROGRAMLAMA ÖĞRETİMİ</vt:lpstr>
      <vt:lpstr>İlkokul Düzeyinde Programlama Öğretimi</vt:lpstr>
      <vt:lpstr>İlkokul Düzeyinde Programlama Öğretimi</vt:lpstr>
      <vt:lpstr>İlkokul Düzeyinde Programlama Öğretimi</vt:lpstr>
      <vt:lpstr>İlkokul Düzeyinde Programlama Öğretimi</vt:lpstr>
      <vt:lpstr>İlkokul Düzeyindeki Etkinlik Önerileri</vt:lpstr>
      <vt:lpstr>İlkokul Düzeyinde Programlama Öğretimi</vt:lpstr>
      <vt:lpstr>İlkokul Düzeyinde Programlama Öğretimi</vt:lpstr>
      <vt:lpstr>Ortaokul Düzeyinde Programlama Öğretimi</vt:lpstr>
      <vt:lpstr>Ortaokul Düzeyinde Programlama Öğretimi</vt:lpstr>
      <vt:lpstr>Ortaokul Düzeyinde Programlama Öğretimi</vt:lpstr>
      <vt:lpstr>Ortaokul Düzeyinde Programlama Öğretimi</vt:lpstr>
      <vt:lpstr>Ortaokul Düzeyinde Programlama Öğretimi</vt:lpstr>
      <vt:lpstr>Ortaokul Düzeyinde Programlama Öğretimi</vt:lpstr>
      <vt:lpstr>Lise Düzeyinde Programlama Öğretimi</vt:lpstr>
      <vt:lpstr>Lise Düzeyinde Programlama Öğretimi</vt:lpstr>
      <vt:lpstr>Lise Düzeyinde Programlama Öğretimi</vt:lpstr>
      <vt:lpstr>Türkiye’de Programlama Öğretiminde Güncel Çalışmalar</vt:lpstr>
      <vt:lpstr>Özet</vt:lpstr>
      <vt:lpstr>TARTIŞ ve UYGULA </vt:lpstr>
      <vt:lpstr>Görsel 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filizk</cp:lastModifiedBy>
  <cp:revision>16</cp:revision>
  <dcterms:created xsi:type="dcterms:W3CDTF">2019-01-04T17:54:52Z</dcterms:created>
  <dcterms:modified xsi:type="dcterms:W3CDTF">2019-01-30T13:24:50Z</dcterms:modified>
</cp:coreProperties>
</file>