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52E5D83-3422-4C3C-A2C4-7FBEEF898A23}" type="datetimeFigureOut">
              <a:rPr lang="tr-TR" smtClean="0"/>
              <a:t>17.12.2019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255346" y="2750337"/>
            <a:ext cx="1171888" cy="1356442"/>
          </a:xfrm>
        </p:spPr>
        <p:txBody>
          <a:bodyPr/>
          <a:lstStyle/>
          <a:p>
            <a:fld id="{C48FFA64-F784-45A2-B6FC-C7A62D9AFC36}" type="slidenum">
              <a:rPr lang="tr-TR" smtClean="0"/>
              <a:t>‹#›</a:t>
            </a:fld>
            <a:endParaRPr lang="tr-TR"/>
          </a:p>
        </p:txBody>
      </p:sp>
    </p:spTree>
    <p:extLst>
      <p:ext uri="{BB962C8B-B14F-4D97-AF65-F5344CB8AC3E}">
        <p14:creationId xmlns:p14="http://schemas.microsoft.com/office/powerpoint/2010/main" val="382695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52E5D83-3422-4C3C-A2C4-7FBEEF898A23}" type="datetimeFigureOut">
              <a:rPr lang="tr-TR" smtClean="0"/>
              <a:t>17.12.2019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309"/>
            <a:ext cx="1154151" cy="1090789"/>
          </a:xfrm>
        </p:spPr>
        <p:txBody>
          <a:bodyPr/>
          <a:lstStyle/>
          <a:p>
            <a:fld id="{C48FFA64-F784-45A2-B6FC-C7A62D9AFC36}" type="slidenum">
              <a:rPr lang="tr-TR" smtClean="0"/>
              <a:t>‹#›</a:t>
            </a:fld>
            <a:endParaRPr lang="tr-TR"/>
          </a:p>
        </p:txBody>
      </p:sp>
    </p:spTree>
    <p:extLst>
      <p:ext uri="{BB962C8B-B14F-4D97-AF65-F5344CB8AC3E}">
        <p14:creationId xmlns:p14="http://schemas.microsoft.com/office/powerpoint/2010/main" val="1432054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52E5D83-3422-4C3C-A2C4-7FBEEF898A23}" type="datetimeFigureOut">
              <a:rPr lang="tr-TR" smtClean="0"/>
              <a:t>17.12.2019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615"/>
            <a:ext cx="1154151" cy="1090789"/>
          </a:xfrm>
        </p:spPr>
        <p:txBody>
          <a:bodyPr/>
          <a:lstStyle/>
          <a:p>
            <a:fld id="{C48FFA64-F784-45A2-B6FC-C7A62D9AFC36}" type="slidenum">
              <a:rPr lang="tr-TR" smtClean="0"/>
              <a:t>‹#›</a:t>
            </a:fld>
            <a:endParaRPr lang="tr-TR"/>
          </a:p>
        </p:txBody>
      </p:sp>
    </p:spTree>
    <p:extLst>
      <p:ext uri="{BB962C8B-B14F-4D97-AF65-F5344CB8AC3E}">
        <p14:creationId xmlns:p14="http://schemas.microsoft.com/office/powerpoint/2010/main" val="42783805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52E5D83-3422-4C3C-A2C4-7FBEEF898A23}" type="datetimeFigureOut">
              <a:rPr lang="tr-TR" smtClean="0"/>
              <a:t>17.12.2019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C48FFA64-F784-45A2-B6FC-C7A62D9AFC36}" type="slidenum">
              <a:rPr lang="tr-TR" smtClean="0"/>
              <a:t>‹#›</a:t>
            </a:fld>
            <a:endParaRPr lang="tr-T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024228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52E5D83-3422-4C3C-A2C4-7FBEEF898A23}" type="datetimeFigureOut">
              <a:rPr lang="tr-TR" smtClean="0"/>
              <a:t>17.12.2019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C48FFA64-F784-45A2-B6FC-C7A62D9AFC36}" type="slidenum">
              <a:rPr lang="tr-TR" smtClean="0"/>
              <a:t>‹#›</a:t>
            </a:fld>
            <a:endParaRPr lang="tr-TR"/>
          </a:p>
        </p:txBody>
      </p:sp>
    </p:spTree>
    <p:extLst>
      <p:ext uri="{BB962C8B-B14F-4D97-AF65-F5344CB8AC3E}">
        <p14:creationId xmlns:p14="http://schemas.microsoft.com/office/powerpoint/2010/main" val="28637763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F52E5D83-3422-4C3C-A2C4-7FBEEF898A23}" type="datetimeFigureOut">
              <a:rPr lang="tr-TR" smtClean="0"/>
              <a:t>17.12.2019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48FFA64-F784-45A2-B6FC-C7A62D9AFC36}" type="slidenum">
              <a:rPr lang="tr-TR" smtClean="0"/>
              <a:t>‹#›</a:t>
            </a:fld>
            <a:endParaRPr lang="tr-TR"/>
          </a:p>
        </p:txBody>
      </p:sp>
    </p:spTree>
    <p:extLst>
      <p:ext uri="{BB962C8B-B14F-4D97-AF65-F5344CB8AC3E}">
        <p14:creationId xmlns:p14="http://schemas.microsoft.com/office/powerpoint/2010/main" val="40183517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F52E5D83-3422-4C3C-A2C4-7FBEEF898A23}" type="datetimeFigureOut">
              <a:rPr lang="tr-TR" smtClean="0"/>
              <a:t>17.12.2019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48FFA64-F784-45A2-B6FC-C7A62D9AFC36}" type="slidenum">
              <a:rPr lang="tr-TR" smtClean="0"/>
              <a:t>‹#›</a:t>
            </a:fld>
            <a:endParaRPr lang="tr-TR"/>
          </a:p>
        </p:txBody>
      </p:sp>
    </p:spTree>
    <p:extLst>
      <p:ext uri="{BB962C8B-B14F-4D97-AF65-F5344CB8AC3E}">
        <p14:creationId xmlns:p14="http://schemas.microsoft.com/office/powerpoint/2010/main" val="2830789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52E5D83-3422-4C3C-A2C4-7FBEEF898A23}" type="datetimeFigureOut">
              <a:rPr lang="tr-TR" smtClean="0"/>
              <a:t>17.12.2019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48FFA64-F784-45A2-B6FC-C7A62D9AFC36}" type="slidenum">
              <a:rPr lang="tr-TR" smtClean="0"/>
              <a:t>‹#›</a:t>
            </a:fld>
            <a:endParaRPr lang="tr-TR"/>
          </a:p>
        </p:txBody>
      </p:sp>
    </p:spTree>
    <p:extLst>
      <p:ext uri="{BB962C8B-B14F-4D97-AF65-F5344CB8AC3E}">
        <p14:creationId xmlns:p14="http://schemas.microsoft.com/office/powerpoint/2010/main" val="30595178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F52E5D83-3422-4C3C-A2C4-7FBEEF898A23}" type="datetimeFigureOut">
              <a:rPr lang="tr-TR" smtClean="0"/>
              <a:t>17.12.2019</a:t>
            </a:fld>
            <a:endParaRPr lang="tr-TR"/>
          </a:p>
        </p:txBody>
      </p:sp>
      <p:sp>
        <p:nvSpPr>
          <p:cNvPr id="5" name="Footer Placeholder 4"/>
          <p:cNvSpPr>
            <a:spLocks noGrp="1"/>
          </p:cNvSpPr>
          <p:nvPr>
            <p:ph type="ftr" sz="quarter" idx="11"/>
          </p:nvPr>
        </p:nvSpPr>
        <p:spPr>
          <a:xfrm>
            <a:off x="680321" y="5936188"/>
            <a:ext cx="6126805" cy="365125"/>
          </a:xfrm>
        </p:spPr>
        <p:txBody>
          <a:bodyPr/>
          <a:lstStyle/>
          <a:p>
            <a:endParaRPr lang="tr-T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C48FFA64-F784-45A2-B6FC-C7A62D9AFC36}" type="slidenum">
              <a:rPr lang="tr-TR" smtClean="0"/>
              <a:t>‹#›</a:t>
            </a:fld>
            <a:endParaRPr lang="tr-TR"/>
          </a:p>
        </p:txBody>
      </p:sp>
    </p:spTree>
    <p:extLst>
      <p:ext uri="{BB962C8B-B14F-4D97-AF65-F5344CB8AC3E}">
        <p14:creationId xmlns:p14="http://schemas.microsoft.com/office/powerpoint/2010/main" val="593698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52E5D83-3422-4C3C-A2C4-7FBEEF898A23}" type="datetimeFigureOut">
              <a:rPr lang="tr-TR" smtClean="0"/>
              <a:t>17.12.2019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48FFA64-F784-45A2-B6FC-C7A62D9AFC36}" type="slidenum">
              <a:rPr lang="tr-TR" smtClean="0"/>
              <a:t>‹#›</a:t>
            </a:fld>
            <a:endParaRPr lang="tr-TR"/>
          </a:p>
        </p:txBody>
      </p:sp>
    </p:spTree>
    <p:extLst>
      <p:ext uri="{BB962C8B-B14F-4D97-AF65-F5344CB8AC3E}">
        <p14:creationId xmlns:p14="http://schemas.microsoft.com/office/powerpoint/2010/main" val="246155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52E5D83-3422-4C3C-A2C4-7FBEEF898A23}" type="datetimeFigureOut">
              <a:rPr lang="tr-TR" smtClean="0"/>
              <a:t>17.12.2019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729455" y="2869895"/>
            <a:ext cx="1154151" cy="1090789"/>
          </a:xfrm>
        </p:spPr>
        <p:txBody>
          <a:bodyPr/>
          <a:lstStyle/>
          <a:p>
            <a:fld id="{C48FFA64-F784-45A2-B6FC-C7A62D9AFC36}" type="slidenum">
              <a:rPr lang="tr-TR" smtClean="0"/>
              <a:t>‹#›</a:t>
            </a:fld>
            <a:endParaRPr lang="tr-TR"/>
          </a:p>
        </p:txBody>
      </p:sp>
    </p:spTree>
    <p:extLst>
      <p:ext uri="{BB962C8B-B14F-4D97-AF65-F5344CB8AC3E}">
        <p14:creationId xmlns:p14="http://schemas.microsoft.com/office/powerpoint/2010/main" val="2061623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52E5D83-3422-4C3C-A2C4-7FBEEF898A23}" type="datetimeFigureOut">
              <a:rPr lang="tr-TR" smtClean="0"/>
              <a:t>17.12.2019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48FFA64-F784-45A2-B6FC-C7A62D9AFC36}" type="slidenum">
              <a:rPr lang="tr-TR" smtClean="0"/>
              <a:t>‹#›</a:t>
            </a:fld>
            <a:endParaRPr lang="tr-TR"/>
          </a:p>
        </p:txBody>
      </p:sp>
    </p:spTree>
    <p:extLst>
      <p:ext uri="{BB962C8B-B14F-4D97-AF65-F5344CB8AC3E}">
        <p14:creationId xmlns:p14="http://schemas.microsoft.com/office/powerpoint/2010/main" val="3642709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52E5D83-3422-4C3C-A2C4-7FBEEF898A23}" type="datetimeFigureOut">
              <a:rPr lang="tr-TR" smtClean="0"/>
              <a:t>17.12.2019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48FFA64-F784-45A2-B6FC-C7A62D9AFC36}" type="slidenum">
              <a:rPr lang="tr-TR" smtClean="0"/>
              <a:t>‹#›</a:t>
            </a:fld>
            <a:endParaRPr lang="tr-TR"/>
          </a:p>
        </p:txBody>
      </p:sp>
    </p:spTree>
    <p:extLst>
      <p:ext uri="{BB962C8B-B14F-4D97-AF65-F5344CB8AC3E}">
        <p14:creationId xmlns:p14="http://schemas.microsoft.com/office/powerpoint/2010/main" val="3711514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52E5D83-3422-4C3C-A2C4-7FBEEF898A23}" type="datetimeFigureOut">
              <a:rPr lang="tr-TR" smtClean="0"/>
              <a:t>17.12.2019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48FFA64-F784-45A2-B6FC-C7A62D9AFC36}" type="slidenum">
              <a:rPr lang="tr-TR" smtClean="0"/>
              <a:t>‹#›</a:t>
            </a:fld>
            <a:endParaRPr lang="tr-TR"/>
          </a:p>
        </p:txBody>
      </p:sp>
    </p:spTree>
    <p:extLst>
      <p:ext uri="{BB962C8B-B14F-4D97-AF65-F5344CB8AC3E}">
        <p14:creationId xmlns:p14="http://schemas.microsoft.com/office/powerpoint/2010/main" val="491800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F52E5D83-3422-4C3C-A2C4-7FBEEF898A23}" type="datetimeFigureOut">
              <a:rPr lang="tr-TR" smtClean="0"/>
              <a:t>17.12.2019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48FFA64-F784-45A2-B6FC-C7A62D9AFC36}" type="slidenum">
              <a:rPr lang="tr-TR" smtClean="0"/>
              <a:t>‹#›</a:t>
            </a:fld>
            <a:endParaRPr lang="tr-TR"/>
          </a:p>
        </p:txBody>
      </p:sp>
    </p:spTree>
    <p:extLst>
      <p:ext uri="{BB962C8B-B14F-4D97-AF65-F5344CB8AC3E}">
        <p14:creationId xmlns:p14="http://schemas.microsoft.com/office/powerpoint/2010/main" val="137994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52E5D83-3422-4C3C-A2C4-7FBEEF898A23}" type="datetimeFigureOut">
              <a:rPr lang="tr-TR" smtClean="0"/>
              <a:t>17.12.2019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48FFA64-F784-45A2-B6FC-C7A62D9AFC36}" type="slidenum">
              <a:rPr lang="tr-TR" smtClean="0"/>
              <a:t>‹#›</a:t>
            </a:fld>
            <a:endParaRPr lang="tr-TR"/>
          </a:p>
        </p:txBody>
      </p:sp>
    </p:spTree>
    <p:extLst>
      <p:ext uri="{BB962C8B-B14F-4D97-AF65-F5344CB8AC3E}">
        <p14:creationId xmlns:p14="http://schemas.microsoft.com/office/powerpoint/2010/main" val="1691162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52E5D83-3422-4C3C-A2C4-7FBEEF898A23}" type="datetimeFigureOut">
              <a:rPr lang="tr-TR" smtClean="0"/>
              <a:t>17.12.2019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48FFA64-F784-45A2-B6FC-C7A62D9AFC36}" type="slidenum">
              <a:rPr lang="tr-TR" smtClean="0"/>
              <a:t>‹#›</a:t>
            </a:fld>
            <a:endParaRPr lang="tr-TR"/>
          </a:p>
        </p:txBody>
      </p:sp>
    </p:spTree>
    <p:extLst>
      <p:ext uri="{BB962C8B-B14F-4D97-AF65-F5344CB8AC3E}">
        <p14:creationId xmlns:p14="http://schemas.microsoft.com/office/powerpoint/2010/main" val="3132870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52E5D83-3422-4C3C-A2C4-7FBEEF898A23}" type="datetimeFigureOut">
              <a:rPr lang="tr-TR" smtClean="0"/>
              <a:t>17.12.2019</a:t>
            </a:fld>
            <a:endParaRPr lang="tr-T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C48FFA64-F784-45A2-B6FC-C7A62D9AFC36}" type="slidenum">
              <a:rPr lang="tr-TR" smtClean="0"/>
              <a:t>‹#›</a:t>
            </a:fld>
            <a:endParaRPr lang="tr-TR"/>
          </a:p>
        </p:txBody>
      </p:sp>
    </p:spTree>
    <p:extLst>
      <p:ext uri="{BB962C8B-B14F-4D97-AF65-F5344CB8AC3E}">
        <p14:creationId xmlns:p14="http://schemas.microsoft.com/office/powerpoint/2010/main" val="175536238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0322" y="2733709"/>
            <a:ext cx="8450978" cy="1373070"/>
          </a:xfrm>
        </p:spPr>
        <p:txBody>
          <a:bodyPr/>
          <a:lstStyle/>
          <a:p>
            <a:r>
              <a:rPr lang="tr-TR" dirty="0" smtClean="0"/>
              <a:t>Çocuk İhmal ve İstismarı III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15813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dirty="0" smtClean="0"/>
              <a:t>Duygusal İstismarın Olası Sonuçları</a:t>
            </a:r>
            <a:endParaRPr lang="tr-TR" dirty="0"/>
          </a:p>
        </p:txBody>
      </p:sp>
      <p:sp>
        <p:nvSpPr>
          <p:cNvPr id="6" name="İçerik Yer Tutucusu 5"/>
          <p:cNvSpPr>
            <a:spLocks noGrp="1"/>
          </p:cNvSpPr>
          <p:nvPr>
            <p:ph idx="1"/>
          </p:nvPr>
        </p:nvSpPr>
        <p:spPr/>
        <p:txBody>
          <a:bodyPr>
            <a:normAutofit fontScale="92500" lnSpcReduction="20000"/>
          </a:bodyPr>
          <a:lstStyle/>
          <a:p>
            <a:pPr>
              <a:lnSpc>
                <a:spcPct val="10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dirty="0">
                <a:latin typeface="Times New Roman" panose="02020603050405020304" pitchFamily="18" charset="0"/>
              </a:rPr>
              <a:t>Pasif </a:t>
            </a:r>
            <a:r>
              <a:rPr lang="tr-TR" dirty="0" err="1">
                <a:latin typeface="Times New Roman" panose="02020603050405020304" pitchFamily="18" charset="0"/>
              </a:rPr>
              <a:t>kişilik,bağımlı</a:t>
            </a:r>
            <a:r>
              <a:rPr lang="tr-TR" dirty="0">
                <a:latin typeface="Times New Roman" panose="02020603050405020304" pitchFamily="18" charset="0"/>
              </a:rPr>
              <a:t> kişilik, anti sosyal kişilik</a:t>
            </a:r>
          </a:p>
          <a:p>
            <a:pPr>
              <a:lnSpc>
                <a:spcPct val="10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dirty="0">
                <a:latin typeface="Times New Roman" panose="02020603050405020304" pitchFamily="18" charset="0"/>
              </a:rPr>
              <a:t>Obsesif davranışlar, panik atak davranışlar</a:t>
            </a:r>
          </a:p>
          <a:p>
            <a:pPr>
              <a:lnSpc>
                <a:spcPct val="10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err="1">
                <a:latin typeface="Times New Roman" panose="02020603050405020304" pitchFamily="18" charset="0"/>
              </a:rPr>
              <a:t>Kendine</a:t>
            </a:r>
            <a:r>
              <a:rPr lang="en-GB" dirty="0">
                <a:latin typeface="Times New Roman" panose="02020603050405020304" pitchFamily="18" charset="0"/>
              </a:rPr>
              <a:t> </a:t>
            </a:r>
            <a:r>
              <a:rPr lang="en-GB" dirty="0" err="1">
                <a:latin typeface="Times New Roman" panose="02020603050405020304" pitchFamily="18" charset="0"/>
              </a:rPr>
              <a:t>güvensizlik</a:t>
            </a:r>
            <a:endParaRPr lang="en-GB" dirty="0">
              <a:latin typeface="Times New Roman" panose="02020603050405020304" pitchFamily="18" charset="0"/>
            </a:endParaRPr>
          </a:p>
          <a:p>
            <a:pPr>
              <a:lnSpc>
                <a:spcPct val="10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err="1">
                <a:latin typeface="Times New Roman" panose="02020603050405020304" pitchFamily="18" charset="0"/>
              </a:rPr>
              <a:t>Dünyaya</a:t>
            </a:r>
            <a:r>
              <a:rPr lang="en-GB" dirty="0">
                <a:latin typeface="Times New Roman" panose="02020603050405020304" pitchFamily="18" charset="0"/>
              </a:rPr>
              <a:t> </a:t>
            </a:r>
            <a:r>
              <a:rPr lang="en-GB" dirty="0" err="1">
                <a:latin typeface="Times New Roman" panose="02020603050405020304" pitchFamily="18" charset="0"/>
              </a:rPr>
              <a:t>karşı</a:t>
            </a:r>
            <a:r>
              <a:rPr lang="en-GB" dirty="0">
                <a:latin typeface="Times New Roman" panose="02020603050405020304" pitchFamily="18" charset="0"/>
              </a:rPr>
              <a:t> belli </a:t>
            </a:r>
            <a:r>
              <a:rPr lang="en-GB" dirty="0" err="1">
                <a:latin typeface="Times New Roman" panose="02020603050405020304" pitchFamily="18" charset="0"/>
              </a:rPr>
              <a:t>bir</a:t>
            </a:r>
            <a:r>
              <a:rPr lang="en-GB" dirty="0">
                <a:latin typeface="Times New Roman" panose="02020603050405020304" pitchFamily="18" charset="0"/>
              </a:rPr>
              <a:t> </a:t>
            </a:r>
            <a:r>
              <a:rPr lang="en-GB" dirty="0" err="1">
                <a:latin typeface="Times New Roman" panose="02020603050405020304" pitchFamily="18" charset="0"/>
              </a:rPr>
              <a:t>ilgisizlik</a:t>
            </a:r>
            <a:endParaRPr lang="en-GB" dirty="0">
              <a:latin typeface="Times New Roman" panose="02020603050405020304" pitchFamily="18" charset="0"/>
            </a:endParaRPr>
          </a:p>
          <a:p>
            <a:pPr>
              <a:lnSpc>
                <a:spcPct val="10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err="1">
                <a:latin typeface="Times New Roman" panose="02020603050405020304" pitchFamily="18" charset="0"/>
              </a:rPr>
              <a:t>Depresif</a:t>
            </a:r>
            <a:r>
              <a:rPr lang="en-GB" dirty="0">
                <a:latin typeface="Times New Roman" panose="02020603050405020304" pitchFamily="18" charset="0"/>
              </a:rPr>
              <a:t> </a:t>
            </a:r>
            <a:r>
              <a:rPr lang="en-GB" dirty="0" err="1">
                <a:latin typeface="Times New Roman" panose="02020603050405020304" pitchFamily="18" charset="0"/>
              </a:rPr>
              <a:t>ve</a:t>
            </a:r>
            <a:r>
              <a:rPr lang="en-GB" dirty="0">
                <a:latin typeface="Times New Roman" panose="02020603050405020304" pitchFamily="18" charset="0"/>
              </a:rPr>
              <a:t> </a:t>
            </a:r>
            <a:r>
              <a:rPr lang="en-GB" dirty="0" err="1">
                <a:latin typeface="Times New Roman" panose="02020603050405020304" pitchFamily="18" charset="0"/>
              </a:rPr>
              <a:t>pasif</a:t>
            </a:r>
            <a:r>
              <a:rPr lang="en-GB" dirty="0">
                <a:latin typeface="Times New Roman" panose="02020603050405020304" pitchFamily="18" charset="0"/>
              </a:rPr>
              <a:t> </a:t>
            </a:r>
            <a:r>
              <a:rPr lang="en-GB" dirty="0" err="1">
                <a:latin typeface="Times New Roman" panose="02020603050405020304" pitchFamily="18" charset="0"/>
              </a:rPr>
              <a:t>davranış</a:t>
            </a:r>
            <a:r>
              <a:rPr lang="tr-TR" dirty="0" err="1">
                <a:latin typeface="Times New Roman" panose="02020603050405020304" pitchFamily="18" charset="0"/>
              </a:rPr>
              <a:t>lar</a:t>
            </a:r>
            <a:endParaRPr lang="en-GB" dirty="0">
              <a:latin typeface="Times New Roman" panose="02020603050405020304" pitchFamily="18" charset="0"/>
            </a:endParaRPr>
          </a:p>
          <a:p>
            <a:pPr>
              <a:lnSpc>
                <a:spcPct val="10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err="1">
                <a:latin typeface="Times New Roman" panose="02020603050405020304" pitchFamily="18" charset="0"/>
              </a:rPr>
              <a:t>Karşısındakine</a:t>
            </a:r>
            <a:r>
              <a:rPr lang="en-GB" dirty="0">
                <a:latin typeface="Times New Roman" panose="02020603050405020304" pitchFamily="18" charset="0"/>
              </a:rPr>
              <a:t> </a:t>
            </a:r>
            <a:r>
              <a:rPr lang="en-GB" dirty="0" err="1">
                <a:latin typeface="Times New Roman" panose="02020603050405020304" pitchFamily="18" charset="0"/>
              </a:rPr>
              <a:t>çok</a:t>
            </a:r>
            <a:r>
              <a:rPr lang="en-GB" dirty="0">
                <a:latin typeface="Times New Roman" panose="02020603050405020304" pitchFamily="18" charset="0"/>
              </a:rPr>
              <a:t> </a:t>
            </a:r>
            <a:r>
              <a:rPr lang="en-GB" dirty="0" err="1">
                <a:latin typeface="Times New Roman" panose="02020603050405020304" pitchFamily="18" charset="0"/>
              </a:rPr>
              <a:t>ihtiyatlı</a:t>
            </a:r>
            <a:r>
              <a:rPr lang="en-GB" dirty="0">
                <a:latin typeface="Times New Roman" panose="02020603050405020304" pitchFamily="18" charset="0"/>
              </a:rPr>
              <a:t> </a:t>
            </a:r>
            <a:r>
              <a:rPr lang="en-GB" dirty="0" err="1">
                <a:latin typeface="Times New Roman" panose="02020603050405020304" pitchFamily="18" charset="0"/>
              </a:rPr>
              <a:t>yaklaşmak</a:t>
            </a:r>
            <a:endParaRPr lang="en-GB" dirty="0">
              <a:latin typeface="Times New Roman" panose="02020603050405020304" pitchFamily="18" charset="0"/>
            </a:endParaRPr>
          </a:p>
          <a:p>
            <a:pPr>
              <a:lnSpc>
                <a:spcPct val="10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err="1">
                <a:latin typeface="Times New Roman" panose="02020603050405020304" pitchFamily="18" charset="0"/>
              </a:rPr>
              <a:t>Korku</a:t>
            </a:r>
            <a:endParaRPr lang="tr-TR" dirty="0">
              <a:latin typeface="Times New Roman" panose="02020603050405020304" pitchFamily="18" charset="0"/>
            </a:endParaRPr>
          </a:p>
          <a:p>
            <a:pPr>
              <a:lnSpc>
                <a:spcPct val="10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dirty="0">
                <a:latin typeface="Times New Roman" panose="02020603050405020304" pitchFamily="18" charset="0"/>
              </a:rPr>
              <a:t>Çok yalan söylemesi ,hırsızlık yapması</a:t>
            </a:r>
            <a:endParaRPr lang="en-GB" dirty="0">
              <a:latin typeface="Times New Roman" panose="02020603050405020304" pitchFamily="18" charset="0"/>
            </a:endParaRPr>
          </a:p>
          <a:p>
            <a:pPr>
              <a:lnSpc>
                <a:spcPct val="10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err="1">
                <a:latin typeface="Times New Roman" panose="02020603050405020304" pitchFamily="18" charset="0"/>
              </a:rPr>
              <a:t>Küçük</a:t>
            </a:r>
            <a:r>
              <a:rPr lang="en-GB" dirty="0">
                <a:latin typeface="Times New Roman" panose="02020603050405020304" pitchFamily="18" charset="0"/>
              </a:rPr>
              <a:t> </a:t>
            </a:r>
            <a:r>
              <a:rPr lang="en-GB" dirty="0" err="1">
                <a:latin typeface="Times New Roman" panose="02020603050405020304" pitchFamily="18" charset="0"/>
              </a:rPr>
              <a:t>yaşlardaki</a:t>
            </a:r>
            <a:r>
              <a:rPr lang="en-GB" dirty="0">
                <a:latin typeface="Times New Roman" panose="02020603050405020304" pitchFamily="18" charset="0"/>
              </a:rPr>
              <a:t> </a:t>
            </a:r>
            <a:r>
              <a:rPr lang="en-GB" dirty="0" err="1">
                <a:latin typeface="Times New Roman" panose="02020603050405020304" pitchFamily="18" charset="0"/>
              </a:rPr>
              <a:t>davranışlara</a:t>
            </a:r>
            <a:r>
              <a:rPr lang="en-GB" dirty="0">
                <a:latin typeface="Times New Roman" panose="02020603050405020304" pitchFamily="18" charset="0"/>
              </a:rPr>
              <a:t> </a:t>
            </a:r>
            <a:r>
              <a:rPr lang="en-GB" dirty="0" err="1">
                <a:latin typeface="Times New Roman" panose="02020603050405020304" pitchFamily="18" charset="0"/>
              </a:rPr>
              <a:t>dönüş</a:t>
            </a:r>
            <a:endParaRPr lang="en-GB" dirty="0">
              <a:latin typeface="Times New Roman" panose="02020603050405020304" pitchFamily="18" charset="0"/>
            </a:endParaRPr>
          </a:p>
          <a:p>
            <a:endParaRPr lang="tr-TR" dirty="0"/>
          </a:p>
        </p:txBody>
      </p:sp>
    </p:spTree>
    <p:extLst>
      <p:ext uri="{BB962C8B-B14F-4D97-AF65-F5344CB8AC3E}">
        <p14:creationId xmlns:p14="http://schemas.microsoft.com/office/powerpoint/2010/main" val="35992437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Cinsel İstismar</a:t>
            </a:r>
            <a:endParaRPr lang="tr-TR" dirty="0"/>
          </a:p>
        </p:txBody>
      </p:sp>
      <p:sp>
        <p:nvSpPr>
          <p:cNvPr id="3" name="İçerik Yer Tutucusu 2"/>
          <p:cNvSpPr>
            <a:spLocks noGrp="1"/>
          </p:cNvSpPr>
          <p:nvPr>
            <p:ph idx="1"/>
          </p:nvPr>
        </p:nvSpPr>
        <p:spPr/>
        <p:txBody>
          <a:bodyPr>
            <a:normAutofit lnSpcReduction="10000"/>
          </a:bodyPr>
          <a:lstStyle/>
          <a:p>
            <a:endParaRPr lang="tr-TR" dirty="0">
              <a:latin typeface="Verdana" panose="020B0604030504040204" pitchFamily="34" charset="0"/>
              <a:ea typeface="Verdana" panose="020B0604030504040204" pitchFamily="34" charset="0"/>
              <a:cs typeface="Verdana" panose="020B0604030504040204" pitchFamily="34" charset="0"/>
            </a:endParaRPr>
          </a:p>
          <a:p>
            <a:pPr>
              <a:lnSpc>
                <a:spcPct val="150000"/>
              </a:lnSpc>
            </a:pPr>
            <a:r>
              <a:rPr lang="tr-TR" dirty="0"/>
              <a:t>Cinsel istismar, ergen ya da çocuğa yönelik olarak, onay ve eşitliğin olmadığı durumlarda zorlama, tehdit, hile ya da kandırma sonucu oluşan her türlü cinsel eylem ya da rıza yaşının altındaki bir çocuğun, cinsel açıdan olgun bir yetişkinin cinsel doyumuna yol açacak bir eylem içinde yer alması veya bu duruma göz yumulması olarak tanımlanmaktadır (Çeçen, 2007)</a:t>
            </a:r>
          </a:p>
          <a:p>
            <a:pPr>
              <a:lnSpc>
                <a:spcPct val="150000"/>
              </a:lnSpc>
            </a:pPr>
            <a:endParaRPr lang="tr-TR" dirty="0"/>
          </a:p>
        </p:txBody>
      </p:sp>
    </p:spTree>
    <p:extLst>
      <p:ext uri="{BB962C8B-B14F-4D97-AF65-F5344CB8AC3E}">
        <p14:creationId xmlns:p14="http://schemas.microsoft.com/office/powerpoint/2010/main" val="39766721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Çocuğun cinsel istismarı için </a:t>
            </a:r>
            <a:r>
              <a:rPr lang="tr-TR" dirty="0" smtClean="0"/>
              <a:t>gerçek veriler</a:t>
            </a:r>
            <a:endParaRPr lang="tr-TR" dirty="0"/>
          </a:p>
        </p:txBody>
      </p:sp>
      <p:sp>
        <p:nvSpPr>
          <p:cNvPr id="3" name="İçerik Yer Tutucusu 2"/>
          <p:cNvSpPr>
            <a:spLocks noGrp="1"/>
          </p:cNvSpPr>
          <p:nvPr>
            <p:ph idx="1"/>
          </p:nvPr>
        </p:nvSpPr>
        <p:spPr/>
        <p:txBody>
          <a:bodyPr>
            <a:normAutofit fontScale="92500"/>
          </a:bodyPr>
          <a:lstStyle/>
          <a:p>
            <a:r>
              <a:rPr lang="tr-TR" dirty="0"/>
              <a:t>M</a:t>
            </a:r>
            <a:r>
              <a:rPr lang="tr-TR" dirty="0" smtClean="0"/>
              <a:t>ağdurların </a:t>
            </a:r>
            <a:r>
              <a:rPr lang="tr-TR" dirty="0"/>
              <a:t>yalnızca %15’i bildirimde bulunmaktadır (İşeri, 2008). </a:t>
            </a:r>
            <a:endParaRPr lang="tr-TR" dirty="0" smtClean="0"/>
          </a:p>
          <a:p>
            <a:r>
              <a:rPr lang="tr-TR" dirty="0" smtClean="0"/>
              <a:t>Yirmi </a:t>
            </a:r>
            <a:r>
              <a:rPr lang="tr-TR" dirty="0"/>
              <a:t>ülkeden yayınlanmış toplam 24 çalışmayı içeren bir derlemede, cinsel istismar oranlarının kadınlar için %7-36, erkekler için %3-29 arasında değiştiği bildirilmiştir (</a:t>
            </a:r>
            <a:r>
              <a:rPr lang="tr-TR" dirty="0" err="1"/>
              <a:t>Finkelhor</a:t>
            </a:r>
            <a:r>
              <a:rPr lang="tr-TR" dirty="0"/>
              <a:t>, 1994). </a:t>
            </a:r>
            <a:endParaRPr lang="tr-TR" dirty="0" smtClean="0"/>
          </a:p>
          <a:p>
            <a:r>
              <a:rPr lang="tr-TR" dirty="0" smtClean="0"/>
              <a:t>Kız </a:t>
            </a:r>
            <a:r>
              <a:rPr lang="tr-TR" dirty="0"/>
              <a:t>çocuklarda üç kat daha fazla görüldüğü bildirilen cinsel istismarın genel olarak küçük yaştaki çocuklara uygulandığı belirtilmektedir (Kara, Biçer ve Gökalp, 2004). </a:t>
            </a:r>
            <a:endParaRPr lang="tr-TR" dirty="0" smtClean="0"/>
          </a:p>
          <a:p>
            <a:r>
              <a:rPr lang="tr-TR" dirty="0" smtClean="0"/>
              <a:t>Çalışmalar</a:t>
            </a:r>
            <a:r>
              <a:rPr lang="tr-TR" dirty="0"/>
              <a:t>, ilk istismara uğrama yaşının ortalama 8-12 yaşları arasında zirve yaptığını, 12 yaşından sonra ise belirgin şekilde azaldığını göstermektedir (Özen ve Şener, 1997; Şahin ve </a:t>
            </a:r>
            <a:r>
              <a:rPr lang="tr-TR" dirty="0" err="1"/>
              <a:t>diğ</a:t>
            </a:r>
            <a:r>
              <a:rPr lang="tr-TR" dirty="0"/>
              <a:t>., 2006).</a:t>
            </a:r>
          </a:p>
          <a:p>
            <a:endParaRPr lang="tr-TR" dirty="0"/>
          </a:p>
        </p:txBody>
      </p:sp>
    </p:spTree>
    <p:extLst>
      <p:ext uri="{BB962C8B-B14F-4D97-AF65-F5344CB8AC3E}">
        <p14:creationId xmlns:p14="http://schemas.microsoft.com/office/powerpoint/2010/main" val="36935926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Cinsel istismardan söz ederken bir çocuk ile bir erişkin arasındaki cinsel aktivite üzerinde durulmakla birlikte, iki çocuk arasındaki cinsel aktiviteler; yaş farkı dört yaş ve üstü olduğunda, küçük çocuğun zorlama ya da ikna ile cinsel haz amacı güden aktivitelere maruz bırakılması durumunda da cinsel istismar olarak ele alınır. Arada yaş </a:t>
            </a:r>
            <a:r>
              <a:rPr lang="tr-TR" dirty="0" smtClean="0"/>
              <a:t>farkı, </a:t>
            </a:r>
            <a:r>
              <a:rPr lang="tr-TR" dirty="0"/>
              <a:t>akranlar arasında doğal gelişim sürecinde gözlenen cinsel oyunları dışlamak için verilmektedir (İşeri, 2008).</a:t>
            </a:r>
          </a:p>
          <a:p>
            <a:endParaRPr lang="tr-TR" dirty="0"/>
          </a:p>
        </p:txBody>
      </p:sp>
    </p:spTree>
    <p:extLst>
      <p:ext uri="{BB962C8B-B14F-4D97-AF65-F5344CB8AC3E}">
        <p14:creationId xmlns:p14="http://schemas.microsoft.com/office/powerpoint/2010/main" val="23667827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Cinsel İstismarın Sınıflandırılması</a:t>
            </a:r>
            <a:endParaRPr lang="tr-TR" dirty="0"/>
          </a:p>
        </p:txBody>
      </p:sp>
      <p:sp>
        <p:nvSpPr>
          <p:cNvPr id="3" name="İçerik Yer Tutucusu 2"/>
          <p:cNvSpPr>
            <a:spLocks noGrp="1"/>
          </p:cNvSpPr>
          <p:nvPr>
            <p:ph idx="1"/>
          </p:nvPr>
        </p:nvSpPr>
        <p:spPr/>
        <p:txBody>
          <a:bodyPr>
            <a:normAutofit fontScale="92500"/>
          </a:bodyPr>
          <a:lstStyle/>
          <a:p>
            <a:r>
              <a:rPr lang="tr-TR" b="1" dirty="0"/>
              <a:t>1. Temas  İçermeyen  İstismar:  </a:t>
            </a:r>
          </a:p>
          <a:p>
            <a:r>
              <a:rPr lang="tr-TR" dirty="0"/>
              <a:t>İstismarcının  çocuğun  cinsel özelliklerine yönelik olarak seksi konuşması, </a:t>
            </a:r>
          </a:p>
          <a:p>
            <a:r>
              <a:rPr lang="tr-TR" dirty="0"/>
              <a:t>Cinsel organları gösterme (teşhircilik),</a:t>
            </a:r>
          </a:p>
          <a:p>
            <a:r>
              <a:rPr lang="tr-TR" dirty="0"/>
              <a:t>Pornografik resim gösterme,</a:t>
            </a:r>
          </a:p>
          <a:p>
            <a:r>
              <a:rPr lang="tr-TR" dirty="0"/>
              <a:t>Açıkça veya gizlice çocuğu çıplakken gözlemek gibi röntgencilik eylemleri</a:t>
            </a:r>
          </a:p>
          <a:p>
            <a:r>
              <a:rPr lang="tr-TR" dirty="0"/>
              <a:t>Karşıt cins davranış modellerini     benimsetmeye çalışması, giydirilmesi</a:t>
            </a:r>
          </a:p>
          <a:p>
            <a:r>
              <a:rPr lang="tr-TR" dirty="0"/>
              <a:t>Cinsel içerikli küfür edilmesi</a:t>
            </a:r>
          </a:p>
        </p:txBody>
      </p:sp>
    </p:spTree>
    <p:extLst>
      <p:ext uri="{BB962C8B-B14F-4D97-AF65-F5344CB8AC3E}">
        <p14:creationId xmlns:p14="http://schemas.microsoft.com/office/powerpoint/2010/main" val="18618431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2.  Cinsel  İlişki  İçermeyen  Dokunma:  </a:t>
            </a:r>
            <a:r>
              <a:rPr lang="tr-TR" dirty="0"/>
              <a:t>İstismarcının  ve  çocuğun giyinik  veya  çıplak  olması  halinde  cinsel  organlara  dokunma,  okşama ve/veya mastürbasyonu kapsar.</a:t>
            </a:r>
          </a:p>
          <a:p>
            <a:r>
              <a:rPr lang="tr-TR" b="1" dirty="0"/>
              <a:t>3.  İstismarcının çocuğun vücuduna  yönelik eylemleri :		 </a:t>
            </a:r>
            <a:r>
              <a:rPr lang="tr-TR" dirty="0"/>
              <a:t>(cinsel ilişki ve tatmin edici diğer eylemler)</a:t>
            </a:r>
          </a:p>
        </p:txBody>
      </p:sp>
    </p:spTree>
    <p:extLst>
      <p:ext uri="{BB962C8B-B14F-4D97-AF65-F5344CB8AC3E}">
        <p14:creationId xmlns:p14="http://schemas.microsoft.com/office/powerpoint/2010/main" val="25283829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Cinsel istismarcı kimdir</a:t>
            </a:r>
            <a:r>
              <a:rPr lang="en-US" b="1" dirty="0"/>
              <a:t>?</a:t>
            </a:r>
            <a:r>
              <a:rPr lang="tr-TR" b="1" dirty="0"/>
              <a:t> (Ya da kim değildir)</a:t>
            </a:r>
            <a:endParaRPr lang="tr-TR" dirty="0"/>
          </a:p>
        </p:txBody>
      </p:sp>
      <p:sp>
        <p:nvSpPr>
          <p:cNvPr id="3" name="İçerik Yer Tutucusu 2"/>
          <p:cNvSpPr>
            <a:spLocks noGrp="1"/>
          </p:cNvSpPr>
          <p:nvPr>
            <p:ph idx="1"/>
          </p:nvPr>
        </p:nvSpPr>
        <p:spPr/>
        <p:txBody>
          <a:bodyPr>
            <a:normAutofit lnSpcReduction="10000"/>
          </a:bodyPr>
          <a:lstStyle/>
          <a:p>
            <a:pPr>
              <a:lnSpc>
                <a:spcPct val="100000"/>
              </a:lnSpc>
              <a:spcBef>
                <a:spcPct val="0"/>
              </a:spcBef>
            </a:pPr>
            <a:r>
              <a:rPr lang="tr-TR" dirty="0" err="1" smtClean="0">
                <a:latin typeface="Arial" panose="020B0604020202020204" pitchFamily="34" charset="0"/>
                <a:cs typeface="Arial" panose="020B0604020202020204" pitchFamily="34" charset="0"/>
              </a:rPr>
              <a:t>Pedofili</a:t>
            </a:r>
            <a:r>
              <a:rPr lang="tr-TR" dirty="0" smtClean="0">
                <a:latin typeface="Arial" panose="020B0604020202020204" pitchFamily="34" charset="0"/>
                <a:cs typeface="Arial" panose="020B0604020202020204" pitchFamily="34" charset="0"/>
              </a:rPr>
              <a:t> Saldırgan: </a:t>
            </a:r>
            <a:r>
              <a:rPr lang="en-AU" dirty="0" err="1" smtClean="0">
                <a:latin typeface="Arial" panose="020B0604020202020204" pitchFamily="34" charset="0"/>
                <a:cs typeface="Arial" panose="020B0604020202020204" pitchFamily="34" charset="0"/>
              </a:rPr>
              <a:t>Çocuğu</a:t>
            </a:r>
            <a:r>
              <a:rPr lang="en-AU" dirty="0" smtClean="0">
                <a:latin typeface="Arial" panose="020B0604020202020204" pitchFamily="34" charset="0"/>
                <a:cs typeface="Arial" panose="020B0604020202020204" pitchFamily="34" charset="0"/>
              </a:rPr>
              <a:t> </a:t>
            </a:r>
            <a:r>
              <a:rPr lang="en-AU" dirty="0" err="1">
                <a:latin typeface="Arial" panose="020B0604020202020204" pitchFamily="34" charset="0"/>
                <a:cs typeface="Arial" panose="020B0604020202020204" pitchFamily="34" charset="0"/>
              </a:rPr>
              <a:t>cinsel</a:t>
            </a:r>
            <a:r>
              <a:rPr lang="en-AU" dirty="0">
                <a:latin typeface="Arial" panose="020B0604020202020204" pitchFamily="34" charset="0"/>
                <a:cs typeface="Arial" panose="020B0604020202020204" pitchFamily="34" charset="0"/>
              </a:rPr>
              <a:t> </a:t>
            </a:r>
            <a:r>
              <a:rPr lang="en-AU" dirty="0" err="1">
                <a:latin typeface="Arial" panose="020B0604020202020204" pitchFamily="34" charset="0"/>
                <a:cs typeface="Arial" panose="020B0604020202020204" pitchFamily="34" charset="0"/>
              </a:rPr>
              <a:t>olarak</a:t>
            </a:r>
            <a:r>
              <a:rPr lang="en-AU" dirty="0">
                <a:latin typeface="Arial" panose="020B0604020202020204" pitchFamily="34" charset="0"/>
                <a:cs typeface="Arial" panose="020B0604020202020204" pitchFamily="34" charset="0"/>
              </a:rPr>
              <a:t> </a:t>
            </a:r>
            <a:r>
              <a:rPr lang="en-AU" dirty="0" err="1">
                <a:latin typeface="Arial" panose="020B0604020202020204" pitchFamily="34" charset="0"/>
                <a:cs typeface="Arial" panose="020B0604020202020204" pitchFamily="34" charset="0"/>
              </a:rPr>
              <a:t>çekici</a:t>
            </a:r>
            <a:r>
              <a:rPr lang="en-AU" dirty="0">
                <a:latin typeface="Arial" panose="020B0604020202020204" pitchFamily="34" charset="0"/>
                <a:cs typeface="Arial" panose="020B0604020202020204" pitchFamily="34" charset="0"/>
              </a:rPr>
              <a:t> </a:t>
            </a:r>
            <a:r>
              <a:rPr lang="en-AU" dirty="0" err="1">
                <a:latin typeface="Arial" panose="020B0604020202020204" pitchFamily="34" charset="0"/>
                <a:cs typeface="Arial" panose="020B0604020202020204" pitchFamily="34" charset="0"/>
              </a:rPr>
              <a:t>bulan</a:t>
            </a:r>
            <a:r>
              <a:rPr lang="en-AU" dirty="0">
                <a:latin typeface="Arial" panose="020B0604020202020204" pitchFamily="34" charset="0"/>
                <a:cs typeface="Arial" panose="020B0604020202020204" pitchFamily="34" charset="0"/>
              </a:rPr>
              <a:t> </a:t>
            </a:r>
            <a:r>
              <a:rPr lang="en-AU" dirty="0" err="1">
                <a:latin typeface="Arial" panose="020B0604020202020204" pitchFamily="34" charset="0"/>
                <a:cs typeface="Arial" panose="020B0604020202020204" pitchFamily="34" charset="0"/>
              </a:rPr>
              <a:t>ve</a:t>
            </a:r>
            <a:r>
              <a:rPr lang="en-AU" dirty="0">
                <a:latin typeface="Arial" panose="020B0604020202020204" pitchFamily="34" charset="0"/>
                <a:cs typeface="Arial" panose="020B0604020202020204" pitchFamily="34" charset="0"/>
              </a:rPr>
              <a:t> </a:t>
            </a:r>
            <a:r>
              <a:rPr lang="en-AU" dirty="0" err="1">
                <a:latin typeface="Arial" panose="020B0604020202020204" pitchFamily="34" charset="0"/>
                <a:cs typeface="Arial" panose="020B0604020202020204" pitchFamily="34" charset="0"/>
              </a:rPr>
              <a:t>çocukla</a:t>
            </a:r>
            <a:r>
              <a:rPr lang="en-AU" dirty="0">
                <a:latin typeface="Arial" panose="020B0604020202020204" pitchFamily="34" charset="0"/>
                <a:cs typeface="Arial" panose="020B0604020202020204" pitchFamily="34" charset="0"/>
              </a:rPr>
              <a:t> </a:t>
            </a:r>
            <a:r>
              <a:rPr lang="en-AU" dirty="0" err="1">
                <a:latin typeface="Arial" panose="020B0604020202020204" pitchFamily="34" charset="0"/>
                <a:cs typeface="Arial" panose="020B0604020202020204" pitchFamily="34" charset="0"/>
              </a:rPr>
              <a:t>cinsel</a:t>
            </a:r>
            <a:r>
              <a:rPr lang="en-AU" dirty="0">
                <a:latin typeface="Arial" panose="020B0604020202020204" pitchFamily="34" charset="0"/>
                <a:cs typeface="Arial" panose="020B0604020202020204" pitchFamily="34" charset="0"/>
              </a:rPr>
              <a:t> </a:t>
            </a:r>
            <a:r>
              <a:rPr lang="en-AU" dirty="0" err="1">
                <a:latin typeface="Arial" panose="020B0604020202020204" pitchFamily="34" charset="0"/>
                <a:cs typeface="Arial" panose="020B0604020202020204" pitchFamily="34" charset="0"/>
              </a:rPr>
              <a:t>ilişkiyi</a:t>
            </a:r>
            <a:r>
              <a:rPr lang="en-AU" dirty="0">
                <a:latin typeface="Arial" panose="020B0604020202020204" pitchFamily="34" charset="0"/>
                <a:cs typeface="Arial" panose="020B0604020202020204" pitchFamily="34" charset="0"/>
              </a:rPr>
              <a:t> </a:t>
            </a:r>
            <a:r>
              <a:rPr lang="en-AU" dirty="0" err="1">
                <a:latin typeface="Arial" panose="020B0604020202020204" pitchFamily="34" charset="0"/>
                <a:cs typeface="Arial" panose="020B0604020202020204" pitchFamily="34" charset="0"/>
              </a:rPr>
              <a:t>erişkine</a:t>
            </a:r>
            <a:r>
              <a:rPr lang="en-AU" dirty="0">
                <a:latin typeface="Arial" panose="020B0604020202020204" pitchFamily="34" charset="0"/>
                <a:cs typeface="Arial" panose="020B0604020202020204" pitchFamily="34" charset="0"/>
              </a:rPr>
              <a:t> </a:t>
            </a:r>
            <a:r>
              <a:rPr lang="en-AU" dirty="0" err="1">
                <a:latin typeface="Arial" panose="020B0604020202020204" pitchFamily="34" charset="0"/>
                <a:cs typeface="Arial" panose="020B0604020202020204" pitchFamily="34" charset="0"/>
              </a:rPr>
              <a:t>tercih</a:t>
            </a:r>
            <a:r>
              <a:rPr lang="en-AU" dirty="0">
                <a:latin typeface="Arial" panose="020B0604020202020204" pitchFamily="34" charset="0"/>
                <a:cs typeface="Arial" panose="020B0604020202020204" pitchFamily="34" charset="0"/>
              </a:rPr>
              <a:t> </a:t>
            </a:r>
            <a:r>
              <a:rPr lang="en-AU" dirty="0" err="1">
                <a:latin typeface="Arial" panose="020B0604020202020204" pitchFamily="34" charset="0"/>
                <a:cs typeface="Arial" panose="020B0604020202020204" pitchFamily="34" charset="0"/>
              </a:rPr>
              <a:t>eden</a:t>
            </a:r>
            <a:r>
              <a:rPr lang="en-AU" dirty="0">
                <a:latin typeface="Arial" panose="020B0604020202020204" pitchFamily="34" charset="0"/>
                <a:cs typeface="Arial" panose="020B0604020202020204" pitchFamily="34" charset="0"/>
              </a:rPr>
              <a:t> </a:t>
            </a:r>
            <a:r>
              <a:rPr lang="en-AU" dirty="0" err="1" smtClean="0">
                <a:latin typeface="Arial" panose="020B0604020202020204" pitchFamily="34" charset="0"/>
                <a:cs typeface="Arial" panose="020B0604020202020204" pitchFamily="34" charset="0"/>
              </a:rPr>
              <a:t>kişile</a:t>
            </a:r>
            <a:r>
              <a:rPr lang="tr-TR" dirty="0" err="1" smtClean="0">
                <a:latin typeface="Arial" panose="020B0604020202020204" pitchFamily="34" charset="0"/>
                <a:cs typeface="Arial" panose="020B0604020202020204" pitchFamily="34" charset="0"/>
              </a:rPr>
              <a:t>rdir</a:t>
            </a:r>
            <a:endParaRPr lang="tr-TR" dirty="0">
              <a:latin typeface="Arial" panose="020B0604020202020204" pitchFamily="34" charset="0"/>
              <a:cs typeface="Arial" panose="020B0604020202020204" pitchFamily="34" charset="0"/>
            </a:endParaRPr>
          </a:p>
          <a:p>
            <a:pPr marL="0" indent="0">
              <a:lnSpc>
                <a:spcPct val="100000"/>
              </a:lnSpc>
              <a:spcBef>
                <a:spcPct val="0"/>
              </a:spcBef>
              <a:buNone/>
            </a:pPr>
            <a:endParaRPr lang="tr-TR" dirty="0" smtClean="0"/>
          </a:p>
          <a:p>
            <a:pPr marL="0" indent="0">
              <a:lnSpc>
                <a:spcPct val="100000"/>
              </a:lnSpc>
              <a:spcBef>
                <a:spcPct val="0"/>
              </a:spcBef>
              <a:buNone/>
            </a:pPr>
            <a:r>
              <a:rPr lang="tr-TR" dirty="0" smtClean="0"/>
              <a:t>«</a:t>
            </a:r>
            <a:r>
              <a:rPr lang="tr-TR" dirty="0" err="1" smtClean="0"/>
              <a:t>Norm»al</a:t>
            </a:r>
            <a:r>
              <a:rPr lang="tr-TR" dirty="0" smtClean="0"/>
              <a:t> Saldırgan: </a:t>
            </a:r>
            <a:r>
              <a:rPr lang="en-AU" dirty="0" err="1" smtClean="0"/>
              <a:t>Çocukların</a:t>
            </a:r>
            <a:r>
              <a:rPr lang="en-AU" dirty="0" smtClean="0"/>
              <a:t> </a:t>
            </a:r>
            <a:r>
              <a:rPr lang="en-AU" dirty="0" err="1"/>
              <a:t>güvenini</a:t>
            </a:r>
            <a:r>
              <a:rPr lang="en-AU" dirty="0"/>
              <a:t> </a:t>
            </a:r>
            <a:r>
              <a:rPr lang="en-AU" dirty="0" err="1"/>
              <a:t>kazanabilen</a:t>
            </a:r>
            <a:r>
              <a:rPr lang="en-AU" dirty="0"/>
              <a:t>, </a:t>
            </a:r>
            <a:r>
              <a:rPr lang="en-AU" dirty="0" err="1"/>
              <a:t>onlarla</a:t>
            </a:r>
            <a:r>
              <a:rPr lang="en-AU" dirty="0"/>
              <a:t> </a:t>
            </a:r>
            <a:r>
              <a:rPr lang="en-AU" dirty="0" err="1"/>
              <a:t>yakın</a:t>
            </a:r>
            <a:r>
              <a:rPr lang="en-AU" dirty="0"/>
              <a:t> </a:t>
            </a:r>
            <a:r>
              <a:rPr lang="en-AU" dirty="0" err="1"/>
              <a:t>ilişki</a:t>
            </a:r>
            <a:r>
              <a:rPr lang="en-AU" dirty="0"/>
              <a:t> </a:t>
            </a:r>
            <a:r>
              <a:rPr lang="en-AU" dirty="0" err="1"/>
              <a:t>kurabilen</a:t>
            </a:r>
            <a:r>
              <a:rPr lang="en-AU" dirty="0"/>
              <a:t>, </a:t>
            </a:r>
            <a:r>
              <a:rPr lang="en-AU" dirty="0" err="1"/>
              <a:t>düzgün</a:t>
            </a:r>
            <a:r>
              <a:rPr lang="en-AU" dirty="0"/>
              <a:t> </a:t>
            </a:r>
            <a:r>
              <a:rPr lang="en-AU" dirty="0" err="1"/>
              <a:t>görünümlü</a:t>
            </a:r>
            <a:r>
              <a:rPr lang="en-AU" dirty="0"/>
              <a:t> </a:t>
            </a:r>
            <a:r>
              <a:rPr lang="en-AU" dirty="0" err="1" smtClean="0"/>
              <a:t>insanlardır</a:t>
            </a:r>
            <a:r>
              <a:rPr lang="en-AU" dirty="0" smtClean="0"/>
              <a:t>.</a:t>
            </a:r>
            <a:r>
              <a:rPr lang="tr-TR" dirty="0"/>
              <a:t> </a:t>
            </a:r>
            <a:r>
              <a:rPr lang="en-AU" dirty="0" err="1" smtClean="0"/>
              <a:t>Olguların</a:t>
            </a:r>
            <a:r>
              <a:rPr lang="en-AU" dirty="0" smtClean="0"/>
              <a:t> </a:t>
            </a:r>
            <a:r>
              <a:rPr lang="en-AU" dirty="0"/>
              <a:t>%50 </a:t>
            </a:r>
            <a:r>
              <a:rPr lang="en-AU" dirty="0" err="1"/>
              <a:t>sinde</a:t>
            </a:r>
            <a:r>
              <a:rPr lang="en-AU" dirty="0"/>
              <a:t> </a:t>
            </a:r>
            <a:r>
              <a:rPr lang="en-AU" dirty="0" err="1"/>
              <a:t>aileden</a:t>
            </a:r>
            <a:r>
              <a:rPr lang="en-AU" dirty="0"/>
              <a:t> </a:t>
            </a:r>
            <a:r>
              <a:rPr lang="en-AU" dirty="0" err="1"/>
              <a:t>birisi</a:t>
            </a:r>
            <a:r>
              <a:rPr lang="tr-TR" dirty="0"/>
              <a:t> , olguların % 70 inde ailenin tanıdığı birisidir,% 90’ı çocuğun tanıdığı biridir.</a:t>
            </a:r>
          </a:p>
          <a:p>
            <a:pPr marL="0" indent="0">
              <a:lnSpc>
                <a:spcPct val="100000"/>
              </a:lnSpc>
              <a:spcBef>
                <a:spcPct val="0"/>
              </a:spcBef>
              <a:buNone/>
            </a:pPr>
            <a:endParaRPr lang="tr-TR" dirty="0" smtClean="0"/>
          </a:p>
          <a:p>
            <a:pPr marL="0" indent="0">
              <a:lnSpc>
                <a:spcPct val="100000"/>
              </a:lnSpc>
              <a:spcBef>
                <a:spcPct val="0"/>
              </a:spcBef>
              <a:buNone/>
            </a:pPr>
            <a:r>
              <a:rPr lang="tr-TR" dirty="0" smtClean="0"/>
              <a:t>İstismarcının </a:t>
            </a:r>
            <a:r>
              <a:rPr lang="tr-TR" dirty="0"/>
              <a:t>geçmişinde cinsel istismar öyküsü  olma ihtimali yüksektir</a:t>
            </a:r>
            <a:r>
              <a:rPr lang="tr-TR" dirty="0" smtClean="0"/>
              <a:t>.</a:t>
            </a:r>
          </a:p>
          <a:p>
            <a:pPr>
              <a:lnSpc>
                <a:spcPct val="100000"/>
              </a:lnSpc>
              <a:spcBef>
                <a:spcPct val="0"/>
              </a:spcBef>
            </a:pPr>
            <a:endParaRPr lang="en-AU" dirty="0"/>
          </a:p>
          <a:p>
            <a:endParaRPr lang="tr-TR" dirty="0"/>
          </a:p>
        </p:txBody>
      </p:sp>
    </p:spTree>
    <p:extLst>
      <p:ext uri="{BB962C8B-B14F-4D97-AF65-F5344CB8AC3E}">
        <p14:creationId xmlns:p14="http://schemas.microsoft.com/office/powerpoint/2010/main" val="23180650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Cinsel İstismar Neden Gizli Kalır</a:t>
            </a:r>
            <a:endParaRPr lang="tr-TR" dirty="0"/>
          </a:p>
        </p:txBody>
      </p:sp>
      <p:sp>
        <p:nvSpPr>
          <p:cNvPr id="3" name="İçerik Yer Tutucusu 2"/>
          <p:cNvSpPr>
            <a:spLocks noGrp="1"/>
          </p:cNvSpPr>
          <p:nvPr>
            <p:ph idx="1"/>
          </p:nvPr>
        </p:nvSpPr>
        <p:spPr/>
        <p:txBody>
          <a:bodyPr/>
          <a:lstStyle/>
          <a:p>
            <a:r>
              <a:rPr lang="tr-TR" dirty="0"/>
              <a:t>İstismarcı kişi mağduru elinde tutmak için her yolu dener</a:t>
            </a:r>
          </a:p>
          <a:p>
            <a:r>
              <a:rPr lang="tr-TR" dirty="0"/>
              <a:t>İstismarcının eylemi devam ettiren şey mağdurun bu durumu kimseyle </a:t>
            </a:r>
            <a:r>
              <a:rPr lang="tr-TR" b="1" dirty="0">
                <a:solidFill>
                  <a:schemeClr val="bg1"/>
                </a:solidFill>
              </a:rPr>
              <a:t>paylaşmamasıdır.</a:t>
            </a:r>
          </a:p>
          <a:p>
            <a:r>
              <a:rPr lang="tr-TR" dirty="0"/>
              <a:t>İstismarcı kendisini çevresine iyi kalpli, babacan, yardım sever, düşünceli, kibar, vb. biri olarak gösterir. Bu özelliklerinden dolayı kimse onlardan</a:t>
            </a:r>
            <a:r>
              <a:rPr lang="tr-TR" b="1" dirty="0">
                <a:solidFill>
                  <a:srgbClr val="FF0000"/>
                </a:solidFill>
              </a:rPr>
              <a:t> </a:t>
            </a:r>
            <a:r>
              <a:rPr lang="tr-TR" b="1" dirty="0">
                <a:solidFill>
                  <a:schemeClr val="bg1"/>
                </a:solidFill>
              </a:rPr>
              <a:t>şüphelenmez</a:t>
            </a:r>
            <a:r>
              <a:rPr lang="tr-TR" dirty="0">
                <a:solidFill>
                  <a:schemeClr val="bg1"/>
                </a:solidFill>
              </a:rPr>
              <a:t>.</a:t>
            </a:r>
          </a:p>
          <a:p>
            <a:r>
              <a:rPr lang="tr-TR" dirty="0"/>
              <a:t>Bir çok vakada istismarcı hiç </a:t>
            </a:r>
            <a:r>
              <a:rPr lang="tr-TR" b="1" dirty="0">
                <a:solidFill>
                  <a:schemeClr val="bg1"/>
                </a:solidFill>
              </a:rPr>
              <a:t>tahmin bile edilemeyen </a:t>
            </a:r>
            <a:r>
              <a:rPr lang="tr-TR" dirty="0"/>
              <a:t>kişilerdir.</a:t>
            </a:r>
          </a:p>
          <a:p>
            <a:r>
              <a:rPr lang="tr-TR" dirty="0"/>
              <a:t>İstismarcı genellikle kendisine karşı koyamayacak kişileri kurban olarak seçer.(</a:t>
            </a:r>
            <a:r>
              <a:rPr lang="tr-TR" b="1" dirty="0">
                <a:solidFill>
                  <a:schemeClr val="bg1"/>
                </a:solidFill>
              </a:rPr>
              <a:t>çocuk ve gücünün yettiği kişiler</a:t>
            </a:r>
            <a:r>
              <a:rPr lang="tr-TR" dirty="0"/>
              <a:t>) </a:t>
            </a:r>
          </a:p>
          <a:p>
            <a:endParaRPr lang="tr-TR" dirty="0"/>
          </a:p>
          <a:p>
            <a:endParaRPr lang="tr-TR" dirty="0"/>
          </a:p>
        </p:txBody>
      </p:sp>
    </p:spTree>
    <p:extLst>
      <p:ext uri="{BB962C8B-B14F-4D97-AF65-F5344CB8AC3E}">
        <p14:creationId xmlns:p14="http://schemas.microsoft.com/office/powerpoint/2010/main" val="2896530672"/>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0</TotalTime>
  <Words>526</Words>
  <Application>Microsoft Office PowerPoint</Application>
  <PresentationFormat>Geniş ekran</PresentationFormat>
  <Paragraphs>42</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Times New Roman</vt:lpstr>
      <vt:lpstr>Trebuchet MS</vt:lpstr>
      <vt:lpstr>Verdana</vt:lpstr>
      <vt:lpstr>Berlin</vt:lpstr>
      <vt:lpstr>Çocuk İhmal ve İstismarı III</vt:lpstr>
      <vt:lpstr>Duygusal İstismarın Olası Sonuçları</vt:lpstr>
      <vt:lpstr>Cinsel İstismar</vt:lpstr>
      <vt:lpstr>Çocuğun cinsel istismarı için gerçek veriler</vt:lpstr>
      <vt:lpstr>PowerPoint Sunusu</vt:lpstr>
      <vt:lpstr>Cinsel İstismarın Sınıflandırılması</vt:lpstr>
      <vt:lpstr>PowerPoint Sunusu</vt:lpstr>
      <vt:lpstr>Cinsel istismarcı kimdir? (Ya da kim değildir)</vt:lpstr>
      <vt:lpstr>Cinsel İstismar Neden Gizli Kalır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İhmal ve İstismarı III</dc:title>
  <dc:creator>EYLEMTURK</dc:creator>
  <cp:lastModifiedBy>EYLEMTURK</cp:lastModifiedBy>
  <cp:revision>1</cp:revision>
  <dcterms:created xsi:type="dcterms:W3CDTF">2019-12-17T09:09:57Z</dcterms:created>
  <dcterms:modified xsi:type="dcterms:W3CDTF">2019-12-17T09:10:56Z</dcterms:modified>
</cp:coreProperties>
</file>