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0"/>
  </p:notesMasterIdLst>
  <p:sldIdLst>
    <p:sldId id="256" r:id="rId2"/>
    <p:sldId id="258" r:id="rId3"/>
    <p:sldId id="257" r:id="rId4"/>
    <p:sldId id="259" r:id="rId5"/>
    <p:sldId id="262" r:id="rId6"/>
    <p:sldId id="263" r:id="rId7"/>
    <p:sldId id="261" r:id="rId8"/>
    <p:sldId id="260" r:id="rId9"/>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7" d="100"/>
          <a:sy n="87" d="100"/>
        </p:scale>
        <p:origin x="-1464" y="-8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83245E4-BDAD-4A11-A9A0-D5A9D3E72FF1}" type="datetimeFigureOut">
              <a:rPr lang="tr-TR" smtClean="0"/>
              <a:t>09.01.2018</a:t>
            </a:fld>
            <a:endParaRPr lang="tr-TR"/>
          </a:p>
        </p:txBody>
      </p:sp>
      <p:sp>
        <p:nvSpPr>
          <p:cNvPr id="4" name="Slayt Görüntüsü Yer Tutucusu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B9D26F9-F382-4AF3-8D74-5EA1F4DE919A}" type="slidenum">
              <a:rPr lang="tr-TR" smtClean="0"/>
              <a:t>‹#›</a:t>
            </a:fld>
            <a:endParaRPr lang="tr-TR"/>
          </a:p>
        </p:txBody>
      </p:sp>
    </p:spTree>
    <p:extLst>
      <p:ext uri="{BB962C8B-B14F-4D97-AF65-F5344CB8AC3E}">
        <p14:creationId xmlns:p14="http://schemas.microsoft.com/office/powerpoint/2010/main" val="80206708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FB9D26F9-F382-4AF3-8D74-5EA1F4DE919A}" type="slidenum">
              <a:rPr lang="tr-TR" smtClean="0"/>
              <a:t>1</a:t>
            </a:fld>
            <a:endParaRPr lang="tr-TR"/>
          </a:p>
        </p:txBody>
      </p:sp>
    </p:spTree>
    <p:extLst>
      <p:ext uri="{BB962C8B-B14F-4D97-AF65-F5344CB8AC3E}">
        <p14:creationId xmlns:p14="http://schemas.microsoft.com/office/powerpoint/2010/main" val="258098480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a:p>
        </p:txBody>
      </p:sp>
      <p:sp>
        <p:nvSpPr>
          <p:cNvPr id="4" name="Slayt Numarası Yer Tutucusu 3"/>
          <p:cNvSpPr>
            <a:spLocks noGrp="1"/>
          </p:cNvSpPr>
          <p:nvPr>
            <p:ph type="sldNum" sz="quarter" idx="10"/>
          </p:nvPr>
        </p:nvSpPr>
        <p:spPr/>
        <p:txBody>
          <a:bodyPr/>
          <a:lstStyle/>
          <a:p>
            <a:fld id="{FB9D26F9-F382-4AF3-8D74-5EA1F4DE919A}" type="slidenum">
              <a:rPr lang="tr-TR" smtClean="0"/>
              <a:t>3</a:t>
            </a:fld>
            <a:endParaRPr lang="tr-TR"/>
          </a:p>
        </p:txBody>
      </p:sp>
    </p:spTree>
    <p:extLst>
      <p:ext uri="{BB962C8B-B14F-4D97-AF65-F5344CB8AC3E}">
        <p14:creationId xmlns:p14="http://schemas.microsoft.com/office/powerpoint/2010/main" val="73041618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3023AB79-8B38-4359-979E-39BCD071F6EB}" type="datetime1">
              <a:rPr lang="tr-TR" smtClean="0"/>
              <a:t>09.01.2018</a:t>
            </a:fld>
            <a:endParaRPr lang="tr-TR"/>
          </a:p>
        </p:txBody>
      </p:sp>
      <p:sp>
        <p:nvSpPr>
          <p:cNvPr id="5" name="4 Altbilgi Yer Tutucusu"/>
          <p:cNvSpPr>
            <a:spLocks noGrp="1"/>
          </p:cNvSpPr>
          <p:nvPr>
            <p:ph type="ftr" sz="quarter" idx="11"/>
          </p:nvPr>
        </p:nvSpPr>
        <p:spPr/>
        <p:txBody>
          <a:bodyPr/>
          <a:lstStyle/>
          <a:p>
            <a:r>
              <a:rPr lang="tr-TR" smtClean="0"/>
              <a:t>Film Türleri / Prof. Dr. S. Ruken Öztürk</a:t>
            </a:r>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808CFFD4-E506-45B4-A4DD-19D29B1BEF6E}" type="datetime1">
              <a:rPr lang="tr-TR" smtClean="0"/>
              <a:t>09.01.2018</a:t>
            </a:fld>
            <a:endParaRPr lang="tr-TR"/>
          </a:p>
        </p:txBody>
      </p:sp>
      <p:sp>
        <p:nvSpPr>
          <p:cNvPr id="5" name="4 Altbilgi Yer Tutucusu"/>
          <p:cNvSpPr>
            <a:spLocks noGrp="1"/>
          </p:cNvSpPr>
          <p:nvPr>
            <p:ph type="ftr" sz="quarter" idx="11"/>
          </p:nvPr>
        </p:nvSpPr>
        <p:spPr/>
        <p:txBody>
          <a:bodyPr/>
          <a:lstStyle/>
          <a:p>
            <a:r>
              <a:rPr lang="tr-TR" smtClean="0"/>
              <a:t>Film Türleri / Prof. Dr. S. Ruken Öztürk</a:t>
            </a:r>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C647C0F7-8104-4874-9071-338F4EF499EC}" type="datetime1">
              <a:rPr lang="tr-TR" smtClean="0"/>
              <a:t>09.01.2018</a:t>
            </a:fld>
            <a:endParaRPr lang="tr-TR"/>
          </a:p>
        </p:txBody>
      </p:sp>
      <p:sp>
        <p:nvSpPr>
          <p:cNvPr id="5" name="4 Altbilgi Yer Tutucusu"/>
          <p:cNvSpPr>
            <a:spLocks noGrp="1"/>
          </p:cNvSpPr>
          <p:nvPr>
            <p:ph type="ftr" sz="quarter" idx="11"/>
          </p:nvPr>
        </p:nvSpPr>
        <p:spPr/>
        <p:txBody>
          <a:bodyPr/>
          <a:lstStyle/>
          <a:p>
            <a:r>
              <a:rPr lang="tr-TR" smtClean="0"/>
              <a:t>Film Türleri / Prof. Dr. S. Ruken Öztürk</a:t>
            </a:r>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50D42F20-92F1-4008-98F9-0BE3F0826460}" type="datetime1">
              <a:rPr lang="tr-TR" smtClean="0"/>
              <a:t>09.01.2018</a:t>
            </a:fld>
            <a:endParaRPr lang="tr-TR"/>
          </a:p>
        </p:txBody>
      </p:sp>
      <p:sp>
        <p:nvSpPr>
          <p:cNvPr id="5" name="4 Altbilgi Yer Tutucusu"/>
          <p:cNvSpPr>
            <a:spLocks noGrp="1"/>
          </p:cNvSpPr>
          <p:nvPr>
            <p:ph type="ftr" sz="quarter" idx="11"/>
          </p:nvPr>
        </p:nvSpPr>
        <p:spPr/>
        <p:txBody>
          <a:bodyPr/>
          <a:lstStyle/>
          <a:p>
            <a:r>
              <a:rPr lang="tr-TR" smtClean="0"/>
              <a:t>Film Türleri / Prof. Dr. S. Ruken Öztürk</a:t>
            </a:r>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D87214FB-158F-422F-B307-273E7D5DCD7D}" type="datetime1">
              <a:rPr lang="tr-TR" smtClean="0"/>
              <a:t>09.01.2018</a:t>
            </a:fld>
            <a:endParaRPr lang="tr-TR"/>
          </a:p>
        </p:txBody>
      </p:sp>
      <p:sp>
        <p:nvSpPr>
          <p:cNvPr id="5" name="4 Altbilgi Yer Tutucusu"/>
          <p:cNvSpPr>
            <a:spLocks noGrp="1"/>
          </p:cNvSpPr>
          <p:nvPr>
            <p:ph type="ftr" sz="quarter" idx="11"/>
          </p:nvPr>
        </p:nvSpPr>
        <p:spPr/>
        <p:txBody>
          <a:bodyPr/>
          <a:lstStyle/>
          <a:p>
            <a:r>
              <a:rPr lang="tr-TR" smtClean="0"/>
              <a:t>Film Türleri / Prof. Dr. S. Ruken Öztürk</a:t>
            </a:r>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EDEFE5DC-0A6B-431E-9E4E-1A839A05FB1A}" type="datetime1">
              <a:rPr lang="tr-TR" smtClean="0"/>
              <a:t>09.01.2018</a:t>
            </a:fld>
            <a:endParaRPr lang="tr-TR"/>
          </a:p>
        </p:txBody>
      </p:sp>
      <p:sp>
        <p:nvSpPr>
          <p:cNvPr id="6" name="5 Altbilgi Yer Tutucusu"/>
          <p:cNvSpPr>
            <a:spLocks noGrp="1"/>
          </p:cNvSpPr>
          <p:nvPr>
            <p:ph type="ftr" sz="quarter" idx="11"/>
          </p:nvPr>
        </p:nvSpPr>
        <p:spPr/>
        <p:txBody>
          <a:bodyPr/>
          <a:lstStyle/>
          <a:p>
            <a:r>
              <a:rPr lang="tr-TR" smtClean="0"/>
              <a:t>Film Türleri / Prof. Dr. S. Ruken Öztürk</a:t>
            </a:r>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4405468E-F674-4B88-A7E9-8EA4108F5C2A}" type="datetime1">
              <a:rPr lang="tr-TR" smtClean="0"/>
              <a:t>09.01.2018</a:t>
            </a:fld>
            <a:endParaRPr lang="tr-TR"/>
          </a:p>
        </p:txBody>
      </p:sp>
      <p:sp>
        <p:nvSpPr>
          <p:cNvPr id="8" name="7 Altbilgi Yer Tutucusu"/>
          <p:cNvSpPr>
            <a:spLocks noGrp="1"/>
          </p:cNvSpPr>
          <p:nvPr>
            <p:ph type="ftr" sz="quarter" idx="11"/>
          </p:nvPr>
        </p:nvSpPr>
        <p:spPr/>
        <p:txBody>
          <a:bodyPr/>
          <a:lstStyle/>
          <a:p>
            <a:r>
              <a:rPr lang="tr-TR" smtClean="0"/>
              <a:t>Film Türleri / Prof. Dr. S. Ruken Öztürk</a:t>
            </a:r>
            <a:endParaRPr lang="tr-TR"/>
          </a:p>
        </p:txBody>
      </p:sp>
      <p:sp>
        <p:nvSpPr>
          <p:cNvPr id="9" name="8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4EDAA220-75F7-43CD-9608-24CD41ECC10E}" type="datetime1">
              <a:rPr lang="tr-TR" smtClean="0"/>
              <a:t>09.01.2018</a:t>
            </a:fld>
            <a:endParaRPr lang="tr-TR"/>
          </a:p>
        </p:txBody>
      </p:sp>
      <p:sp>
        <p:nvSpPr>
          <p:cNvPr id="4" name="3 Altbilgi Yer Tutucusu"/>
          <p:cNvSpPr>
            <a:spLocks noGrp="1"/>
          </p:cNvSpPr>
          <p:nvPr>
            <p:ph type="ftr" sz="quarter" idx="11"/>
          </p:nvPr>
        </p:nvSpPr>
        <p:spPr/>
        <p:txBody>
          <a:bodyPr/>
          <a:lstStyle/>
          <a:p>
            <a:r>
              <a:rPr lang="tr-TR" smtClean="0"/>
              <a:t>Film Türleri / Prof. Dr. S. Ruken Öztürk</a:t>
            </a:r>
            <a:endParaRPr lang="tr-TR"/>
          </a:p>
        </p:txBody>
      </p:sp>
      <p:sp>
        <p:nvSpPr>
          <p:cNvPr id="5" name="4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A9CD276F-EA9F-4DAD-92A6-771A0D763C44}" type="datetime1">
              <a:rPr lang="tr-TR" smtClean="0"/>
              <a:t>09.01.2018</a:t>
            </a:fld>
            <a:endParaRPr lang="tr-TR"/>
          </a:p>
        </p:txBody>
      </p:sp>
      <p:sp>
        <p:nvSpPr>
          <p:cNvPr id="3" name="2 Altbilgi Yer Tutucusu"/>
          <p:cNvSpPr>
            <a:spLocks noGrp="1"/>
          </p:cNvSpPr>
          <p:nvPr>
            <p:ph type="ftr" sz="quarter" idx="11"/>
          </p:nvPr>
        </p:nvSpPr>
        <p:spPr/>
        <p:txBody>
          <a:bodyPr/>
          <a:lstStyle/>
          <a:p>
            <a:r>
              <a:rPr lang="tr-TR" smtClean="0"/>
              <a:t>Film Türleri / Prof. Dr. S. Ruken Öztürk</a:t>
            </a:r>
            <a:endParaRPr lang="tr-TR"/>
          </a:p>
        </p:txBody>
      </p:sp>
      <p:sp>
        <p:nvSpPr>
          <p:cNvPr id="4" name="3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FCEDFBC3-D87E-41DB-A0B6-B422B126F964}" type="datetime1">
              <a:rPr lang="tr-TR" smtClean="0"/>
              <a:t>09.01.2018</a:t>
            </a:fld>
            <a:endParaRPr lang="tr-TR"/>
          </a:p>
        </p:txBody>
      </p:sp>
      <p:sp>
        <p:nvSpPr>
          <p:cNvPr id="6" name="5 Altbilgi Yer Tutucusu"/>
          <p:cNvSpPr>
            <a:spLocks noGrp="1"/>
          </p:cNvSpPr>
          <p:nvPr>
            <p:ph type="ftr" sz="quarter" idx="11"/>
          </p:nvPr>
        </p:nvSpPr>
        <p:spPr/>
        <p:txBody>
          <a:bodyPr/>
          <a:lstStyle/>
          <a:p>
            <a:r>
              <a:rPr lang="tr-TR" smtClean="0"/>
              <a:t>Film Türleri / Prof. Dr. S. Ruken Öztürk</a:t>
            </a:r>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647363F8-2078-4EEF-9D5F-808FEF228442}" type="datetime1">
              <a:rPr lang="tr-TR" smtClean="0"/>
              <a:t>09.01.2018</a:t>
            </a:fld>
            <a:endParaRPr lang="tr-TR"/>
          </a:p>
        </p:txBody>
      </p:sp>
      <p:sp>
        <p:nvSpPr>
          <p:cNvPr id="6" name="5 Altbilgi Yer Tutucusu"/>
          <p:cNvSpPr>
            <a:spLocks noGrp="1"/>
          </p:cNvSpPr>
          <p:nvPr>
            <p:ph type="ftr" sz="quarter" idx="11"/>
          </p:nvPr>
        </p:nvSpPr>
        <p:spPr/>
        <p:txBody>
          <a:bodyPr/>
          <a:lstStyle/>
          <a:p>
            <a:r>
              <a:rPr lang="tr-TR" smtClean="0"/>
              <a:t>Film Türleri / Prof. Dr. S. Ruken Öztürk</a:t>
            </a:r>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2">
            <a:lumMod val="40000"/>
            <a:lumOff val="60000"/>
          </a:schemeClr>
        </a:solidFill>
        <a:effectLst/>
      </p:bgPr>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C354B74-9D0B-4DAF-BEA4-E774DE25CF7B}" type="datetime1">
              <a:rPr lang="tr-TR" smtClean="0"/>
              <a:t>09.01.2018</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tr-TR" smtClean="0"/>
              <a:t>Film Türleri / Prof. Dr. S. Ruken Öztürk</a:t>
            </a:r>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302176B-0E47-46AC-8F43-DAB4B8A37D06}"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hyperlink" Target="https://www.youtube.com/watch?v=UlbiNuT7EDI" TargetMode="External"/><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3" Type="http://schemas.openxmlformats.org/officeDocument/2006/relationships/hyperlink" Target="https://www.youtube.com/watch?v=BHc_ZTEH0VU" TargetMode="External"/><Relationship Id="rId2" Type="http://schemas.openxmlformats.org/officeDocument/2006/relationships/hyperlink" Target="https://www.youtube.com/watch?v=g-HeV8Z6iXcThe" TargetMode="Externa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useBgFill="1">
        <p:nvSpPr>
          <p:cNvPr id="2" name="Başlık 1"/>
          <p:cNvSpPr>
            <a:spLocks noGrp="1"/>
          </p:cNvSpPr>
          <p:nvPr>
            <p:ph type="title"/>
          </p:nvPr>
        </p:nvSpPr>
        <p:spPr>
          <a:xfrm>
            <a:off x="457200" y="260648"/>
            <a:ext cx="8229600" cy="1156990"/>
          </a:xfrm>
          <a:ln>
            <a:solidFill>
              <a:schemeClr val="accent1"/>
            </a:solidFill>
          </a:ln>
        </p:spPr>
        <p:txBody>
          <a:bodyPr>
            <a:normAutofit/>
          </a:bodyPr>
          <a:lstStyle/>
          <a:p>
            <a:r>
              <a:rPr lang="tr-TR" sz="2800" dirty="0" smtClean="0">
                <a:latin typeface="Arial Narrow" panose="020B0606020202030204" pitchFamily="34" charset="0"/>
                <a:cs typeface="Times New Roman" panose="02020603050405020304" pitchFamily="18" charset="0"/>
              </a:rPr>
              <a:t>Sanat filmi ile popüler filmler arasındaki farklar nelerdir? Ne tür kavramlar kullanıyoruz, karşılaştıralım:</a:t>
            </a:r>
            <a:endParaRPr lang="tr-TR" sz="2800" dirty="0">
              <a:latin typeface="Arial Narrow" panose="020B0606020202030204" pitchFamily="34" charset="0"/>
              <a:cs typeface="Times New Roman" panose="02020603050405020304" pitchFamily="18" charset="0"/>
            </a:endParaRPr>
          </a:p>
        </p:txBody>
      </p:sp>
      <p:sp>
        <p:nvSpPr>
          <p:cNvPr id="3" name="Alt Başlık 2"/>
          <p:cNvSpPr>
            <a:spLocks noGrp="1"/>
          </p:cNvSpPr>
          <p:nvPr>
            <p:ph type="body" idx="1"/>
          </p:nvPr>
        </p:nvSpPr>
        <p:spPr/>
        <p:txBody>
          <a:bodyPr/>
          <a:lstStyle/>
          <a:p>
            <a:r>
              <a:rPr lang="tr-TR" dirty="0" smtClean="0">
                <a:latin typeface="Times New Roman" panose="02020603050405020304" pitchFamily="18" charset="0"/>
                <a:cs typeface="Times New Roman" panose="02020603050405020304" pitchFamily="18" charset="0"/>
              </a:rPr>
              <a:t>Popüler olan için</a:t>
            </a:r>
            <a:endParaRPr lang="tr-TR" dirty="0">
              <a:latin typeface="Times New Roman" panose="02020603050405020304" pitchFamily="18" charset="0"/>
              <a:cs typeface="Times New Roman" panose="02020603050405020304" pitchFamily="18" charset="0"/>
            </a:endParaRPr>
          </a:p>
        </p:txBody>
      </p:sp>
      <p:sp>
        <p:nvSpPr>
          <p:cNvPr id="4" name="İçerik Yer Tutucusu 3"/>
          <p:cNvSpPr>
            <a:spLocks noGrp="1"/>
          </p:cNvSpPr>
          <p:nvPr>
            <p:ph sz="half" idx="2"/>
          </p:nvPr>
        </p:nvSpPr>
        <p:spPr/>
        <p:txBody>
          <a:bodyPr/>
          <a:lstStyle/>
          <a:p>
            <a:r>
              <a:rPr lang="tr-TR" dirty="0" err="1" smtClean="0">
                <a:latin typeface="Times New Roman" panose="02020603050405020304" pitchFamily="18" charset="0"/>
                <a:cs typeface="Times New Roman" panose="02020603050405020304" pitchFamily="18" charset="0"/>
              </a:rPr>
              <a:t>Anaakım</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mainstream</a:t>
            </a:r>
            <a:r>
              <a:rPr lang="tr-TR" dirty="0" smtClean="0">
                <a:latin typeface="Times New Roman" panose="02020603050405020304" pitchFamily="18" charset="0"/>
                <a:cs typeface="Times New Roman" panose="02020603050405020304" pitchFamily="18" charset="0"/>
              </a:rPr>
              <a:t>)</a:t>
            </a:r>
          </a:p>
          <a:p>
            <a:r>
              <a:rPr lang="tr-TR" dirty="0" smtClean="0">
                <a:latin typeface="Times New Roman" panose="02020603050405020304" pitchFamily="18" charset="0"/>
                <a:cs typeface="Times New Roman" panose="02020603050405020304" pitchFamily="18" charset="0"/>
              </a:rPr>
              <a:t>Geleneksel anlatı</a:t>
            </a:r>
          </a:p>
          <a:p>
            <a:r>
              <a:rPr lang="tr-TR" dirty="0" smtClean="0">
                <a:latin typeface="Times New Roman" panose="02020603050405020304" pitchFamily="18" charset="0"/>
                <a:cs typeface="Times New Roman" panose="02020603050405020304" pitchFamily="18" charset="0"/>
              </a:rPr>
              <a:t>Klasik anlatı</a:t>
            </a:r>
          </a:p>
          <a:p>
            <a:r>
              <a:rPr lang="tr-TR" dirty="0" smtClean="0">
                <a:latin typeface="Times New Roman" panose="02020603050405020304" pitchFamily="18" charset="0"/>
                <a:cs typeface="Times New Roman" panose="02020603050405020304" pitchFamily="18" charset="0"/>
              </a:rPr>
              <a:t>Ticari sinema</a:t>
            </a:r>
          </a:p>
          <a:p>
            <a:r>
              <a:rPr lang="tr-TR" dirty="0" smtClean="0">
                <a:latin typeface="Times New Roman" panose="02020603050405020304" pitchFamily="18" charset="0"/>
                <a:cs typeface="Times New Roman" panose="02020603050405020304" pitchFamily="18" charset="0"/>
              </a:rPr>
              <a:t>Türlerden söz ediyoruz</a:t>
            </a:r>
          </a:p>
          <a:p>
            <a:r>
              <a:rPr lang="tr-TR" dirty="0" smtClean="0">
                <a:latin typeface="Times New Roman" panose="02020603050405020304" pitchFamily="18" charset="0"/>
                <a:cs typeface="Times New Roman" panose="02020603050405020304" pitchFamily="18" charset="0"/>
              </a:rPr>
              <a:t>Yıldızlardan söz ediyoruz</a:t>
            </a:r>
          </a:p>
          <a:p>
            <a:r>
              <a:rPr lang="tr-TR" dirty="0" err="1" smtClean="0">
                <a:latin typeface="Times New Roman" panose="02020603050405020304" pitchFamily="18" charset="0"/>
                <a:cs typeface="Times New Roman" panose="02020603050405020304" pitchFamily="18" charset="0"/>
              </a:rPr>
              <a:t>Auteur’den</a:t>
            </a:r>
            <a:r>
              <a:rPr lang="tr-TR" dirty="0" smtClean="0">
                <a:latin typeface="Times New Roman" panose="02020603050405020304" pitchFamily="18" charset="0"/>
                <a:cs typeface="Times New Roman" panose="02020603050405020304" pitchFamily="18" charset="0"/>
              </a:rPr>
              <a:t> söz ediyoruz</a:t>
            </a:r>
          </a:p>
          <a:p>
            <a:pPr marL="0" indent="0">
              <a:buNone/>
            </a:pPr>
            <a:r>
              <a:rPr lang="tr-TR" dirty="0" smtClean="0">
                <a:latin typeface="Times New Roman" panose="02020603050405020304" pitchFamily="18" charset="0"/>
                <a:cs typeface="Times New Roman" panose="02020603050405020304" pitchFamily="18" charset="0"/>
              </a:rPr>
              <a:t>(Türler içindeki </a:t>
            </a:r>
            <a:r>
              <a:rPr lang="tr-TR" dirty="0" err="1" smtClean="0">
                <a:latin typeface="Times New Roman" panose="02020603050405020304" pitchFamily="18" charset="0"/>
                <a:cs typeface="Times New Roman" panose="02020603050405020304" pitchFamily="18" charset="0"/>
              </a:rPr>
              <a:t>auteur’ler</a:t>
            </a:r>
            <a:r>
              <a:rPr lang="tr-TR" dirty="0" smtClean="0">
                <a:latin typeface="Times New Roman" panose="02020603050405020304" pitchFamily="18" charset="0"/>
                <a:cs typeface="Times New Roman" panose="02020603050405020304" pitchFamily="18" charset="0"/>
              </a:rPr>
              <a:t>, gerilim </a:t>
            </a:r>
            <a:r>
              <a:rPr lang="tr-TR" dirty="0" smtClean="0">
                <a:latin typeface="Times New Roman" panose="02020603050405020304" pitchFamily="18" charset="0"/>
                <a:cs typeface="Times New Roman" panose="02020603050405020304" pitchFamily="18" charset="0"/>
              </a:rPr>
              <a:t>ustası </a:t>
            </a:r>
            <a:r>
              <a:rPr lang="tr-TR" dirty="0" err="1" smtClean="0">
                <a:latin typeface="Times New Roman" panose="02020603050405020304" pitchFamily="18" charset="0"/>
                <a:cs typeface="Times New Roman" panose="02020603050405020304" pitchFamily="18" charset="0"/>
              </a:rPr>
              <a:t>Hitchcock</a:t>
            </a:r>
            <a:r>
              <a:rPr lang="tr-TR" dirty="0" smtClean="0">
                <a:latin typeface="Times New Roman" panose="02020603050405020304" pitchFamily="18" charset="0"/>
                <a:cs typeface="Times New Roman" panose="02020603050405020304" pitchFamily="18" charset="0"/>
              </a:rPr>
              <a:t> gibi)</a:t>
            </a:r>
          </a:p>
          <a:p>
            <a:endParaRPr lang="tr-TR" dirty="0"/>
          </a:p>
        </p:txBody>
      </p:sp>
      <p:sp>
        <p:nvSpPr>
          <p:cNvPr id="5" name="Metin Yer Tutucusu 4"/>
          <p:cNvSpPr>
            <a:spLocks noGrp="1"/>
          </p:cNvSpPr>
          <p:nvPr>
            <p:ph type="body" sz="quarter" idx="3"/>
          </p:nvPr>
        </p:nvSpPr>
        <p:spPr>
          <a:xfrm>
            <a:off x="4644008" y="1484784"/>
            <a:ext cx="4041775" cy="639762"/>
          </a:xfrm>
          <a:noFill/>
        </p:spPr>
        <p:txBody>
          <a:bodyPr/>
          <a:lstStyle/>
          <a:p>
            <a:r>
              <a:rPr lang="tr-TR" dirty="0" smtClean="0">
                <a:latin typeface="Times New Roman" panose="02020603050405020304" pitchFamily="18" charset="0"/>
                <a:cs typeface="Times New Roman" panose="02020603050405020304" pitchFamily="18" charset="0"/>
              </a:rPr>
              <a:t>Popüler olmayan</a:t>
            </a:r>
            <a:endParaRPr lang="tr-TR" dirty="0">
              <a:latin typeface="Times New Roman" panose="02020603050405020304" pitchFamily="18" charset="0"/>
              <a:cs typeface="Times New Roman" panose="02020603050405020304" pitchFamily="18" charset="0"/>
            </a:endParaRPr>
          </a:p>
        </p:txBody>
      </p:sp>
      <p:sp>
        <p:nvSpPr>
          <p:cNvPr id="6" name="İçerik Yer Tutucusu 5"/>
          <p:cNvSpPr>
            <a:spLocks noGrp="1"/>
          </p:cNvSpPr>
          <p:nvPr>
            <p:ph sz="quarter" idx="4"/>
          </p:nvPr>
        </p:nvSpPr>
        <p:spPr/>
        <p:txBody>
          <a:bodyPr/>
          <a:lstStyle/>
          <a:p>
            <a:r>
              <a:rPr lang="tr-TR" dirty="0" smtClean="0">
                <a:latin typeface="Times New Roman" panose="02020603050405020304" pitchFamily="18" charset="0"/>
                <a:cs typeface="Times New Roman" panose="02020603050405020304" pitchFamily="18" charset="0"/>
              </a:rPr>
              <a:t>Sanat sineması</a:t>
            </a:r>
          </a:p>
          <a:p>
            <a:r>
              <a:rPr lang="tr-TR" dirty="0" smtClean="0">
                <a:latin typeface="Times New Roman" panose="02020603050405020304" pitchFamily="18" charset="0"/>
                <a:cs typeface="Times New Roman" panose="02020603050405020304" pitchFamily="18" charset="0"/>
              </a:rPr>
              <a:t>Karşı sinema</a:t>
            </a:r>
          </a:p>
          <a:p>
            <a:r>
              <a:rPr lang="tr-TR" dirty="0" smtClean="0">
                <a:latin typeface="Times New Roman" panose="02020603050405020304" pitchFamily="18" charset="0"/>
                <a:cs typeface="Times New Roman" panose="02020603050405020304" pitchFamily="18" charset="0"/>
              </a:rPr>
              <a:t>Modern sinema</a:t>
            </a:r>
          </a:p>
          <a:p>
            <a:r>
              <a:rPr lang="tr-TR" dirty="0" smtClean="0">
                <a:latin typeface="Times New Roman" panose="02020603050405020304" pitchFamily="18" charset="0"/>
                <a:cs typeface="Times New Roman" panose="02020603050405020304" pitchFamily="18" charset="0"/>
              </a:rPr>
              <a:t>Çağdaş sinema</a:t>
            </a:r>
          </a:p>
          <a:p>
            <a:r>
              <a:rPr lang="tr-TR" dirty="0" err="1" smtClean="0">
                <a:latin typeface="Times New Roman" panose="02020603050405020304" pitchFamily="18" charset="0"/>
                <a:cs typeface="Times New Roman" panose="02020603050405020304" pitchFamily="18" charset="0"/>
              </a:rPr>
              <a:t>Yapıbozumcu</a:t>
            </a:r>
            <a:r>
              <a:rPr lang="tr-TR" dirty="0" smtClean="0">
                <a:latin typeface="Times New Roman" panose="02020603050405020304" pitchFamily="18" charset="0"/>
                <a:cs typeface="Times New Roman" panose="02020603050405020304" pitchFamily="18" charset="0"/>
              </a:rPr>
              <a:t>/Yıkıcı sinema</a:t>
            </a:r>
          </a:p>
          <a:p>
            <a:r>
              <a:rPr lang="tr-TR" dirty="0" err="1" smtClean="0">
                <a:latin typeface="Times New Roman" panose="02020603050405020304" pitchFamily="18" charset="0"/>
                <a:cs typeface="Times New Roman" panose="02020603050405020304" pitchFamily="18" charset="0"/>
              </a:rPr>
              <a:t>Auteur’den</a:t>
            </a:r>
            <a:r>
              <a:rPr lang="tr-TR" dirty="0" smtClean="0">
                <a:latin typeface="Times New Roman" panose="02020603050405020304" pitchFamily="18" charset="0"/>
                <a:cs typeface="Times New Roman" panose="02020603050405020304" pitchFamily="18" charset="0"/>
              </a:rPr>
              <a:t> söz ediyoruz</a:t>
            </a:r>
          </a:p>
          <a:p>
            <a:pPr marL="0" indent="0">
              <a:buNone/>
            </a:pPr>
            <a:r>
              <a:rPr lang="tr-TR" dirty="0" smtClean="0">
                <a:latin typeface="Times New Roman" panose="02020603050405020304" pitchFamily="18" charset="0"/>
                <a:cs typeface="Times New Roman" panose="02020603050405020304" pitchFamily="18" charset="0"/>
              </a:rPr>
              <a:t>(dünya sanat sinemasına imzasını atmış yönetmenler, </a:t>
            </a:r>
            <a:r>
              <a:rPr lang="tr-TR" dirty="0" err="1" smtClean="0">
                <a:latin typeface="Times New Roman" panose="02020603050405020304" pitchFamily="18" charset="0"/>
                <a:cs typeface="Times New Roman" panose="02020603050405020304" pitchFamily="18" charset="0"/>
              </a:rPr>
              <a:t>Haneke</a:t>
            </a:r>
            <a:r>
              <a:rPr lang="tr-TR" dirty="0" smtClean="0">
                <a:latin typeface="Times New Roman" panose="02020603050405020304" pitchFamily="18" charset="0"/>
                <a:cs typeface="Times New Roman" panose="02020603050405020304" pitchFamily="18" charset="0"/>
              </a:rPr>
              <a:t> gibi) </a:t>
            </a:r>
          </a:p>
          <a:p>
            <a:endParaRPr lang="tr-TR" dirty="0"/>
          </a:p>
        </p:txBody>
      </p:sp>
      <p:sp>
        <p:nvSpPr>
          <p:cNvPr id="7" name="Altbilgi Yer Tutucusu 6"/>
          <p:cNvSpPr>
            <a:spLocks noGrp="1"/>
          </p:cNvSpPr>
          <p:nvPr>
            <p:ph type="ftr" sz="quarter" idx="11"/>
          </p:nvPr>
        </p:nvSpPr>
        <p:spPr>
          <a:xfrm>
            <a:off x="2915816" y="6356350"/>
            <a:ext cx="3888432" cy="365125"/>
          </a:xfrm>
        </p:spPr>
        <p:txBody>
          <a:bodyPr/>
          <a:lstStyle/>
          <a:p>
            <a:r>
              <a:rPr lang="tr-TR" sz="1800" dirty="0" smtClean="0"/>
              <a:t>Film Türleri / Prof. Dr. S. Ruken Öztürk</a:t>
            </a:r>
            <a:endParaRPr lang="tr-TR" sz="1800" dirty="0"/>
          </a:p>
        </p:txBody>
      </p:sp>
    </p:spTree>
    <p:extLst>
      <p:ext uri="{BB962C8B-B14F-4D97-AF65-F5344CB8AC3E}">
        <p14:creationId xmlns:p14="http://schemas.microsoft.com/office/powerpoint/2010/main" val="150583766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Dikdörtgen 7"/>
          <p:cNvSpPr/>
          <p:nvPr/>
        </p:nvSpPr>
        <p:spPr>
          <a:xfrm>
            <a:off x="755576" y="548680"/>
            <a:ext cx="7474024" cy="5688632"/>
          </a:xfrm>
          <a:prstGeom prst="rect">
            <a:avLst/>
          </a:prstGeom>
        </p:spPr>
        <p:txBody>
          <a:bodyPr/>
          <a:lstStyle/>
          <a:p>
            <a:pPr lvl="0" algn="just" rtl="0">
              <a:buChar char="•"/>
            </a:pPr>
            <a:r>
              <a:rPr lang="tr-TR" dirty="0" smtClean="0">
                <a:latin typeface="Times New Roman" panose="02020603050405020304" pitchFamily="18" charset="0"/>
                <a:cs typeface="Times New Roman" panose="02020603050405020304" pitchFamily="18" charset="0"/>
              </a:rPr>
              <a:t>Aristoteles’in </a:t>
            </a:r>
            <a:r>
              <a:rPr lang="tr-TR" i="1" dirty="0" err="1" smtClean="0">
                <a:latin typeface="Times New Roman" panose="02020603050405020304" pitchFamily="18" charset="0"/>
                <a:cs typeface="Times New Roman" panose="02020603050405020304" pitchFamily="18" charset="0"/>
              </a:rPr>
              <a:t>Poetika</a:t>
            </a:r>
            <a:r>
              <a:rPr lang="tr-TR" dirty="0" err="1" smtClean="0">
                <a:latin typeface="Times New Roman" panose="02020603050405020304" pitchFamily="18" charset="0"/>
                <a:cs typeface="Times New Roman" panose="02020603050405020304" pitchFamily="18" charset="0"/>
              </a:rPr>
              <a:t>’sını</a:t>
            </a:r>
            <a:r>
              <a:rPr lang="tr-TR" dirty="0" smtClean="0">
                <a:latin typeface="Times New Roman" panose="02020603050405020304" pitchFamily="18" charset="0"/>
                <a:cs typeface="Times New Roman" panose="02020603050405020304" pitchFamily="18" charset="0"/>
              </a:rPr>
              <a:t> anımsayalım (Öztürk’ün </a:t>
            </a:r>
            <a:r>
              <a:rPr lang="tr-TR" i="1" dirty="0" smtClean="0">
                <a:latin typeface="Times New Roman" panose="02020603050405020304" pitchFamily="18" charset="0"/>
                <a:cs typeface="Times New Roman" panose="02020603050405020304" pitchFamily="18" charset="0"/>
              </a:rPr>
              <a:t>Sinemada Kadın Olmak </a:t>
            </a:r>
            <a:r>
              <a:rPr lang="tr-TR" dirty="0" smtClean="0">
                <a:latin typeface="Times New Roman" panose="02020603050405020304" pitchFamily="18" charset="0"/>
                <a:cs typeface="Times New Roman" panose="02020603050405020304" pitchFamily="18" charset="0"/>
              </a:rPr>
              <a:t>kitabından alınmıştır, 2000, s. 40-41)</a:t>
            </a:r>
            <a:r>
              <a:rPr lang="tr-TR" dirty="0" smtClean="0">
                <a:latin typeface="Times New Roman" panose="02020603050405020304" pitchFamily="18" charset="0"/>
                <a:cs typeface="Times New Roman" panose="02020603050405020304" pitchFamily="18" charset="0"/>
                <a:sym typeface="Symbol"/>
              </a:rPr>
              <a:t></a:t>
            </a:r>
            <a:r>
              <a:rPr lang="tr-TR" dirty="0" smtClean="0">
                <a:latin typeface="Times New Roman" panose="02020603050405020304" pitchFamily="18" charset="0"/>
                <a:cs typeface="Times New Roman" panose="02020603050405020304" pitchFamily="18" charset="0"/>
              </a:rPr>
              <a:t>:</a:t>
            </a:r>
          </a:p>
          <a:p>
            <a:pPr lvl="0" algn="just" rtl="0">
              <a:buChar char="•"/>
            </a:pPr>
            <a:endParaRPr lang="tr-TR" dirty="0">
              <a:latin typeface="Times New Roman" panose="02020603050405020304" pitchFamily="18" charset="0"/>
              <a:cs typeface="Times New Roman" panose="02020603050405020304" pitchFamily="18" charset="0"/>
            </a:endParaRPr>
          </a:p>
          <a:p>
            <a:pPr algn="just"/>
            <a:r>
              <a:rPr lang="tr-TR" dirty="0" smtClean="0">
                <a:latin typeface="Times New Roman" panose="02020603050405020304" pitchFamily="18" charset="0"/>
                <a:cs typeface="Times New Roman" panose="02020603050405020304" pitchFamily="18" charset="0"/>
              </a:rPr>
              <a:t>«Klasik </a:t>
            </a:r>
            <a:r>
              <a:rPr lang="tr-TR" dirty="0">
                <a:latin typeface="Times New Roman" panose="02020603050405020304" pitchFamily="18" charset="0"/>
                <a:cs typeface="Times New Roman" panose="02020603050405020304" pitchFamily="18" charset="0"/>
              </a:rPr>
              <a:t>bir anlatı olan tragedyalar ile klasik/popüler sinema arasındaki ilişki hep dikkatleri çekmiştir. Aristoteles </a:t>
            </a:r>
            <a:r>
              <a:rPr lang="tr-TR" dirty="0" err="1">
                <a:latin typeface="Times New Roman" panose="02020603050405020304" pitchFamily="18" charset="0"/>
                <a:cs typeface="Times New Roman" panose="02020603050405020304" pitchFamily="18" charset="0"/>
              </a:rPr>
              <a:t>Poetika’da</a:t>
            </a:r>
            <a:r>
              <a:rPr lang="tr-TR" dirty="0">
                <a:latin typeface="Times New Roman" panose="02020603050405020304" pitchFamily="18" charset="0"/>
                <a:cs typeface="Times New Roman" panose="02020603050405020304" pitchFamily="18" charset="0"/>
              </a:rPr>
              <a:t> tragedyaları, ahlaksal bakımdan ağırbaşlı, başı ve sonu olan, belli bir uzunluğu bulunan bir eylemin (</a:t>
            </a:r>
            <a:r>
              <a:rPr lang="tr-TR" dirty="0" err="1">
                <a:latin typeface="Times New Roman" panose="02020603050405020304" pitchFamily="18" charset="0"/>
                <a:cs typeface="Times New Roman" panose="02020603050405020304" pitchFamily="18" charset="0"/>
              </a:rPr>
              <a:t>praxisin</a:t>
            </a:r>
            <a:r>
              <a:rPr lang="tr-TR" dirty="0">
                <a:latin typeface="Times New Roman" panose="02020603050405020304" pitchFamily="18" charset="0"/>
                <a:cs typeface="Times New Roman" panose="02020603050405020304" pitchFamily="18" charset="0"/>
              </a:rPr>
              <a:t>) taklidi olarak betimler. Bir eylemin taklidi öyküdür. ‘Öykü denince’ olayların örgüsü (</a:t>
            </a:r>
            <a:r>
              <a:rPr lang="tr-TR" dirty="0" err="1">
                <a:latin typeface="Times New Roman" panose="02020603050405020304" pitchFamily="18" charset="0"/>
                <a:cs typeface="Times New Roman" panose="02020603050405020304" pitchFamily="18" charset="0"/>
              </a:rPr>
              <a:t>Plot</a:t>
            </a:r>
            <a:r>
              <a:rPr lang="tr-TR" dirty="0">
                <a:latin typeface="Times New Roman" panose="02020603050405020304" pitchFamily="18" charset="0"/>
                <a:cs typeface="Times New Roman" panose="02020603050405020304" pitchFamily="18" charset="0"/>
              </a:rPr>
              <a:t>) akla gelir. Bir tragedyanın altı unsurundan (öykü, karakterler, dil, düşünceler, dekorasyon ve müzik) en önemlisi ‘</a:t>
            </a:r>
            <a:r>
              <a:rPr lang="tr-TR" dirty="0" err="1">
                <a:latin typeface="Times New Roman" panose="02020603050405020304" pitchFamily="18" charset="0"/>
                <a:cs typeface="Times New Roman" panose="02020603050405020304" pitchFamily="18" charset="0"/>
              </a:rPr>
              <a:t>öykü’dür</a:t>
            </a:r>
            <a:r>
              <a:rPr lang="tr-TR" dirty="0">
                <a:latin typeface="Times New Roman" panose="02020603050405020304" pitchFamily="18" charset="0"/>
                <a:cs typeface="Times New Roman" panose="02020603050405020304" pitchFamily="18" charset="0"/>
              </a:rPr>
              <a:t>; diğer bir ifadeyle olayların uygun bir biçimde birbirine bağlanmasıdır. Bütün bu adı geçen öğeler yönünden zayıf olan, fakat öyküsü bulunan ve olayların bağlılığına dayanan bir tragedya, öbüründen çok daha üstün olan bir tragedyadır. Tragedyanın temeli ve aynı zamanda ruhu ‘</a:t>
            </a:r>
            <a:r>
              <a:rPr lang="tr-TR" dirty="0" err="1">
                <a:latin typeface="Times New Roman" panose="02020603050405020304" pitchFamily="18" charset="0"/>
                <a:cs typeface="Times New Roman" panose="02020603050405020304" pitchFamily="18" charset="0"/>
              </a:rPr>
              <a:t>öykü’dür</a:t>
            </a:r>
            <a:r>
              <a:rPr lang="tr-TR" dirty="0">
                <a:latin typeface="Times New Roman" panose="02020603050405020304" pitchFamily="18" charset="0"/>
                <a:cs typeface="Times New Roman" panose="02020603050405020304" pitchFamily="18" charset="0"/>
              </a:rPr>
              <a:t>. Öyküden sonra ikinci olarak ‘karakterler’ gelir. Kısaca tragedya tamamlanmış, </a:t>
            </a:r>
            <a:r>
              <a:rPr lang="tr-TR" dirty="0" smtClean="0">
                <a:latin typeface="Times New Roman" panose="02020603050405020304" pitchFamily="18" charset="0"/>
                <a:cs typeface="Times New Roman" panose="02020603050405020304" pitchFamily="18" charset="0"/>
              </a:rPr>
              <a:t>bütünlüğü olan </a:t>
            </a:r>
            <a:r>
              <a:rPr lang="tr-TR" dirty="0">
                <a:latin typeface="Times New Roman" panose="02020603050405020304" pitchFamily="18" charset="0"/>
                <a:cs typeface="Times New Roman" panose="02020603050405020304" pitchFamily="18" charset="0"/>
              </a:rPr>
              <a:t>bir eylemin taklididir. Kuşkusuz her bütünün başı, ortası ve sonu vardır</a:t>
            </a:r>
            <a:r>
              <a:rPr lang="tr-TR" dirty="0" smtClean="0">
                <a:latin typeface="Times New Roman" panose="02020603050405020304" pitchFamily="18" charset="0"/>
                <a:cs typeface="Times New Roman" panose="02020603050405020304" pitchFamily="18" charset="0"/>
              </a:rPr>
              <a:t>.»</a:t>
            </a:r>
          </a:p>
          <a:p>
            <a:pPr algn="just"/>
            <a:r>
              <a:rPr lang="tr-TR" sz="1400" dirty="0" smtClean="0">
                <a:latin typeface="Times New Roman" panose="02020603050405020304" pitchFamily="18" charset="0"/>
                <a:cs typeface="Times New Roman" panose="02020603050405020304" pitchFamily="18" charset="0"/>
                <a:sym typeface="Symbol"/>
              </a:rPr>
              <a:t></a:t>
            </a:r>
            <a:r>
              <a:rPr lang="tr-TR" sz="1400" dirty="0">
                <a:latin typeface="Times New Roman" panose="02020603050405020304" pitchFamily="18" charset="0"/>
                <a:cs typeface="Times New Roman" panose="02020603050405020304" pitchFamily="18" charset="0"/>
                <a:sym typeface="Symbol"/>
              </a:rPr>
              <a:t>Öztürk, S. Ruken (2000). </a:t>
            </a:r>
            <a:r>
              <a:rPr lang="tr-TR" sz="1400" i="1" dirty="0">
                <a:latin typeface="Times New Roman" panose="02020603050405020304" pitchFamily="18" charset="0"/>
                <a:cs typeface="Times New Roman" panose="02020603050405020304" pitchFamily="18" charset="0"/>
                <a:sym typeface="Symbol"/>
              </a:rPr>
              <a:t>Sinemada Kadın Olmak</a:t>
            </a:r>
            <a:r>
              <a:rPr lang="tr-TR" sz="1400" dirty="0">
                <a:latin typeface="Times New Roman" panose="02020603050405020304" pitchFamily="18" charset="0"/>
                <a:cs typeface="Times New Roman" panose="02020603050405020304" pitchFamily="18" charset="0"/>
                <a:sym typeface="Symbol"/>
              </a:rPr>
              <a:t>. İstanbul: </a:t>
            </a:r>
            <a:r>
              <a:rPr lang="tr-TR" sz="1400" dirty="0" smtClean="0">
                <a:latin typeface="Times New Roman" panose="02020603050405020304" pitchFamily="18" charset="0"/>
                <a:cs typeface="Times New Roman" panose="02020603050405020304" pitchFamily="18" charset="0"/>
                <a:sym typeface="Symbol"/>
              </a:rPr>
              <a:t>Alan</a:t>
            </a:r>
          </a:p>
          <a:p>
            <a:pPr algn="just"/>
            <a:endParaRPr lang="tr-TR" dirty="0" smtClean="0">
              <a:latin typeface="Times New Roman" panose="02020603050405020304" pitchFamily="18" charset="0"/>
              <a:cs typeface="Times New Roman" panose="02020603050405020304" pitchFamily="18" charset="0"/>
              <a:sym typeface="Symbol"/>
            </a:endParaRPr>
          </a:p>
          <a:p>
            <a:pPr marL="285750" indent="-285750" algn="just">
              <a:buFont typeface="Arial" panose="020B0604020202020204" pitchFamily="34" charset="0"/>
              <a:buChar char="•"/>
            </a:pPr>
            <a:r>
              <a:rPr lang="tr-TR" dirty="0" smtClean="0">
                <a:latin typeface="Times New Roman" panose="02020603050405020304" pitchFamily="18" charset="0"/>
                <a:cs typeface="Times New Roman" panose="02020603050405020304" pitchFamily="18" charset="0"/>
                <a:sym typeface="Symbol"/>
              </a:rPr>
              <a:t>Tür </a:t>
            </a:r>
            <a:r>
              <a:rPr lang="tr-TR" dirty="0">
                <a:latin typeface="Times New Roman" panose="02020603050405020304" pitchFamily="18" charset="0"/>
                <a:cs typeface="Times New Roman" panose="02020603050405020304" pitchFamily="18" charset="0"/>
                <a:sym typeface="Symbol"/>
              </a:rPr>
              <a:t>filmleri yineleme ve çeşitleme yoluyla, benzer öykü, durum, karakterleri kullanan ticari filmlerdir (bkz. Abisel, 2017</a:t>
            </a:r>
            <a:r>
              <a:rPr lang="tr-TR" dirty="0" smtClean="0">
                <a:latin typeface="Times New Roman" panose="02020603050405020304" pitchFamily="18" charset="0"/>
                <a:cs typeface="Times New Roman" panose="02020603050405020304" pitchFamily="18" charset="0"/>
                <a:sym typeface="Symbol"/>
              </a:rPr>
              <a:t>)</a:t>
            </a:r>
            <a:endParaRPr lang="tr-TR" dirty="0">
              <a:latin typeface="Times New Roman" panose="02020603050405020304" pitchFamily="18" charset="0"/>
              <a:cs typeface="Times New Roman" panose="02020603050405020304" pitchFamily="18" charset="0"/>
              <a:sym typeface="Symbol"/>
            </a:endParaRPr>
          </a:p>
          <a:p>
            <a:pPr algn="just"/>
            <a:r>
              <a:rPr lang="tr-TR" sz="1400" dirty="0" smtClean="0">
                <a:latin typeface="Times New Roman" panose="02020603050405020304" pitchFamily="18" charset="0"/>
                <a:cs typeface="Times New Roman" panose="02020603050405020304" pitchFamily="18" charset="0"/>
                <a:sym typeface="Symbol"/>
              </a:rPr>
              <a:t></a:t>
            </a:r>
            <a:r>
              <a:rPr lang="tr-TR" sz="1400" dirty="0" smtClean="0">
                <a:latin typeface="Times New Roman" panose="02020603050405020304" pitchFamily="18" charset="0"/>
                <a:cs typeface="Times New Roman" panose="02020603050405020304" pitchFamily="18" charset="0"/>
              </a:rPr>
              <a:t>Abisel</a:t>
            </a:r>
            <a:r>
              <a:rPr lang="tr-TR" sz="1400" dirty="0">
                <a:latin typeface="Times New Roman" panose="02020603050405020304" pitchFamily="18" charset="0"/>
                <a:cs typeface="Times New Roman" panose="02020603050405020304" pitchFamily="18" charset="0"/>
              </a:rPr>
              <a:t>, </a:t>
            </a:r>
            <a:r>
              <a:rPr lang="tr-TR" sz="1400" dirty="0" smtClean="0">
                <a:latin typeface="Times New Roman" panose="02020603050405020304" pitchFamily="18" charset="0"/>
                <a:cs typeface="Times New Roman" panose="02020603050405020304" pitchFamily="18" charset="0"/>
              </a:rPr>
              <a:t>Nilgün </a:t>
            </a:r>
            <a:r>
              <a:rPr lang="tr-TR" sz="1400" dirty="0">
                <a:latin typeface="Times New Roman" panose="02020603050405020304" pitchFamily="18" charset="0"/>
                <a:cs typeface="Times New Roman" panose="02020603050405020304" pitchFamily="18" charset="0"/>
              </a:rPr>
              <a:t>(2017). </a:t>
            </a:r>
            <a:r>
              <a:rPr lang="tr-TR" sz="1400" i="1" dirty="0">
                <a:latin typeface="Times New Roman" panose="02020603050405020304" pitchFamily="18" charset="0"/>
                <a:cs typeface="Times New Roman" panose="02020603050405020304" pitchFamily="18" charset="0"/>
              </a:rPr>
              <a:t>Popüler Sinema ve Türler</a:t>
            </a:r>
            <a:r>
              <a:rPr lang="tr-TR" sz="1400" dirty="0">
                <a:latin typeface="Times New Roman" panose="02020603050405020304" pitchFamily="18" charset="0"/>
                <a:cs typeface="Times New Roman" panose="02020603050405020304" pitchFamily="18" charset="0"/>
              </a:rPr>
              <a:t>. Ankara: De Ki (Zorunlu kitap).</a:t>
            </a:r>
          </a:p>
          <a:p>
            <a:endParaRPr lang="tr-TR" dirty="0" smtClean="0">
              <a:latin typeface="Times New Roman" panose="02020603050405020304" pitchFamily="18" charset="0"/>
              <a:cs typeface="Times New Roman" panose="02020603050405020304" pitchFamily="18" charset="0"/>
              <a:sym typeface="Symbol"/>
            </a:endParaRPr>
          </a:p>
          <a:p>
            <a:endParaRPr lang="tr-TR" sz="2000" dirty="0">
              <a:latin typeface="Times New Roman" panose="02020603050405020304" pitchFamily="18" charset="0"/>
              <a:cs typeface="Times New Roman" panose="02020603050405020304" pitchFamily="18" charset="0"/>
              <a:sym typeface="Symbol"/>
            </a:endParaRPr>
          </a:p>
          <a:p>
            <a:endParaRPr lang="tr-TR" sz="2000" dirty="0">
              <a:latin typeface="Times New Roman" panose="02020603050405020304" pitchFamily="18" charset="0"/>
              <a:cs typeface="Times New Roman" panose="02020603050405020304" pitchFamily="18" charset="0"/>
            </a:endParaRPr>
          </a:p>
          <a:p>
            <a:r>
              <a:rPr lang="tr-TR" sz="2000" dirty="0" smtClean="0">
                <a:latin typeface="Times New Roman" panose="02020603050405020304" pitchFamily="18" charset="0"/>
                <a:cs typeface="Times New Roman" panose="02020603050405020304" pitchFamily="18" charset="0"/>
              </a:rPr>
              <a:t/>
            </a:r>
            <a:br>
              <a:rPr lang="tr-TR" sz="2000" dirty="0" smtClean="0">
                <a:latin typeface="Times New Roman" panose="02020603050405020304" pitchFamily="18" charset="0"/>
                <a:cs typeface="Times New Roman" panose="02020603050405020304" pitchFamily="18" charset="0"/>
              </a:rPr>
            </a:br>
            <a:endParaRPr lang="tr-TR" sz="2000" dirty="0">
              <a:latin typeface="Times New Roman" panose="02020603050405020304" pitchFamily="18" charset="0"/>
              <a:cs typeface="Times New Roman" panose="02020603050405020304" pitchFamily="18" charset="0"/>
            </a:endParaRPr>
          </a:p>
        </p:txBody>
      </p:sp>
      <p:sp>
        <p:nvSpPr>
          <p:cNvPr id="2" name="Altbilgi Yer Tutucusu 1"/>
          <p:cNvSpPr>
            <a:spLocks noGrp="1"/>
          </p:cNvSpPr>
          <p:nvPr>
            <p:ph type="ftr" sz="quarter" idx="11"/>
          </p:nvPr>
        </p:nvSpPr>
        <p:spPr>
          <a:xfrm>
            <a:off x="3124200" y="6356350"/>
            <a:ext cx="3680048" cy="365125"/>
          </a:xfrm>
        </p:spPr>
        <p:txBody>
          <a:bodyPr/>
          <a:lstStyle/>
          <a:p>
            <a:r>
              <a:rPr lang="tr-TR" sz="1800" dirty="0" smtClean="0"/>
              <a:t>Film Türleri / Prof. Dr. S. Ruken Öztürk</a:t>
            </a:r>
            <a:endParaRPr lang="tr-TR" sz="1800" dirty="0"/>
          </a:p>
        </p:txBody>
      </p:sp>
    </p:spTree>
    <p:extLst>
      <p:ext uri="{BB962C8B-B14F-4D97-AF65-F5344CB8AC3E}">
        <p14:creationId xmlns:p14="http://schemas.microsoft.com/office/powerpoint/2010/main" val="197457637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Başlık 7"/>
          <p:cNvSpPr>
            <a:spLocks noGrp="1"/>
          </p:cNvSpPr>
          <p:nvPr>
            <p:ph type="title"/>
          </p:nvPr>
        </p:nvSpPr>
        <p:spPr/>
        <p:txBody>
          <a:bodyPr>
            <a:normAutofit/>
          </a:bodyPr>
          <a:lstStyle/>
          <a:p>
            <a:r>
              <a:rPr lang="tr-TR" sz="2800" dirty="0" smtClean="0">
                <a:latin typeface="Arial Narrow" panose="020B0606020202030204" pitchFamily="34" charset="0"/>
                <a:cs typeface="Times New Roman" panose="02020603050405020304" pitchFamily="18" charset="0"/>
              </a:rPr>
              <a:t>Herbert </a:t>
            </a:r>
            <a:r>
              <a:rPr lang="tr-TR" sz="2800" dirty="0" err="1" smtClean="0">
                <a:latin typeface="Arial Narrow" panose="020B0606020202030204" pitchFamily="34" charset="0"/>
                <a:cs typeface="Times New Roman" panose="02020603050405020304" pitchFamily="18" charset="0"/>
              </a:rPr>
              <a:t>Gans’a</a:t>
            </a:r>
            <a:r>
              <a:rPr lang="tr-TR" sz="2800" dirty="0" smtClean="0">
                <a:latin typeface="Arial Narrow" panose="020B0606020202030204" pitchFamily="34" charset="0"/>
                <a:cs typeface="Times New Roman" panose="02020603050405020304" pitchFamily="18" charset="0"/>
              </a:rPr>
              <a:t> göre yüksek sanat şunlardan oluşur (aktaran Öztürk, 2000, s. 37)</a:t>
            </a:r>
            <a:r>
              <a:rPr lang="tr-TR" sz="2800" dirty="0" smtClean="0">
                <a:latin typeface="Arial Narrow" panose="020B0606020202030204" pitchFamily="34" charset="0"/>
                <a:cs typeface="Times New Roman" panose="02020603050405020304" pitchFamily="18" charset="0"/>
                <a:sym typeface="Symbol"/>
              </a:rPr>
              <a:t></a:t>
            </a:r>
            <a:endParaRPr lang="tr-TR" sz="2800" dirty="0">
              <a:latin typeface="Arial Narrow" panose="020B0606020202030204" pitchFamily="34" charset="0"/>
              <a:cs typeface="Times New Roman" panose="02020603050405020304" pitchFamily="18" charset="0"/>
            </a:endParaRPr>
          </a:p>
        </p:txBody>
      </p:sp>
      <p:sp>
        <p:nvSpPr>
          <p:cNvPr id="9" name="İçerik Yer Tutucusu 8"/>
          <p:cNvSpPr>
            <a:spLocks noGrp="1"/>
          </p:cNvSpPr>
          <p:nvPr>
            <p:ph idx="1"/>
          </p:nvPr>
        </p:nvSpPr>
        <p:spPr/>
        <p:txBody>
          <a:bodyPr>
            <a:normAutofit/>
          </a:bodyPr>
          <a:lstStyle/>
          <a:p>
            <a:r>
              <a:rPr lang="tr-TR" dirty="0" smtClean="0">
                <a:latin typeface="Times New Roman" panose="02020603050405020304" pitchFamily="18" charset="0"/>
                <a:cs typeface="Times New Roman" panose="02020603050405020304" pitchFamily="18" charset="0"/>
              </a:rPr>
              <a:t>Yenilik</a:t>
            </a:r>
          </a:p>
          <a:p>
            <a:r>
              <a:rPr lang="tr-TR" dirty="0" smtClean="0">
                <a:latin typeface="Times New Roman" panose="02020603050405020304" pitchFamily="18" charset="0"/>
                <a:cs typeface="Times New Roman" panose="02020603050405020304" pitchFamily="18" charset="0"/>
              </a:rPr>
              <a:t>Yaratma</a:t>
            </a:r>
          </a:p>
          <a:p>
            <a:r>
              <a:rPr lang="tr-TR" dirty="0" smtClean="0">
                <a:latin typeface="Times New Roman" panose="02020603050405020304" pitchFamily="18" charset="0"/>
                <a:cs typeface="Times New Roman" panose="02020603050405020304" pitchFamily="18" charset="0"/>
              </a:rPr>
              <a:t>Biçimde deneme</a:t>
            </a:r>
          </a:p>
          <a:p>
            <a:r>
              <a:rPr lang="tr-TR" dirty="0" smtClean="0">
                <a:latin typeface="Times New Roman" panose="02020603050405020304" pitchFamily="18" charset="0"/>
                <a:cs typeface="Times New Roman" panose="02020603050405020304" pitchFamily="18" charset="0"/>
              </a:rPr>
              <a:t>Toplumsal, siyasal ve felsefi sorunları derinlikli bir biçimde işleme</a:t>
            </a:r>
          </a:p>
          <a:p>
            <a:r>
              <a:rPr lang="tr-TR" dirty="0" smtClean="0">
                <a:latin typeface="Times New Roman" panose="02020603050405020304" pitchFamily="18" charset="0"/>
                <a:cs typeface="Times New Roman" panose="02020603050405020304" pitchFamily="18" charset="0"/>
              </a:rPr>
              <a:t>Çeşitli düzeylerde okunabilme</a:t>
            </a:r>
          </a:p>
          <a:p>
            <a:pPr marL="0" indent="0">
              <a:buNone/>
            </a:pPr>
            <a:endParaRPr lang="tr-TR" dirty="0" smtClean="0">
              <a:latin typeface="Times New Roman" panose="02020603050405020304" pitchFamily="18" charset="0"/>
              <a:cs typeface="Times New Roman" panose="02020603050405020304" pitchFamily="18" charset="0"/>
              <a:sym typeface="Symbol"/>
            </a:endParaRPr>
          </a:p>
          <a:p>
            <a:pPr marL="0" indent="0">
              <a:buNone/>
            </a:pPr>
            <a:r>
              <a:rPr lang="tr-TR" sz="1900" dirty="0" smtClean="0">
                <a:latin typeface="Times New Roman" panose="02020603050405020304" pitchFamily="18" charset="0"/>
                <a:cs typeface="Times New Roman" panose="02020603050405020304" pitchFamily="18" charset="0"/>
                <a:sym typeface="Symbol"/>
              </a:rPr>
              <a:t> Öztürk, </a:t>
            </a:r>
            <a:r>
              <a:rPr lang="tr-TR" sz="1900" dirty="0" smtClean="0">
                <a:latin typeface="Times New Roman" panose="02020603050405020304" pitchFamily="18" charset="0"/>
                <a:cs typeface="Times New Roman" panose="02020603050405020304" pitchFamily="18" charset="0"/>
                <a:sym typeface="Symbol"/>
              </a:rPr>
              <a:t>Semire </a:t>
            </a:r>
            <a:r>
              <a:rPr lang="tr-TR" sz="1900" dirty="0" smtClean="0">
                <a:latin typeface="Times New Roman" panose="02020603050405020304" pitchFamily="18" charset="0"/>
                <a:cs typeface="Times New Roman" panose="02020603050405020304" pitchFamily="18" charset="0"/>
                <a:sym typeface="Symbol"/>
              </a:rPr>
              <a:t>Ruken (2000). </a:t>
            </a:r>
            <a:r>
              <a:rPr lang="tr-TR" sz="1900" i="1" dirty="0" smtClean="0">
                <a:latin typeface="Times New Roman" panose="02020603050405020304" pitchFamily="18" charset="0"/>
                <a:cs typeface="Times New Roman" panose="02020603050405020304" pitchFamily="18" charset="0"/>
                <a:sym typeface="Symbol"/>
              </a:rPr>
              <a:t>Sinemada Kadın Olmak</a:t>
            </a:r>
            <a:r>
              <a:rPr lang="tr-TR" sz="1900" dirty="0" smtClean="0">
                <a:latin typeface="Times New Roman" panose="02020603050405020304" pitchFamily="18" charset="0"/>
                <a:cs typeface="Times New Roman" panose="02020603050405020304" pitchFamily="18" charset="0"/>
                <a:sym typeface="Symbol"/>
              </a:rPr>
              <a:t>. İstanbul: Alan</a:t>
            </a:r>
            <a:endParaRPr lang="tr-TR" sz="1900" dirty="0">
              <a:latin typeface="Times New Roman" panose="02020603050405020304" pitchFamily="18" charset="0"/>
              <a:cs typeface="Times New Roman" panose="02020603050405020304" pitchFamily="18" charset="0"/>
            </a:endParaRPr>
          </a:p>
        </p:txBody>
      </p:sp>
      <p:sp>
        <p:nvSpPr>
          <p:cNvPr id="2" name="Altbilgi Yer Tutucusu 1"/>
          <p:cNvSpPr>
            <a:spLocks noGrp="1"/>
          </p:cNvSpPr>
          <p:nvPr>
            <p:ph type="ftr" sz="quarter" idx="11"/>
          </p:nvPr>
        </p:nvSpPr>
        <p:spPr>
          <a:xfrm>
            <a:off x="2699792" y="6356350"/>
            <a:ext cx="3816424" cy="365125"/>
          </a:xfrm>
        </p:spPr>
        <p:txBody>
          <a:bodyPr/>
          <a:lstStyle/>
          <a:p>
            <a:r>
              <a:rPr lang="tr-TR" sz="1800" dirty="0" smtClean="0"/>
              <a:t>Film Türleri / Prof. Dr. S. Ruken Öztürk</a:t>
            </a:r>
            <a:endParaRPr lang="tr-TR" sz="1800" dirty="0"/>
          </a:p>
        </p:txBody>
      </p:sp>
    </p:spTree>
    <p:extLst>
      <p:ext uri="{BB962C8B-B14F-4D97-AF65-F5344CB8AC3E}">
        <p14:creationId xmlns:p14="http://schemas.microsoft.com/office/powerpoint/2010/main" val="103261466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4638"/>
            <a:ext cx="8229600" cy="922114"/>
          </a:xfrm>
        </p:spPr>
        <p:txBody>
          <a:bodyPr>
            <a:noAutofit/>
          </a:bodyPr>
          <a:lstStyle/>
          <a:p>
            <a:r>
              <a:rPr lang="tr-TR" sz="2400" dirty="0" smtClean="0">
                <a:latin typeface="Arial Narrow" panose="020B0606020202030204" pitchFamily="34" charset="0"/>
                <a:cs typeface="Times New Roman" panose="02020603050405020304" pitchFamily="18" charset="0"/>
              </a:rPr>
              <a:t/>
            </a:r>
            <a:br>
              <a:rPr lang="tr-TR" sz="2400" dirty="0" smtClean="0">
                <a:latin typeface="Arial Narrow" panose="020B0606020202030204" pitchFamily="34" charset="0"/>
                <a:cs typeface="Times New Roman" panose="02020603050405020304" pitchFamily="18" charset="0"/>
              </a:rPr>
            </a:br>
            <a:r>
              <a:rPr lang="tr-TR" sz="2400" dirty="0" smtClean="0">
                <a:latin typeface="Arial Narrow" panose="020B0606020202030204" pitchFamily="34" charset="0"/>
                <a:cs typeface="Times New Roman" panose="02020603050405020304" pitchFamily="18" charset="0"/>
              </a:rPr>
              <a:t>Peter </a:t>
            </a:r>
            <a:r>
              <a:rPr lang="tr-TR" sz="2400" dirty="0" err="1" smtClean="0">
                <a:latin typeface="Arial Narrow" panose="020B0606020202030204" pitchFamily="34" charset="0"/>
                <a:cs typeface="Times New Roman" panose="02020603050405020304" pitchFamily="18" charset="0"/>
              </a:rPr>
              <a:t>Wollen</a:t>
            </a:r>
            <a:r>
              <a:rPr lang="tr-TR" sz="2400" dirty="0" smtClean="0">
                <a:latin typeface="Arial Narrow" panose="020B0606020202030204" pitchFamily="34" charset="0"/>
                <a:cs typeface="Times New Roman" panose="02020603050405020304" pitchFamily="18" charset="0"/>
              </a:rPr>
              <a:t> 1972’de </a:t>
            </a:r>
            <a:r>
              <a:rPr lang="tr-TR" sz="2400" dirty="0" err="1" smtClean="0">
                <a:latin typeface="Arial Narrow" panose="020B0606020202030204" pitchFamily="34" charset="0"/>
                <a:cs typeface="Times New Roman" panose="02020603050405020304" pitchFamily="18" charset="0"/>
              </a:rPr>
              <a:t>Godard’ın</a:t>
            </a:r>
            <a:r>
              <a:rPr lang="tr-TR" sz="2400" dirty="0" smtClean="0">
                <a:latin typeface="Arial Narrow" panose="020B0606020202030204" pitchFamily="34" charset="0"/>
                <a:cs typeface="Times New Roman" panose="02020603050405020304" pitchFamily="18" charset="0"/>
              </a:rPr>
              <a:t> </a:t>
            </a:r>
            <a:r>
              <a:rPr lang="tr-TR" sz="2400" i="1" dirty="0" smtClean="0">
                <a:latin typeface="Arial Narrow" panose="020B0606020202030204" pitchFamily="34" charset="0"/>
                <a:cs typeface="Times New Roman" panose="02020603050405020304" pitchFamily="18" charset="0"/>
              </a:rPr>
              <a:t>Doğu Rüzgarı </a:t>
            </a:r>
            <a:r>
              <a:rPr lang="tr-TR" sz="2400" dirty="0" smtClean="0">
                <a:latin typeface="Arial Narrow" panose="020B0606020202030204" pitchFamily="34" charset="0"/>
                <a:cs typeface="Times New Roman" panose="02020603050405020304" pitchFamily="18" charset="0"/>
              </a:rPr>
              <a:t>(</a:t>
            </a:r>
            <a:r>
              <a:rPr lang="tr-TR" sz="2400" i="1" dirty="0" err="1" smtClean="0">
                <a:latin typeface="Arial Narrow" panose="020B0606020202030204" pitchFamily="34" charset="0"/>
                <a:cs typeface="Times New Roman" panose="02020603050405020304" pitchFamily="18" charset="0"/>
              </a:rPr>
              <a:t>Vent</a:t>
            </a:r>
            <a:r>
              <a:rPr lang="tr-TR" sz="2400" i="1" dirty="0" smtClean="0">
                <a:latin typeface="Arial Narrow" panose="020B0606020202030204" pitchFamily="34" charset="0"/>
                <a:cs typeface="Times New Roman" panose="02020603050405020304" pitchFamily="18" charset="0"/>
              </a:rPr>
              <a:t> </a:t>
            </a:r>
            <a:r>
              <a:rPr lang="tr-TR" sz="2400" i="1" dirty="0" err="1" smtClean="0">
                <a:latin typeface="Arial Narrow" panose="020B0606020202030204" pitchFamily="34" charset="0"/>
                <a:cs typeface="Times New Roman" panose="02020603050405020304" pitchFamily="18" charset="0"/>
              </a:rPr>
              <a:t>d’Est</a:t>
            </a:r>
            <a:r>
              <a:rPr lang="tr-TR" sz="2400" dirty="0" smtClean="0">
                <a:latin typeface="Arial Narrow" panose="020B0606020202030204" pitchFamily="34" charset="0"/>
                <a:cs typeface="Times New Roman" panose="02020603050405020304" pitchFamily="18" charset="0"/>
              </a:rPr>
              <a:t>) üzerine yazdığı yazıda şu karşılaştırmayı yapar </a:t>
            </a:r>
            <a:r>
              <a:rPr lang="tr-TR" sz="2400" dirty="0" smtClean="0">
                <a:latin typeface="Arial Narrow" panose="020B0606020202030204" pitchFamily="34" charset="0"/>
                <a:cs typeface="Times New Roman" panose="02020603050405020304" pitchFamily="18" charset="0"/>
              </a:rPr>
              <a:t>(1986</a:t>
            </a:r>
            <a:r>
              <a:rPr lang="tr-TR" sz="2400" dirty="0" smtClean="0">
                <a:latin typeface="Arial Narrow" panose="020B0606020202030204" pitchFamily="34" charset="0"/>
                <a:cs typeface="Times New Roman" panose="02020603050405020304" pitchFamily="18" charset="0"/>
              </a:rPr>
              <a:t>)</a:t>
            </a:r>
            <a:r>
              <a:rPr lang="tr-TR" sz="2400" dirty="0">
                <a:latin typeface="Arial Narrow" panose="020B0606020202030204" pitchFamily="34" charset="0"/>
                <a:cs typeface="Times New Roman" panose="02020603050405020304" pitchFamily="18" charset="0"/>
                <a:sym typeface="Symbol"/>
              </a:rPr>
              <a:t></a:t>
            </a:r>
            <a:br>
              <a:rPr lang="tr-TR" sz="2400" dirty="0">
                <a:latin typeface="Arial Narrow" panose="020B0606020202030204" pitchFamily="34" charset="0"/>
                <a:cs typeface="Times New Roman" panose="02020603050405020304" pitchFamily="18" charset="0"/>
                <a:sym typeface="Symbol"/>
              </a:rPr>
            </a:br>
            <a:endParaRPr lang="tr-TR" sz="2400" dirty="0">
              <a:latin typeface="Arial Narrow" panose="020B0606020202030204" pitchFamily="34" charset="0"/>
              <a:cs typeface="Times New Roman" panose="02020603050405020304" pitchFamily="18" charset="0"/>
            </a:endParaRPr>
          </a:p>
        </p:txBody>
      </p:sp>
      <p:sp>
        <p:nvSpPr>
          <p:cNvPr id="4" name="Metin Yer Tutucusu 3"/>
          <p:cNvSpPr>
            <a:spLocks noGrp="1"/>
          </p:cNvSpPr>
          <p:nvPr>
            <p:ph type="body" idx="1"/>
          </p:nvPr>
        </p:nvSpPr>
        <p:spPr>
          <a:xfrm>
            <a:off x="457200" y="1052737"/>
            <a:ext cx="4040188" cy="576063"/>
          </a:xfrm>
        </p:spPr>
        <p:txBody>
          <a:bodyPr/>
          <a:lstStyle/>
          <a:p>
            <a:r>
              <a:rPr lang="tr-TR" dirty="0" smtClean="0">
                <a:latin typeface="Times New Roman" panose="02020603050405020304" pitchFamily="18" charset="0"/>
                <a:cs typeface="Times New Roman" panose="02020603050405020304" pitchFamily="18" charset="0"/>
              </a:rPr>
              <a:t>Klasik sinema</a:t>
            </a:r>
            <a:endParaRPr lang="tr-TR" dirty="0">
              <a:latin typeface="Times New Roman" panose="02020603050405020304" pitchFamily="18" charset="0"/>
              <a:cs typeface="Times New Roman" panose="02020603050405020304" pitchFamily="18" charset="0"/>
            </a:endParaRPr>
          </a:p>
        </p:txBody>
      </p:sp>
      <p:sp>
        <p:nvSpPr>
          <p:cNvPr id="5" name="İçerik Yer Tutucusu 4"/>
          <p:cNvSpPr>
            <a:spLocks noGrp="1"/>
          </p:cNvSpPr>
          <p:nvPr>
            <p:ph sz="half" idx="2"/>
          </p:nvPr>
        </p:nvSpPr>
        <p:spPr>
          <a:xfrm>
            <a:off x="467544" y="1556792"/>
            <a:ext cx="3600400" cy="3240360"/>
          </a:xfrm>
        </p:spPr>
        <p:txBody>
          <a:bodyPr>
            <a:normAutofit/>
          </a:bodyPr>
          <a:lstStyle/>
          <a:p>
            <a:pPr algn="ctr"/>
            <a:r>
              <a:rPr lang="tr-TR" sz="2000" dirty="0" smtClean="0">
                <a:latin typeface="Times New Roman" panose="02020603050405020304" pitchFamily="18" charset="0"/>
                <a:cs typeface="Times New Roman" panose="02020603050405020304" pitchFamily="18" charset="0"/>
              </a:rPr>
              <a:t>Geçişli anlatı (</a:t>
            </a:r>
            <a:r>
              <a:rPr lang="tr-TR" sz="2000" dirty="0" err="1" smtClean="0">
                <a:latin typeface="Times New Roman" panose="02020603050405020304" pitchFamily="18" charset="0"/>
                <a:cs typeface="Times New Roman" panose="02020603050405020304" pitchFamily="18" charset="0"/>
              </a:rPr>
              <a:t>narrative</a:t>
            </a:r>
            <a:r>
              <a:rPr lang="tr-TR" sz="2000" dirty="0" smtClean="0">
                <a:latin typeface="Times New Roman" panose="02020603050405020304" pitchFamily="18" charset="0"/>
                <a:cs typeface="Times New Roman" panose="02020603050405020304" pitchFamily="18" charset="0"/>
              </a:rPr>
              <a:t> </a:t>
            </a:r>
            <a:r>
              <a:rPr lang="tr-TR" sz="2000" dirty="0" err="1" smtClean="0">
                <a:latin typeface="Times New Roman" panose="02020603050405020304" pitchFamily="18" charset="0"/>
                <a:cs typeface="Times New Roman" panose="02020603050405020304" pitchFamily="18" charset="0"/>
              </a:rPr>
              <a:t>transitivity</a:t>
            </a:r>
            <a:r>
              <a:rPr lang="tr-TR" sz="2000" dirty="0" smtClean="0">
                <a:latin typeface="Times New Roman" panose="02020603050405020304" pitchFamily="18" charset="0"/>
                <a:cs typeface="Times New Roman" panose="02020603050405020304" pitchFamily="18" charset="0"/>
              </a:rPr>
              <a:t>)</a:t>
            </a:r>
          </a:p>
          <a:p>
            <a:pPr algn="ctr"/>
            <a:r>
              <a:rPr lang="tr-TR" sz="2000" dirty="0" smtClean="0">
                <a:latin typeface="Times New Roman" panose="02020603050405020304" pitchFamily="18" charset="0"/>
                <a:cs typeface="Times New Roman" panose="02020603050405020304" pitchFamily="18" charset="0"/>
              </a:rPr>
              <a:t>Özdeşleşme (</a:t>
            </a:r>
            <a:r>
              <a:rPr lang="tr-TR" sz="2000" dirty="0" err="1" smtClean="0">
                <a:latin typeface="Times New Roman" panose="02020603050405020304" pitchFamily="18" charset="0"/>
                <a:cs typeface="Times New Roman" panose="02020603050405020304" pitchFamily="18" charset="0"/>
              </a:rPr>
              <a:t>identification</a:t>
            </a:r>
            <a:r>
              <a:rPr lang="tr-TR" sz="2000" dirty="0" smtClean="0">
                <a:latin typeface="Times New Roman" panose="02020603050405020304" pitchFamily="18" charset="0"/>
                <a:cs typeface="Times New Roman" panose="02020603050405020304" pitchFamily="18" charset="0"/>
              </a:rPr>
              <a:t>)</a:t>
            </a:r>
          </a:p>
          <a:p>
            <a:pPr algn="ctr"/>
            <a:r>
              <a:rPr lang="tr-TR" sz="2000" dirty="0">
                <a:latin typeface="Times New Roman" panose="02020603050405020304" pitchFamily="18" charset="0"/>
                <a:cs typeface="Times New Roman" panose="02020603050405020304" pitchFamily="18" charset="0"/>
              </a:rPr>
              <a:t>S</a:t>
            </a:r>
            <a:r>
              <a:rPr lang="tr-TR" sz="2000" dirty="0" smtClean="0">
                <a:latin typeface="Times New Roman" panose="02020603050405020304" pitchFamily="18" charset="0"/>
                <a:cs typeface="Times New Roman" panose="02020603050405020304" pitchFamily="18" charset="0"/>
              </a:rPr>
              <a:t>aydamlık (</a:t>
            </a:r>
            <a:r>
              <a:rPr lang="tr-TR" sz="2000" dirty="0" err="1" smtClean="0">
                <a:latin typeface="Times New Roman" panose="02020603050405020304" pitchFamily="18" charset="0"/>
                <a:cs typeface="Times New Roman" panose="02020603050405020304" pitchFamily="18" charset="0"/>
              </a:rPr>
              <a:t>transparency</a:t>
            </a:r>
            <a:r>
              <a:rPr lang="tr-TR" sz="2000" dirty="0" smtClean="0">
                <a:latin typeface="Times New Roman" panose="02020603050405020304" pitchFamily="18" charset="0"/>
                <a:cs typeface="Times New Roman" panose="02020603050405020304" pitchFamily="18" charset="0"/>
              </a:rPr>
              <a:t>)</a:t>
            </a:r>
          </a:p>
          <a:p>
            <a:pPr algn="ctr"/>
            <a:r>
              <a:rPr lang="tr-TR" sz="2000" dirty="0" smtClean="0">
                <a:latin typeface="Times New Roman" panose="02020603050405020304" pitchFamily="18" charset="0"/>
                <a:cs typeface="Times New Roman" panose="02020603050405020304" pitchFamily="18" charset="0"/>
              </a:rPr>
              <a:t>Tek </a:t>
            </a:r>
            <a:r>
              <a:rPr lang="tr-TR" sz="2000" dirty="0" err="1" smtClean="0">
                <a:latin typeface="Times New Roman" panose="02020603050405020304" pitchFamily="18" charset="0"/>
                <a:cs typeface="Times New Roman" panose="02020603050405020304" pitchFamily="18" charset="0"/>
              </a:rPr>
              <a:t>diegesis</a:t>
            </a:r>
            <a:r>
              <a:rPr lang="tr-TR" sz="2000" dirty="0" smtClean="0">
                <a:latin typeface="Times New Roman" panose="02020603050405020304" pitchFamily="18" charset="0"/>
                <a:cs typeface="Times New Roman" panose="02020603050405020304" pitchFamily="18" charset="0"/>
              </a:rPr>
              <a:t> (</a:t>
            </a:r>
            <a:r>
              <a:rPr lang="tr-TR" sz="2000" dirty="0" err="1" smtClean="0">
                <a:latin typeface="Times New Roman" panose="02020603050405020304" pitchFamily="18" charset="0"/>
                <a:cs typeface="Times New Roman" panose="02020603050405020304" pitchFamily="18" charset="0"/>
              </a:rPr>
              <a:t>single</a:t>
            </a:r>
            <a:r>
              <a:rPr lang="tr-TR" sz="2000" dirty="0" smtClean="0">
                <a:latin typeface="Times New Roman" panose="02020603050405020304" pitchFamily="18" charset="0"/>
                <a:cs typeface="Times New Roman" panose="02020603050405020304" pitchFamily="18" charset="0"/>
              </a:rPr>
              <a:t> </a:t>
            </a:r>
            <a:r>
              <a:rPr lang="tr-TR" sz="2000" dirty="0" err="1" smtClean="0">
                <a:latin typeface="Times New Roman" panose="02020603050405020304" pitchFamily="18" charset="0"/>
                <a:cs typeface="Times New Roman" panose="02020603050405020304" pitchFamily="18" charset="0"/>
              </a:rPr>
              <a:t>diegesis</a:t>
            </a:r>
            <a:r>
              <a:rPr lang="tr-TR" sz="2000" dirty="0" smtClean="0">
                <a:latin typeface="Times New Roman" panose="02020603050405020304" pitchFamily="18" charset="0"/>
                <a:cs typeface="Times New Roman" panose="02020603050405020304" pitchFamily="18" charset="0"/>
              </a:rPr>
              <a:t>)</a:t>
            </a:r>
          </a:p>
          <a:p>
            <a:pPr algn="ctr"/>
            <a:r>
              <a:rPr lang="tr-TR" sz="2000" dirty="0" smtClean="0">
                <a:latin typeface="Times New Roman" panose="02020603050405020304" pitchFamily="18" charset="0"/>
                <a:cs typeface="Times New Roman" panose="02020603050405020304" pitchFamily="18" charset="0"/>
              </a:rPr>
              <a:t>Kapalılık (</a:t>
            </a:r>
            <a:r>
              <a:rPr lang="tr-TR" sz="2000" dirty="0" err="1" smtClean="0">
                <a:latin typeface="Times New Roman" panose="02020603050405020304" pitchFamily="18" charset="0"/>
                <a:cs typeface="Times New Roman" panose="02020603050405020304" pitchFamily="18" charset="0"/>
              </a:rPr>
              <a:t>closure</a:t>
            </a:r>
            <a:r>
              <a:rPr lang="tr-TR" sz="2000" dirty="0" smtClean="0">
                <a:latin typeface="Times New Roman" panose="02020603050405020304" pitchFamily="18" charset="0"/>
                <a:cs typeface="Times New Roman" panose="02020603050405020304" pitchFamily="18" charset="0"/>
              </a:rPr>
              <a:t>)</a:t>
            </a:r>
          </a:p>
          <a:p>
            <a:pPr algn="ctr"/>
            <a:r>
              <a:rPr lang="tr-TR" sz="2000" dirty="0" smtClean="0">
                <a:latin typeface="Times New Roman" panose="02020603050405020304" pitchFamily="18" charset="0"/>
                <a:cs typeface="Times New Roman" panose="02020603050405020304" pitchFamily="18" charset="0"/>
              </a:rPr>
              <a:t>Hoşlanma (</a:t>
            </a:r>
            <a:r>
              <a:rPr lang="tr-TR" sz="2000" dirty="0" err="1" smtClean="0">
                <a:latin typeface="Times New Roman" panose="02020603050405020304" pitchFamily="18" charset="0"/>
                <a:cs typeface="Times New Roman" panose="02020603050405020304" pitchFamily="18" charset="0"/>
              </a:rPr>
              <a:t>pleasure</a:t>
            </a:r>
            <a:r>
              <a:rPr lang="tr-TR" sz="2000" dirty="0" smtClean="0">
                <a:latin typeface="Times New Roman" panose="02020603050405020304" pitchFamily="18" charset="0"/>
                <a:cs typeface="Times New Roman" panose="02020603050405020304" pitchFamily="18" charset="0"/>
              </a:rPr>
              <a:t>)</a:t>
            </a:r>
          </a:p>
          <a:p>
            <a:pPr algn="ctr"/>
            <a:r>
              <a:rPr lang="tr-TR" sz="2000" dirty="0" smtClean="0">
                <a:latin typeface="Times New Roman" panose="02020603050405020304" pitchFamily="18" charset="0"/>
                <a:cs typeface="Times New Roman" panose="02020603050405020304" pitchFamily="18" charset="0"/>
              </a:rPr>
              <a:t>Kurmaca (fiction)</a:t>
            </a:r>
            <a:endParaRPr lang="tr-TR" sz="2000" dirty="0">
              <a:latin typeface="Times New Roman" panose="02020603050405020304" pitchFamily="18" charset="0"/>
              <a:cs typeface="Times New Roman" panose="02020603050405020304" pitchFamily="18" charset="0"/>
            </a:endParaRPr>
          </a:p>
        </p:txBody>
      </p:sp>
      <p:sp>
        <p:nvSpPr>
          <p:cNvPr id="6" name="Metin Yer Tutucusu 5"/>
          <p:cNvSpPr>
            <a:spLocks noGrp="1"/>
          </p:cNvSpPr>
          <p:nvPr>
            <p:ph type="body" sz="quarter" idx="3"/>
          </p:nvPr>
        </p:nvSpPr>
        <p:spPr>
          <a:xfrm>
            <a:off x="4645025" y="1196753"/>
            <a:ext cx="4041775" cy="504055"/>
          </a:xfrm>
        </p:spPr>
        <p:txBody>
          <a:bodyPr/>
          <a:lstStyle/>
          <a:p>
            <a:r>
              <a:rPr lang="tr-TR" dirty="0" smtClean="0">
                <a:latin typeface="Times New Roman" panose="02020603050405020304" pitchFamily="18" charset="0"/>
                <a:cs typeface="Times New Roman" panose="02020603050405020304" pitchFamily="18" charset="0"/>
              </a:rPr>
              <a:t>Karşı sinema</a:t>
            </a:r>
            <a:endParaRPr lang="tr-TR" dirty="0">
              <a:latin typeface="Times New Roman" panose="02020603050405020304" pitchFamily="18" charset="0"/>
              <a:cs typeface="Times New Roman" panose="02020603050405020304" pitchFamily="18" charset="0"/>
            </a:endParaRPr>
          </a:p>
        </p:txBody>
      </p:sp>
      <p:sp>
        <p:nvSpPr>
          <p:cNvPr id="7" name="İçerik Yer Tutucusu 6"/>
          <p:cNvSpPr>
            <a:spLocks noGrp="1"/>
          </p:cNvSpPr>
          <p:nvPr>
            <p:ph sz="quarter" idx="4"/>
          </p:nvPr>
        </p:nvSpPr>
        <p:spPr>
          <a:xfrm>
            <a:off x="4582886" y="1772816"/>
            <a:ext cx="4042793" cy="3888431"/>
          </a:xfrm>
        </p:spPr>
        <p:txBody>
          <a:bodyPr>
            <a:noAutofit/>
          </a:bodyPr>
          <a:lstStyle/>
          <a:p>
            <a:pPr lvl="1" algn="ctr">
              <a:buFont typeface="Arial" panose="020B0604020202020204" pitchFamily="34" charset="0"/>
              <a:buChar char="•"/>
            </a:pPr>
            <a:r>
              <a:rPr lang="tr-TR" dirty="0" err="1" smtClean="0">
                <a:latin typeface="Times New Roman" panose="02020603050405020304" pitchFamily="18" charset="0"/>
                <a:cs typeface="Times New Roman" panose="02020603050405020304" pitchFamily="18" charset="0"/>
              </a:rPr>
              <a:t>Geçişsiz</a:t>
            </a:r>
            <a:r>
              <a:rPr lang="tr-TR" dirty="0" smtClean="0">
                <a:latin typeface="Times New Roman" panose="02020603050405020304" pitchFamily="18" charset="0"/>
                <a:cs typeface="Times New Roman" panose="02020603050405020304" pitchFamily="18" charset="0"/>
              </a:rPr>
              <a:t> anlatı (</a:t>
            </a:r>
            <a:r>
              <a:rPr lang="tr-TR" dirty="0" err="1" smtClean="0">
                <a:latin typeface="Times New Roman" panose="02020603050405020304" pitchFamily="18" charset="0"/>
                <a:cs typeface="Times New Roman" panose="02020603050405020304" pitchFamily="18" charset="0"/>
              </a:rPr>
              <a:t>narrative</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intransitivity</a:t>
            </a:r>
            <a:r>
              <a:rPr lang="tr-TR" dirty="0" smtClean="0">
                <a:latin typeface="Times New Roman" panose="02020603050405020304" pitchFamily="18" charset="0"/>
                <a:cs typeface="Times New Roman" panose="02020603050405020304" pitchFamily="18" charset="0"/>
              </a:rPr>
              <a:t>)</a:t>
            </a:r>
          </a:p>
          <a:p>
            <a:pPr lvl="1" algn="ctr">
              <a:buFont typeface="Arial" panose="020B0604020202020204" pitchFamily="34" charset="0"/>
              <a:buChar char="•"/>
            </a:pPr>
            <a:r>
              <a:rPr lang="tr-TR" dirty="0" smtClean="0">
                <a:latin typeface="Times New Roman" panose="02020603050405020304" pitchFamily="18" charset="0"/>
                <a:cs typeface="Times New Roman" panose="02020603050405020304" pitchFamily="18" charset="0"/>
              </a:rPr>
              <a:t>Yabancılaşma </a:t>
            </a:r>
            <a:r>
              <a:rPr lang="tr-TR" dirty="0" smtClean="0">
                <a:latin typeface="Times New Roman" panose="02020603050405020304" pitchFamily="18" charset="0"/>
                <a:cs typeface="Times New Roman" panose="02020603050405020304" pitchFamily="18" charset="0"/>
              </a:rPr>
              <a:t>(</a:t>
            </a:r>
            <a:r>
              <a:rPr lang="tr-TR" dirty="0" err="1" smtClean="0">
                <a:latin typeface="Times New Roman" panose="02020603050405020304" pitchFamily="18" charset="0"/>
                <a:cs typeface="Times New Roman" panose="02020603050405020304" pitchFamily="18" charset="0"/>
              </a:rPr>
              <a:t>estrangement</a:t>
            </a:r>
            <a:r>
              <a:rPr lang="tr-TR" dirty="0" smtClean="0">
                <a:latin typeface="Times New Roman" panose="02020603050405020304" pitchFamily="18" charset="0"/>
                <a:cs typeface="Times New Roman" panose="02020603050405020304" pitchFamily="18" charset="0"/>
              </a:rPr>
              <a:t>)</a:t>
            </a:r>
          </a:p>
          <a:p>
            <a:pPr lvl="1" algn="ctr">
              <a:buFont typeface="Arial" panose="020B0604020202020204" pitchFamily="34" charset="0"/>
              <a:buChar char="•"/>
            </a:pPr>
            <a:r>
              <a:rPr lang="tr-TR" dirty="0" smtClean="0">
                <a:latin typeface="Times New Roman" panose="02020603050405020304" pitchFamily="18" charset="0"/>
                <a:cs typeface="Times New Roman" panose="02020603050405020304" pitchFamily="18" charset="0"/>
              </a:rPr>
              <a:t>Öne çıkma (</a:t>
            </a:r>
            <a:r>
              <a:rPr lang="tr-TR" dirty="0" err="1" smtClean="0">
                <a:latin typeface="Times New Roman" panose="02020603050405020304" pitchFamily="18" charset="0"/>
                <a:cs typeface="Times New Roman" panose="02020603050405020304" pitchFamily="18" charset="0"/>
              </a:rPr>
              <a:t>foregrounding</a:t>
            </a:r>
            <a:r>
              <a:rPr lang="tr-TR" dirty="0" smtClean="0">
                <a:latin typeface="Times New Roman" panose="02020603050405020304" pitchFamily="18" charset="0"/>
                <a:cs typeface="Times New Roman" panose="02020603050405020304" pitchFamily="18" charset="0"/>
              </a:rPr>
              <a:t>)</a:t>
            </a:r>
          </a:p>
          <a:p>
            <a:pPr algn="ctr"/>
            <a:r>
              <a:rPr lang="tr-TR" sz="2000" dirty="0" smtClean="0">
                <a:latin typeface="Times New Roman" panose="02020603050405020304" pitchFamily="18" charset="0"/>
                <a:cs typeface="Times New Roman" panose="02020603050405020304" pitchFamily="18" charset="0"/>
              </a:rPr>
              <a:t>Çoğul </a:t>
            </a:r>
            <a:r>
              <a:rPr lang="tr-TR" sz="2000" dirty="0" err="1" smtClean="0">
                <a:latin typeface="Times New Roman" panose="02020603050405020304" pitchFamily="18" charset="0"/>
                <a:cs typeface="Times New Roman" panose="02020603050405020304" pitchFamily="18" charset="0"/>
              </a:rPr>
              <a:t>diegesis</a:t>
            </a:r>
            <a:r>
              <a:rPr lang="tr-TR" sz="2000" dirty="0" smtClean="0">
                <a:latin typeface="Times New Roman" panose="02020603050405020304" pitchFamily="18" charset="0"/>
                <a:cs typeface="Times New Roman" panose="02020603050405020304" pitchFamily="18" charset="0"/>
              </a:rPr>
              <a:t> </a:t>
            </a:r>
            <a:r>
              <a:rPr lang="tr-TR" sz="2000" dirty="0" smtClean="0">
                <a:latin typeface="Times New Roman" panose="02020603050405020304" pitchFamily="18" charset="0"/>
                <a:cs typeface="Times New Roman" panose="02020603050405020304" pitchFamily="18" charset="0"/>
              </a:rPr>
              <a:t>(</a:t>
            </a:r>
            <a:r>
              <a:rPr lang="tr-TR" sz="2000" dirty="0" err="1" smtClean="0">
                <a:latin typeface="Times New Roman" panose="02020603050405020304" pitchFamily="18" charset="0"/>
                <a:cs typeface="Times New Roman" panose="02020603050405020304" pitchFamily="18" charset="0"/>
              </a:rPr>
              <a:t>multiple</a:t>
            </a:r>
            <a:r>
              <a:rPr lang="tr-TR" sz="2000" dirty="0" smtClean="0">
                <a:latin typeface="Times New Roman" panose="02020603050405020304" pitchFamily="18" charset="0"/>
                <a:cs typeface="Times New Roman" panose="02020603050405020304" pitchFamily="18" charset="0"/>
              </a:rPr>
              <a:t> </a:t>
            </a:r>
            <a:r>
              <a:rPr lang="tr-TR" sz="2000" dirty="0" err="1" smtClean="0">
                <a:latin typeface="Times New Roman" panose="02020603050405020304" pitchFamily="18" charset="0"/>
                <a:cs typeface="Times New Roman" panose="02020603050405020304" pitchFamily="18" charset="0"/>
              </a:rPr>
              <a:t>diegesis</a:t>
            </a:r>
            <a:r>
              <a:rPr lang="tr-TR" sz="2000" dirty="0" smtClean="0">
                <a:latin typeface="Times New Roman" panose="02020603050405020304" pitchFamily="18" charset="0"/>
                <a:cs typeface="Times New Roman" panose="02020603050405020304" pitchFamily="18" charset="0"/>
              </a:rPr>
              <a:t>)</a:t>
            </a:r>
          </a:p>
          <a:p>
            <a:pPr algn="ctr"/>
            <a:r>
              <a:rPr lang="tr-TR" sz="2000" dirty="0" smtClean="0">
                <a:latin typeface="Times New Roman" panose="02020603050405020304" pitchFamily="18" charset="0"/>
                <a:cs typeface="Times New Roman" panose="02020603050405020304" pitchFamily="18" charset="0"/>
              </a:rPr>
              <a:t>Açıklık (</a:t>
            </a:r>
            <a:r>
              <a:rPr lang="tr-TR" sz="2000" dirty="0" err="1" smtClean="0">
                <a:latin typeface="Times New Roman" panose="02020603050405020304" pitchFamily="18" charset="0"/>
                <a:cs typeface="Times New Roman" panose="02020603050405020304" pitchFamily="18" charset="0"/>
              </a:rPr>
              <a:t>aperture</a:t>
            </a:r>
            <a:r>
              <a:rPr lang="tr-TR" sz="2000" dirty="0" smtClean="0">
                <a:latin typeface="Times New Roman" panose="02020603050405020304" pitchFamily="18" charset="0"/>
                <a:cs typeface="Times New Roman" panose="02020603050405020304" pitchFamily="18" charset="0"/>
              </a:rPr>
              <a:t>)</a:t>
            </a:r>
          </a:p>
          <a:p>
            <a:pPr algn="ctr"/>
            <a:r>
              <a:rPr lang="tr-TR" sz="2000" dirty="0" smtClean="0">
                <a:latin typeface="Times New Roman" panose="02020603050405020304" pitchFamily="18" charset="0"/>
                <a:cs typeface="Times New Roman" panose="02020603050405020304" pitchFamily="18" charset="0"/>
              </a:rPr>
              <a:t>Rahatsız olma (</a:t>
            </a:r>
            <a:r>
              <a:rPr lang="tr-TR" sz="2000" dirty="0" err="1" smtClean="0">
                <a:latin typeface="Times New Roman" panose="02020603050405020304" pitchFamily="18" charset="0"/>
                <a:cs typeface="Times New Roman" panose="02020603050405020304" pitchFamily="18" charset="0"/>
              </a:rPr>
              <a:t>unpleasure</a:t>
            </a:r>
            <a:r>
              <a:rPr lang="tr-TR" sz="2000" dirty="0" smtClean="0">
                <a:latin typeface="Times New Roman" panose="02020603050405020304" pitchFamily="18" charset="0"/>
                <a:cs typeface="Times New Roman" panose="02020603050405020304" pitchFamily="18" charset="0"/>
              </a:rPr>
              <a:t>)</a:t>
            </a:r>
          </a:p>
          <a:p>
            <a:pPr algn="ctr"/>
            <a:r>
              <a:rPr lang="tr-TR" sz="2000" dirty="0" smtClean="0">
                <a:latin typeface="Times New Roman" panose="02020603050405020304" pitchFamily="18" charset="0"/>
                <a:cs typeface="Times New Roman" panose="02020603050405020304" pitchFamily="18" charset="0"/>
              </a:rPr>
              <a:t>Gerçeklik (</a:t>
            </a:r>
            <a:r>
              <a:rPr lang="tr-TR" sz="2000" dirty="0" err="1" smtClean="0">
                <a:latin typeface="Times New Roman" panose="02020603050405020304" pitchFamily="18" charset="0"/>
                <a:cs typeface="Times New Roman" panose="02020603050405020304" pitchFamily="18" charset="0"/>
              </a:rPr>
              <a:t>reality</a:t>
            </a:r>
            <a:r>
              <a:rPr lang="tr-TR" sz="2000" dirty="0" smtClean="0">
                <a:latin typeface="Times New Roman" panose="02020603050405020304" pitchFamily="18" charset="0"/>
                <a:cs typeface="Times New Roman" panose="02020603050405020304" pitchFamily="18" charset="0"/>
              </a:rPr>
              <a:t>)</a:t>
            </a:r>
            <a:endParaRPr lang="tr-TR" sz="2000" dirty="0">
              <a:latin typeface="Times New Roman" panose="02020603050405020304" pitchFamily="18" charset="0"/>
              <a:cs typeface="Times New Roman" panose="02020603050405020304" pitchFamily="18" charset="0"/>
            </a:endParaRPr>
          </a:p>
        </p:txBody>
      </p:sp>
      <p:sp>
        <p:nvSpPr>
          <p:cNvPr id="3" name="Altbilgi Yer Tutucusu 2"/>
          <p:cNvSpPr>
            <a:spLocks noGrp="1"/>
          </p:cNvSpPr>
          <p:nvPr>
            <p:ph type="ftr" sz="quarter" idx="11"/>
          </p:nvPr>
        </p:nvSpPr>
        <p:spPr>
          <a:xfrm>
            <a:off x="2915816" y="6356350"/>
            <a:ext cx="3888432" cy="365125"/>
          </a:xfrm>
        </p:spPr>
        <p:txBody>
          <a:bodyPr/>
          <a:lstStyle/>
          <a:p>
            <a:r>
              <a:rPr lang="tr-TR" sz="1800" dirty="0" smtClean="0"/>
              <a:t>Film Türleri / Prof. Dr. S. Ruken Öztürk</a:t>
            </a:r>
            <a:endParaRPr lang="tr-TR" sz="1800" dirty="0"/>
          </a:p>
        </p:txBody>
      </p:sp>
      <p:sp>
        <p:nvSpPr>
          <p:cNvPr id="8" name="Dikdörtgen 7"/>
          <p:cNvSpPr/>
          <p:nvPr/>
        </p:nvSpPr>
        <p:spPr>
          <a:xfrm>
            <a:off x="971600" y="4797152"/>
            <a:ext cx="7056784" cy="738664"/>
          </a:xfrm>
          <a:prstGeom prst="rect">
            <a:avLst/>
          </a:prstGeom>
        </p:spPr>
        <p:txBody>
          <a:bodyPr wrap="square">
            <a:spAutoFit/>
          </a:bodyPr>
          <a:lstStyle/>
          <a:p>
            <a:r>
              <a:rPr lang="tr-TR" sz="1400" dirty="0">
                <a:latin typeface="Times New Roman" panose="02020603050405020304" pitchFamily="18" charset="0"/>
                <a:cs typeface="Times New Roman" panose="02020603050405020304" pitchFamily="18" charset="0"/>
                <a:sym typeface="Symbol"/>
              </a:rPr>
              <a:t></a:t>
            </a:r>
            <a:r>
              <a:rPr lang="tr-TR" sz="1400" dirty="0" err="1">
                <a:latin typeface="Times New Roman" panose="02020603050405020304" pitchFamily="18" charset="0"/>
                <a:cs typeface="Times New Roman" panose="02020603050405020304" pitchFamily="18" charset="0"/>
                <a:sym typeface="Symbol"/>
              </a:rPr>
              <a:t>Wollen</a:t>
            </a:r>
            <a:r>
              <a:rPr lang="tr-TR" sz="1400" dirty="0">
                <a:latin typeface="Times New Roman" panose="02020603050405020304" pitchFamily="18" charset="0"/>
                <a:cs typeface="Times New Roman" panose="02020603050405020304" pitchFamily="18" charset="0"/>
                <a:sym typeface="Symbol"/>
              </a:rPr>
              <a:t>, Peter (1986). «</a:t>
            </a:r>
            <a:r>
              <a:rPr lang="tr-TR" sz="1400" dirty="0" err="1">
                <a:latin typeface="Times New Roman" panose="02020603050405020304" pitchFamily="18" charset="0"/>
                <a:cs typeface="Times New Roman" panose="02020603050405020304" pitchFamily="18" charset="0"/>
                <a:sym typeface="Symbol"/>
              </a:rPr>
              <a:t>Godard</a:t>
            </a:r>
            <a:r>
              <a:rPr lang="tr-TR" sz="1400" dirty="0">
                <a:latin typeface="Times New Roman" panose="02020603050405020304" pitchFamily="18" charset="0"/>
                <a:cs typeface="Times New Roman" panose="02020603050405020304" pitchFamily="18" charset="0"/>
                <a:sym typeface="Symbol"/>
              </a:rPr>
              <a:t> </a:t>
            </a:r>
            <a:r>
              <a:rPr lang="tr-TR" sz="1400" dirty="0" err="1">
                <a:latin typeface="Times New Roman" panose="02020603050405020304" pitchFamily="18" charset="0"/>
                <a:cs typeface="Times New Roman" panose="02020603050405020304" pitchFamily="18" charset="0"/>
                <a:sym typeface="Symbol"/>
              </a:rPr>
              <a:t>and</a:t>
            </a:r>
            <a:r>
              <a:rPr lang="tr-TR" sz="1400" dirty="0">
                <a:latin typeface="Times New Roman" panose="02020603050405020304" pitchFamily="18" charset="0"/>
                <a:cs typeface="Times New Roman" panose="02020603050405020304" pitchFamily="18" charset="0"/>
                <a:sym typeface="Symbol"/>
              </a:rPr>
              <a:t> Counter </a:t>
            </a:r>
            <a:r>
              <a:rPr lang="tr-TR" sz="1400" dirty="0" err="1">
                <a:latin typeface="Times New Roman" panose="02020603050405020304" pitchFamily="18" charset="0"/>
                <a:cs typeface="Times New Roman" panose="02020603050405020304" pitchFamily="18" charset="0"/>
                <a:sym typeface="Symbol"/>
              </a:rPr>
              <a:t>Cinema</a:t>
            </a:r>
            <a:r>
              <a:rPr lang="tr-TR" sz="1400" dirty="0">
                <a:latin typeface="Times New Roman" panose="02020603050405020304" pitchFamily="18" charset="0"/>
                <a:cs typeface="Times New Roman" panose="02020603050405020304" pitchFamily="18" charset="0"/>
                <a:sym typeface="Symbol"/>
              </a:rPr>
              <a:t>». Ed. P. </a:t>
            </a:r>
            <a:r>
              <a:rPr lang="tr-TR" sz="1400" dirty="0" err="1">
                <a:latin typeface="Times New Roman" panose="02020603050405020304" pitchFamily="18" charset="0"/>
                <a:cs typeface="Times New Roman" panose="02020603050405020304" pitchFamily="18" charset="0"/>
                <a:sym typeface="Symbol"/>
              </a:rPr>
              <a:t>Rosen</a:t>
            </a:r>
            <a:r>
              <a:rPr lang="tr-TR" sz="1400" dirty="0">
                <a:latin typeface="Times New Roman" panose="02020603050405020304" pitchFamily="18" charset="0"/>
                <a:cs typeface="Times New Roman" panose="02020603050405020304" pitchFamily="18" charset="0"/>
                <a:sym typeface="Symbol"/>
              </a:rPr>
              <a:t>, </a:t>
            </a:r>
            <a:r>
              <a:rPr lang="tr-TR" sz="1400" i="1" dirty="0">
                <a:latin typeface="Times New Roman" panose="02020603050405020304" pitchFamily="18" charset="0"/>
                <a:cs typeface="Times New Roman" panose="02020603050405020304" pitchFamily="18" charset="0"/>
                <a:sym typeface="Symbol"/>
              </a:rPr>
              <a:t>A Film </a:t>
            </a:r>
            <a:r>
              <a:rPr lang="tr-TR" sz="1400" i="1" dirty="0" err="1">
                <a:latin typeface="Times New Roman" panose="02020603050405020304" pitchFamily="18" charset="0"/>
                <a:cs typeface="Times New Roman" panose="02020603050405020304" pitchFamily="18" charset="0"/>
                <a:sym typeface="Symbol"/>
              </a:rPr>
              <a:t>Theory</a:t>
            </a:r>
            <a:r>
              <a:rPr lang="tr-TR" sz="1400" i="1" dirty="0">
                <a:latin typeface="Times New Roman" panose="02020603050405020304" pitchFamily="18" charset="0"/>
                <a:cs typeface="Times New Roman" panose="02020603050405020304" pitchFamily="18" charset="0"/>
                <a:sym typeface="Symbol"/>
              </a:rPr>
              <a:t> Reader: </a:t>
            </a:r>
            <a:r>
              <a:rPr lang="tr-TR" sz="1400" i="1" dirty="0" err="1">
                <a:latin typeface="Times New Roman" panose="02020603050405020304" pitchFamily="18" charset="0"/>
                <a:cs typeface="Times New Roman" panose="02020603050405020304" pitchFamily="18" charset="0"/>
                <a:sym typeface="Symbol"/>
              </a:rPr>
              <a:t>Narrative</a:t>
            </a:r>
            <a:r>
              <a:rPr lang="tr-TR" sz="1400" i="1" dirty="0">
                <a:latin typeface="Times New Roman" panose="02020603050405020304" pitchFamily="18" charset="0"/>
                <a:cs typeface="Times New Roman" panose="02020603050405020304" pitchFamily="18" charset="0"/>
                <a:sym typeface="Symbol"/>
              </a:rPr>
              <a:t>, </a:t>
            </a:r>
            <a:r>
              <a:rPr lang="tr-TR" sz="1400" i="1" dirty="0" err="1">
                <a:latin typeface="Times New Roman" panose="02020603050405020304" pitchFamily="18" charset="0"/>
                <a:cs typeface="Times New Roman" panose="02020603050405020304" pitchFamily="18" charset="0"/>
                <a:sym typeface="Symbol"/>
              </a:rPr>
              <a:t>Apparatus</a:t>
            </a:r>
            <a:r>
              <a:rPr lang="tr-TR" sz="1400" i="1" dirty="0">
                <a:latin typeface="Times New Roman" panose="02020603050405020304" pitchFamily="18" charset="0"/>
                <a:cs typeface="Times New Roman" panose="02020603050405020304" pitchFamily="18" charset="0"/>
                <a:sym typeface="Symbol"/>
              </a:rPr>
              <a:t>, </a:t>
            </a:r>
            <a:r>
              <a:rPr lang="tr-TR" sz="1400" i="1" dirty="0" err="1">
                <a:latin typeface="Times New Roman" panose="02020603050405020304" pitchFamily="18" charset="0"/>
                <a:cs typeface="Times New Roman" panose="02020603050405020304" pitchFamily="18" charset="0"/>
                <a:sym typeface="Symbol"/>
              </a:rPr>
              <a:t>Ideology</a:t>
            </a:r>
            <a:r>
              <a:rPr lang="tr-TR" sz="1400" dirty="0">
                <a:latin typeface="Times New Roman" panose="02020603050405020304" pitchFamily="18" charset="0"/>
                <a:cs typeface="Times New Roman" panose="02020603050405020304" pitchFamily="18" charset="0"/>
                <a:sym typeface="Symbol"/>
              </a:rPr>
              <a:t> (s. 120-129). NY: Columbia </a:t>
            </a:r>
            <a:r>
              <a:rPr lang="tr-TR" sz="1400" dirty="0" err="1">
                <a:latin typeface="Times New Roman" panose="02020603050405020304" pitchFamily="18" charset="0"/>
                <a:cs typeface="Times New Roman" panose="02020603050405020304" pitchFamily="18" charset="0"/>
                <a:sym typeface="Symbol"/>
              </a:rPr>
              <a:t>Univ</a:t>
            </a:r>
            <a:r>
              <a:rPr lang="tr-TR" sz="1400" dirty="0">
                <a:latin typeface="Times New Roman" panose="02020603050405020304" pitchFamily="18" charset="0"/>
                <a:cs typeface="Times New Roman" panose="02020603050405020304" pitchFamily="18" charset="0"/>
                <a:sym typeface="Symbol"/>
              </a:rPr>
              <a:t>. </a:t>
            </a:r>
            <a:r>
              <a:rPr lang="tr-TR" sz="1400" dirty="0" err="1">
                <a:latin typeface="Times New Roman" panose="02020603050405020304" pitchFamily="18" charset="0"/>
                <a:cs typeface="Times New Roman" panose="02020603050405020304" pitchFamily="18" charset="0"/>
                <a:sym typeface="Symbol"/>
              </a:rPr>
              <a:t>Press</a:t>
            </a:r>
            <a:r>
              <a:rPr lang="tr-TR" sz="1400" dirty="0" smtClean="0">
                <a:latin typeface="Times New Roman" panose="02020603050405020304" pitchFamily="18" charset="0"/>
                <a:cs typeface="Times New Roman" panose="02020603050405020304" pitchFamily="18" charset="0"/>
                <a:sym typeface="Symbol"/>
              </a:rPr>
              <a:t>.</a:t>
            </a:r>
            <a:r>
              <a:rPr lang="tr-TR" sz="1400" dirty="0">
                <a:latin typeface="Times New Roman" panose="02020603050405020304" pitchFamily="18" charset="0"/>
                <a:cs typeface="Times New Roman" panose="02020603050405020304" pitchFamily="18" charset="0"/>
                <a:sym typeface="Symbol"/>
              </a:rPr>
              <a:t/>
            </a:r>
            <a:br>
              <a:rPr lang="tr-TR" sz="1400" dirty="0">
                <a:latin typeface="Times New Roman" panose="02020603050405020304" pitchFamily="18" charset="0"/>
                <a:cs typeface="Times New Roman" panose="02020603050405020304" pitchFamily="18" charset="0"/>
                <a:sym typeface="Symbol"/>
              </a:rPr>
            </a:br>
            <a:endParaRPr lang="tr-TR" sz="1400" dirty="0"/>
          </a:p>
        </p:txBody>
      </p:sp>
    </p:spTree>
    <p:extLst>
      <p:ext uri="{BB962C8B-B14F-4D97-AF65-F5344CB8AC3E}">
        <p14:creationId xmlns:p14="http://schemas.microsoft.com/office/powerpoint/2010/main" val="153572887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Başlık 6"/>
          <p:cNvSpPr>
            <a:spLocks noGrp="1"/>
          </p:cNvSpPr>
          <p:nvPr>
            <p:ph type="title"/>
          </p:nvPr>
        </p:nvSpPr>
        <p:spPr/>
        <p:txBody>
          <a:bodyPr>
            <a:normAutofit/>
          </a:bodyPr>
          <a:lstStyle/>
          <a:p>
            <a:r>
              <a:rPr lang="tr-TR" sz="2800" dirty="0" smtClean="0">
                <a:latin typeface="Arial Narrow" panose="020B0606020202030204" pitchFamily="34" charset="0"/>
                <a:cs typeface="Times New Roman" panose="02020603050405020304" pitchFamily="18" charset="0"/>
              </a:rPr>
              <a:t>Söz edeceğimiz ilk tür güldürü / komedi filmleri</a:t>
            </a:r>
            <a:endParaRPr lang="tr-TR" sz="2800" dirty="0">
              <a:latin typeface="Arial Narrow" panose="020B0606020202030204" pitchFamily="34" charset="0"/>
              <a:cs typeface="Times New Roman" panose="02020603050405020304" pitchFamily="18" charset="0"/>
            </a:endParaRPr>
          </a:p>
        </p:txBody>
      </p:sp>
      <p:sp>
        <p:nvSpPr>
          <p:cNvPr id="8" name="İçerik Yer Tutucusu 7"/>
          <p:cNvSpPr>
            <a:spLocks noGrp="1"/>
          </p:cNvSpPr>
          <p:nvPr>
            <p:ph idx="1"/>
          </p:nvPr>
        </p:nvSpPr>
        <p:spPr/>
        <p:txBody>
          <a:bodyPr>
            <a:normAutofit fontScale="85000" lnSpcReduction="10000"/>
          </a:bodyPr>
          <a:lstStyle/>
          <a:p>
            <a:r>
              <a:rPr lang="tr-TR" sz="2800" dirty="0" smtClean="0">
                <a:latin typeface="Times New Roman" panose="02020603050405020304" pitchFamily="18" charset="0"/>
                <a:cs typeface="Times New Roman" panose="02020603050405020304" pitchFamily="18" charset="0"/>
              </a:rPr>
              <a:t>Romantik komediler Hollywood’da genellikle 1970 öncesi daha muhafazakar, 1980’lerde romantik komediler önemsizleşmiş, ama 1990’larda yükselişe geçmiş.</a:t>
            </a:r>
          </a:p>
          <a:p>
            <a:r>
              <a:rPr lang="tr-TR" sz="2800" dirty="0" smtClean="0">
                <a:latin typeface="Times New Roman" panose="02020603050405020304" pitchFamily="18" charset="0"/>
                <a:cs typeface="Times New Roman" panose="02020603050405020304" pitchFamily="18" charset="0"/>
              </a:rPr>
              <a:t>Türün yapısında, birçok türde olduğu gibi karşılaşma / engeller / sorunlar / tesadüfler / sorunların aşılması ve kavuşma var.</a:t>
            </a:r>
          </a:p>
          <a:p>
            <a:r>
              <a:rPr lang="tr-TR" sz="2800" dirty="0" smtClean="0">
                <a:latin typeface="Times New Roman" panose="02020603050405020304" pitchFamily="18" charset="0"/>
                <a:cs typeface="Times New Roman" panose="02020603050405020304" pitchFamily="18" charset="0"/>
              </a:rPr>
              <a:t>Aşk çoğu zaman </a:t>
            </a:r>
            <a:r>
              <a:rPr lang="tr-TR" sz="2800" dirty="0" smtClean="0">
                <a:latin typeface="Times New Roman" panose="02020603050405020304" pitchFamily="18" charset="0"/>
                <a:cs typeface="Times New Roman" panose="02020603050405020304" pitchFamily="18" charset="0"/>
              </a:rPr>
              <a:t>heteroseksüel ilişkilerde geçerli.</a:t>
            </a:r>
            <a:endParaRPr lang="tr-TR" sz="2800" dirty="0" smtClean="0">
              <a:latin typeface="Times New Roman" panose="02020603050405020304" pitchFamily="18" charset="0"/>
              <a:cs typeface="Times New Roman" panose="02020603050405020304" pitchFamily="18" charset="0"/>
            </a:endParaRPr>
          </a:p>
          <a:p>
            <a:r>
              <a:rPr lang="tr-TR" sz="2800" dirty="0" smtClean="0">
                <a:latin typeface="Times New Roman" panose="02020603050405020304" pitchFamily="18" charset="0"/>
                <a:cs typeface="Times New Roman" panose="02020603050405020304" pitchFamily="18" charset="0"/>
              </a:rPr>
              <a:t>Ebedi /sonsuz bir aşk masalına, peri masalına inandırdığı için, uzun süreli evlilik ve tek eşliliği işlemesi nedeniyle, kadınların itaatini sağladığı için feministlerce eleştirilen bir tür.</a:t>
            </a:r>
          </a:p>
          <a:p>
            <a:r>
              <a:rPr lang="tr-TR" sz="2800" dirty="0" smtClean="0">
                <a:latin typeface="Times New Roman" panose="02020603050405020304" pitchFamily="18" charset="0"/>
                <a:cs typeface="Times New Roman" panose="02020603050405020304" pitchFamily="18" charset="0"/>
              </a:rPr>
              <a:t>İzleyici olarak romantik aşkın hazzına yenik düşeriz. </a:t>
            </a:r>
          </a:p>
          <a:p>
            <a:r>
              <a:rPr lang="tr-TR" sz="2800" dirty="0" smtClean="0">
                <a:latin typeface="Times New Roman" panose="02020603050405020304" pitchFamily="18" charset="0"/>
                <a:cs typeface="Times New Roman" panose="02020603050405020304" pitchFamily="18" charset="0"/>
              </a:rPr>
              <a:t>Romantik komediler gişe garantilidir, mucizevi uzlaşmalar getirir.</a:t>
            </a:r>
            <a:endParaRPr lang="tr-TR" sz="2800" dirty="0">
              <a:latin typeface="Times New Roman" panose="02020603050405020304" pitchFamily="18" charset="0"/>
              <a:cs typeface="Times New Roman" panose="02020603050405020304" pitchFamily="18" charset="0"/>
            </a:endParaRPr>
          </a:p>
        </p:txBody>
      </p:sp>
      <p:sp>
        <p:nvSpPr>
          <p:cNvPr id="2" name="Altbilgi Yer Tutucusu 1"/>
          <p:cNvSpPr>
            <a:spLocks noGrp="1"/>
          </p:cNvSpPr>
          <p:nvPr>
            <p:ph type="ftr" sz="quarter" idx="11"/>
          </p:nvPr>
        </p:nvSpPr>
        <p:spPr>
          <a:xfrm>
            <a:off x="2771800" y="6356350"/>
            <a:ext cx="4392488" cy="365125"/>
          </a:xfrm>
        </p:spPr>
        <p:txBody>
          <a:bodyPr/>
          <a:lstStyle/>
          <a:p>
            <a:r>
              <a:rPr lang="tr-TR" sz="1800" dirty="0" smtClean="0"/>
              <a:t>Film Türleri / Prof. Dr. S. Ruken Öztürk</a:t>
            </a:r>
            <a:endParaRPr lang="tr-TR" sz="1800" dirty="0"/>
          </a:p>
        </p:txBody>
      </p:sp>
    </p:spTree>
    <p:extLst>
      <p:ext uri="{BB962C8B-B14F-4D97-AF65-F5344CB8AC3E}">
        <p14:creationId xmlns:p14="http://schemas.microsoft.com/office/powerpoint/2010/main" val="318278495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251520" y="188640"/>
            <a:ext cx="8496944" cy="1143000"/>
          </a:xfrm>
        </p:spPr>
        <p:txBody>
          <a:bodyPr>
            <a:noAutofit/>
          </a:bodyPr>
          <a:lstStyle/>
          <a:p>
            <a:r>
              <a:rPr lang="tr-TR" sz="2800" dirty="0" smtClean="0">
                <a:latin typeface="Arial Narrow" panose="020B0606020202030204" pitchFamily="34" charset="0"/>
                <a:cs typeface="Times New Roman" panose="02020603050405020304" pitchFamily="18" charset="0"/>
              </a:rPr>
              <a:t>Komedinin ve romantik komedinin yıldızları, yönetmenleri, örnekler derste </a:t>
            </a:r>
            <a:r>
              <a:rPr lang="tr-TR" sz="2800" dirty="0" smtClean="0">
                <a:latin typeface="Arial Narrow" panose="020B0606020202030204" pitchFamily="34" charset="0"/>
                <a:cs typeface="Times New Roman" panose="02020603050405020304" pitchFamily="18" charset="0"/>
              </a:rPr>
              <a:t>tartışılacak</a:t>
            </a:r>
            <a:endParaRPr lang="tr-TR" sz="2800" dirty="0">
              <a:latin typeface="Arial Narrow" panose="020B0606020202030204" pitchFamily="34" charset="0"/>
              <a:cs typeface="Times New Roman" panose="02020603050405020304" pitchFamily="18" charset="0"/>
            </a:endParaRPr>
          </a:p>
        </p:txBody>
      </p:sp>
      <p:sp>
        <p:nvSpPr>
          <p:cNvPr id="3" name="Metin Yer Tutucusu 2"/>
          <p:cNvSpPr>
            <a:spLocks noGrp="1"/>
          </p:cNvSpPr>
          <p:nvPr>
            <p:ph type="body" idx="1"/>
          </p:nvPr>
        </p:nvSpPr>
        <p:spPr/>
        <p:txBody>
          <a:bodyPr/>
          <a:lstStyle/>
          <a:p>
            <a:r>
              <a:rPr lang="tr-TR" dirty="0" smtClean="0"/>
              <a:t>Klasik Yönetmenler</a:t>
            </a:r>
            <a:endParaRPr lang="tr-TR" dirty="0"/>
          </a:p>
        </p:txBody>
      </p:sp>
      <p:sp>
        <p:nvSpPr>
          <p:cNvPr id="4" name="İçerik Yer Tutucusu 3"/>
          <p:cNvSpPr>
            <a:spLocks noGrp="1"/>
          </p:cNvSpPr>
          <p:nvPr>
            <p:ph sz="half" idx="2"/>
          </p:nvPr>
        </p:nvSpPr>
        <p:spPr/>
        <p:txBody>
          <a:bodyPr>
            <a:normAutofit/>
          </a:bodyPr>
          <a:lstStyle/>
          <a:p>
            <a:r>
              <a:rPr lang="tr-TR" dirty="0" err="1" smtClean="0"/>
              <a:t>Lumière</a:t>
            </a:r>
            <a:r>
              <a:rPr lang="tr-TR" dirty="0" smtClean="0"/>
              <a:t> kardeşler </a:t>
            </a:r>
          </a:p>
          <a:p>
            <a:pPr marL="0" indent="0">
              <a:buNone/>
            </a:pPr>
            <a:r>
              <a:rPr lang="tr-TR" dirty="0" smtClean="0"/>
              <a:t>Film: Bahçıvanın sulanışı (</a:t>
            </a:r>
            <a:r>
              <a:rPr lang="tr-TR" dirty="0" err="1" smtClean="0"/>
              <a:t>L’arroseur</a:t>
            </a:r>
            <a:r>
              <a:rPr lang="tr-TR" dirty="0" smtClean="0"/>
              <a:t> </a:t>
            </a:r>
            <a:r>
              <a:rPr lang="tr-TR" dirty="0" err="1" smtClean="0"/>
              <a:t>arrosé</a:t>
            </a:r>
            <a:r>
              <a:rPr lang="tr-TR" dirty="0" smtClean="0"/>
              <a:t>, 1896)</a:t>
            </a:r>
          </a:p>
          <a:p>
            <a:pPr marL="0" indent="0">
              <a:buNone/>
            </a:pPr>
            <a:r>
              <a:rPr lang="tr-TR" dirty="0">
                <a:hlinkClick r:id="rId2"/>
              </a:rPr>
              <a:t>https://</a:t>
            </a:r>
            <a:r>
              <a:rPr lang="tr-TR" dirty="0" smtClean="0">
                <a:hlinkClick r:id="rId2"/>
              </a:rPr>
              <a:t>www.youtube.com/watch?v=UlbiNuT7EDI</a:t>
            </a:r>
            <a:endParaRPr lang="tr-TR" dirty="0" smtClean="0"/>
          </a:p>
          <a:p>
            <a:r>
              <a:rPr lang="tr-TR" dirty="0" smtClean="0"/>
              <a:t>Charlie Chaplin</a:t>
            </a:r>
          </a:p>
          <a:p>
            <a:r>
              <a:rPr lang="tr-TR" dirty="0" err="1" smtClean="0"/>
              <a:t>Buster</a:t>
            </a:r>
            <a:r>
              <a:rPr lang="tr-TR" dirty="0" smtClean="0"/>
              <a:t> </a:t>
            </a:r>
            <a:r>
              <a:rPr lang="tr-TR" dirty="0" err="1" smtClean="0"/>
              <a:t>Keaton</a:t>
            </a:r>
            <a:endParaRPr lang="tr-TR" dirty="0"/>
          </a:p>
        </p:txBody>
      </p:sp>
      <p:sp>
        <p:nvSpPr>
          <p:cNvPr id="5" name="Metin Yer Tutucusu 4"/>
          <p:cNvSpPr>
            <a:spLocks noGrp="1"/>
          </p:cNvSpPr>
          <p:nvPr>
            <p:ph type="body" sz="quarter" idx="3"/>
          </p:nvPr>
        </p:nvSpPr>
        <p:spPr/>
        <p:txBody>
          <a:bodyPr/>
          <a:lstStyle/>
          <a:p>
            <a:r>
              <a:rPr lang="tr-TR" dirty="0" smtClean="0"/>
              <a:t>Yeni </a:t>
            </a:r>
            <a:r>
              <a:rPr lang="tr-TR" dirty="0" smtClean="0"/>
              <a:t>Oyunculara Örnekler</a:t>
            </a:r>
            <a:endParaRPr lang="tr-TR" dirty="0"/>
          </a:p>
        </p:txBody>
      </p:sp>
      <p:sp>
        <p:nvSpPr>
          <p:cNvPr id="6" name="İçerik Yer Tutucusu 5"/>
          <p:cNvSpPr>
            <a:spLocks noGrp="1"/>
          </p:cNvSpPr>
          <p:nvPr>
            <p:ph sz="quarter" idx="4"/>
          </p:nvPr>
        </p:nvSpPr>
        <p:spPr/>
        <p:txBody>
          <a:bodyPr/>
          <a:lstStyle/>
          <a:p>
            <a:r>
              <a:rPr lang="tr-TR" dirty="0" smtClean="0"/>
              <a:t>Julia Roberts</a:t>
            </a:r>
          </a:p>
          <a:p>
            <a:r>
              <a:rPr lang="tr-TR" dirty="0" err="1" smtClean="0"/>
              <a:t>Hugh</a:t>
            </a:r>
            <a:r>
              <a:rPr lang="tr-TR" dirty="0" smtClean="0"/>
              <a:t> Grant</a:t>
            </a:r>
          </a:p>
          <a:p>
            <a:r>
              <a:rPr lang="tr-TR" dirty="0" smtClean="0"/>
              <a:t>Rene </a:t>
            </a:r>
            <a:r>
              <a:rPr lang="tr-TR" dirty="0" err="1" smtClean="0"/>
              <a:t>Zellweger</a:t>
            </a:r>
            <a:endParaRPr lang="tr-TR" dirty="0" smtClean="0"/>
          </a:p>
          <a:p>
            <a:r>
              <a:rPr lang="tr-TR" dirty="0" err="1" smtClean="0"/>
              <a:t>Colin</a:t>
            </a:r>
            <a:r>
              <a:rPr lang="tr-TR" dirty="0" smtClean="0"/>
              <a:t> </a:t>
            </a:r>
            <a:r>
              <a:rPr lang="tr-TR" dirty="0" err="1" smtClean="0"/>
              <a:t>Firth</a:t>
            </a:r>
            <a:endParaRPr lang="tr-TR" dirty="0" smtClean="0"/>
          </a:p>
          <a:p>
            <a:endParaRPr lang="tr-TR" dirty="0"/>
          </a:p>
        </p:txBody>
      </p:sp>
      <p:sp>
        <p:nvSpPr>
          <p:cNvPr id="7" name="Altbilgi Yer Tutucusu 6"/>
          <p:cNvSpPr>
            <a:spLocks noGrp="1"/>
          </p:cNvSpPr>
          <p:nvPr>
            <p:ph type="ftr" sz="quarter" idx="11"/>
          </p:nvPr>
        </p:nvSpPr>
        <p:spPr>
          <a:xfrm>
            <a:off x="2339752" y="6356350"/>
            <a:ext cx="4032448" cy="365125"/>
          </a:xfrm>
        </p:spPr>
        <p:txBody>
          <a:bodyPr/>
          <a:lstStyle/>
          <a:p>
            <a:r>
              <a:rPr lang="tr-TR" sz="1800" dirty="0" smtClean="0"/>
              <a:t>Film Türleri / Prof. Dr. S. Ruken Öztürk</a:t>
            </a:r>
            <a:endParaRPr lang="tr-TR" sz="1800" dirty="0"/>
          </a:p>
        </p:txBody>
      </p:sp>
    </p:spTree>
    <p:extLst>
      <p:ext uri="{BB962C8B-B14F-4D97-AF65-F5344CB8AC3E}">
        <p14:creationId xmlns:p14="http://schemas.microsoft.com/office/powerpoint/2010/main" val="375459997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Dikdörtgen 6"/>
          <p:cNvSpPr/>
          <p:nvPr/>
        </p:nvSpPr>
        <p:spPr>
          <a:xfrm>
            <a:off x="1619672" y="1196753"/>
            <a:ext cx="6120680" cy="3447098"/>
          </a:xfrm>
          <a:prstGeom prst="rect">
            <a:avLst/>
          </a:prstGeom>
        </p:spPr>
        <p:txBody>
          <a:bodyPr wrap="square">
            <a:spAutoFit/>
          </a:bodyPr>
          <a:lstStyle/>
          <a:p>
            <a:pPr lvl="0"/>
            <a:r>
              <a:rPr lang="tr-TR" sz="2000" dirty="0" smtClean="0">
                <a:latin typeface="Times New Roman" panose="02020603050405020304" pitchFamily="18" charset="0"/>
                <a:cs typeface="Times New Roman" panose="02020603050405020304" pitchFamily="18" charset="0"/>
              </a:rPr>
              <a:t>Bu derste türlere «komedi» ile girmiş oluyoruz Gösterilecek filmler şunlardan biri, film sonrası sınıfta değerlendirmesi, analizi yapılacak:</a:t>
            </a:r>
          </a:p>
          <a:p>
            <a:pPr lvl="0"/>
            <a:endParaRPr lang="tr-TR" sz="2000" i="1" dirty="0" smtClean="0">
              <a:latin typeface="Times New Roman" panose="02020603050405020304" pitchFamily="18" charset="0"/>
              <a:cs typeface="Times New Roman" panose="02020603050405020304" pitchFamily="18" charset="0"/>
            </a:endParaRPr>
          </a:p>
          <a:p>
            <a:pPr lvl="0"/>
            <a:r>
              <a:rPr lang="tr-TR" sz="2000" i="1" dirty="0" smtClean="0">
                <a:latin typeface="Times New Roman" panose="02020603050405020304" pitchFamily="18" charset="0"/>
                <a:cs typeface="Times New Roman" panose="02020603050405020304" pitchFamily="18" charset="0"/>
              </a:rPr>
              <a:t>Dört </a:t>
            </a:r>
            <a:r>
              <a:rPr lang="tr-TR" sz="2000" i="1" dirty="0">
                <a:latin typeface="Times New Roman" panose="02020603050405020304" pitchFamily="18" charset="0"/>
                <a:cs typeface="Times New Roman" panose="02020603050405020304" pitchFamily="18" charset="0"/>
              </a:rPr>
              <a:t>Nikah Bir Cenaze </a:t>
            </a:r>
            <a:r>
              <a:rPr lang="tr-TR" sz="2000" dirty="0">
                <a:latin typeface="Times New Roman" panose="02020603050405020304" pitchFamily="18" charset="0"/>
                <a:cs typeface="Times New Roman" panose="02020603050405020304" pitchFamily="18" charset="0"/>
              </a:rPr>
              <a:t>(</a:t>
            </a:r>
            <a:r>
              <a:rPr lang="tr-TR" sz="2000" i="1" dirty="0" err="1">
                <a:latin typeface="Times New Roman" panose="02020603050405020304" pitchFamily="18" charset="0"/>
                <a:cs typeface="Times New Roman" panose="02020603050405020304" pitchFamily="18" charset="0"/>
              </a:rPr>
              <a:t>Four</a:t>
            </a:r>
            <a:r>
              <a:rPr lang="tr-TR" sz="2000" i="1" dirty="0">
                <a:latin typeface="Times New Roman" panose="02020603050405020304" pitchFamily="18" charset="0"/>
                <a:cs typeface="Times New Roman" panose="02020603050405020304" pitchFamily="18" charset="0"/>
              </a:rPr>
              <a:t> </a:t>
            </a:r>
            <a:r>
              <a:rPr lang="tr-TR" sz="2000" i="1" dirty="0" err="1">
                <a:latin typeface="Times New Roman" panose="02020603050405020304" pitchFamily="18" charset="0"/>
                <a:cs typeface="Times New Roman" panose="02020603050405020304" pitchFamily="18" charset="0"/>
              </a:rPr>
              <a:t>Weddings</a:t>
            </a:r>
            <a:r>
              <a:rPr lang="tr-TR" sz="2000" i="1" dirty="0">
                <a:latin typeface="Times New Roman" panose="02020603050405020304" pitchFamily="18" charset="0"/>
                <a:cs typeface="Times New Roman" panose="02020603050405020304" pitchFamily="18" charset="0"/>
              </a:rPr>
              <a:t> </a:t>
            </a:r>
            <a:r>
              <a:rPr lang="tr-TR" sz="2000" i="1" dirty="0" err="1">
                <a:latin typeface="Times New Roman" panose="02020603050405020304" pitchFamily="18" charset="0"/>
                <a:cs typeface="Times New Roman" panose="02020603050405020304" pitchFamily="18" charset="0"/>
              </a:rPr>
              <a:t>and</a:t>
            </a:r>
            <a:r>
              <a:rPr lang="tr-TR" sz="2000" i="1" dirty="0">
                <a:latin typeface="Times New Roman" panose="02020603050405020304" pitchFamily="18" charset="0"/>
                <a:cs typeface="Times New Roman" panose="02020603050405020304" pitchFamily="18" charset="0"/>
              </a:rPr>
              <a:t> a </a:t>
            </a:r>
            <a:r>
              <a:rPr lang="tr-TR" sz="2000" i="1" dirty="0" err="1">
                <a:latin typeface="Times New Roman" panose="02020603050405020304" pitchFamily="18" charset="0"/>
                <a:cs typeface="Times New Roman" panose="02020603050405020304" pitchFamily="18" charset="0"/>
              </a:rPr>
              <a:t>Funeral</a:t>
            </a:r>
            <a:r>
              <a:rPr lang="tr-TR" sz="2000" dirty="0">
                <a:latin typeface="Times New Roman" panose="02020603050405020304" pitchFamily="18" charset="0"/>
                <a:cs typeface="Times New Roman" panose="02020603050405020304" pitchFamily="18" charset="0"/>
              </a:rPr>
              <a:t>, Mike </a:t>
            </a:r>
            <a:r>
              <a:rPr lang="tr-TR" sz="2000" dirty="0" err="1">
                <a:latin typeface="Times New Roman" panose="02020603050405020304" pitchFamily="18" charset="0"/>
                <a:cs typeface="Times New Roman" panose="02020603050405020304" pitchFamily="18" charset="0"/>
              </a:rPr>
              <a:t>Newell</a:t>
            </a:r>
            <a:r>
              <a:rPr lang="tr-TR" sz="2000" dirty="0">
                <a:latin typeface="Times New Roman" panose="02020603050405020304" pitchFamily="18" charset="0"/>
                <a:cs typeface="Times New Roman" panose="02020603050405020304" pitchFamily="18" charset="0"/>
              </a:rPr>
              <a:t>, 1994</a:t>
            </a:r>
            <a:r>
              <a:rPr lang="tr-TR" sz="2000" dirty="0" smtClean="0">
                <a:latin typeface="Times New Roman" panose="02020603050405020304" pitchFamily="18" charset="0"/>
                <a:cs typeface="Times New Roman" panose="02020603050405020304" pitchFamily="18" charset="0"/>
              </a:rPr>
              <a:t>)</a:t>
            </a:r>
          </a:p>
          <a:p>
            <a:pPr lvl="0"/>
            <a:r>
              <a:rPr lang="tr-TR" sz="2000" dirty="0">
                <a:latin typeface="Times New Roman" panose="02020603050405020304" pitchFamily="18" charset="0"/>
                <a:cs typeface="Times New Roman" panose="02020603050405020304" pitchFamily="18" charset="0"/>
                <a:hlinkClick r:id="rId2"/>
              </a:rPr>
              <a:t>https://</a:t>
            </a:r>
            <a:r>
              <a:rPr lang="tr-TR" sz="2000" dirty="0" smtClean="0">
                <a:latin typeface="Times New Roman" panose="02020603050405020304" pitchFamily="18" charset="0"/>
                <a:cs typeface="Times New Roman" panose="02020603050405020304" pitchFamily="18" charset="0"/>
                <a:hlinkClick r:id="rId2"/>
              </a:rPr>
              <a:t>www.youtube.com/watch?v=g-HeV8Z6iXcThe</a:t>
            </a:r>
            <a:r>
              <a:rPr lang="tr-TR" sz="2000" dirty="0" smtClean="0">
                <a:latin typeface="Times New Roman" panose="02020603050405020304" pitchFamily="18" charset="0"/>
                <a:cs typeface="Times New Roman" panose="02020603050405020304" pitchFamily="18" charset="0"/>
              </a:rPr>
              <a:t> </a:t>
            </a:r>
          </a:p>
          <a:p>
            <a:pPr lvl="0"/>
            <a:endParaRPr lang="tr-TR" sz="2000" dirty="0">
              <a:latin typeface="Times New Roman" panose="02020603050405020304" pitchFamily="18" charset="0"/>
              <a:cs typeface="Times New Roman" panose="02020603050405020304" pitchFamily="18" charset="0"/>
            </a:endParaRPr>
          </a:p>
          <a:p>
            <a:pPr lvl="0"/>
            <a:r>
              <a:rPr lang="tr-TR" sz="2000" dirty="0" err="1" smtClean="0">
                <a:latin typeface="Times New Roman" panose="02020603050405020304" pitchFamily="18" charset="0"/>
                <a:cs typeface="Times New Roman" panose="02020603050405020304" pitchFamily="18" charset="0"/>
              </a:rPr>
              <a:t>The</a:t>
            </a:r>
            <a:r>
              <a:rPr lang="tr-TR" sz="2000" dirty="0" smtClean="0">
                <a:latin typeface="Times New Roman" panose="02020603050405020304" pitchFamily="18" charset="0"/>
                <a:cs typeface="Times New Roman" panose="02020603050405020304" pitchFamily="18" charset="0"/>
              </a:rPr>
              <a:t> Best </a:t>
            </a:r>
            <a:r>
              <a:rPr lang="tr-TR" sz="2000" dirty="0" err="1" smtClean="0">
                <a:latin typeface="Times New Roman" panose="02020603050405020304" pitchFamily="18" charset="0"/>
                <a:cs typeface="Times New Roman" panose="02020603050405020304" pitchFamily="18" charset="0"/>
              </a:rPr>
              <a:t>Exotic</a:t>
            </a:r>
            <a:r>
              <a:rPr lang="tr-TR" sz="2000" dirty="0" smtClean="0">
                <a:latin typeface="Times New Roman" panose="02020603050405020304" pitchFamily="18" charset="0"/>
                <a:cs typeface="Times New Roman" panose="02020603050405020304" pitchFamily="18" charset="0"/>
              </a:rPr>
              <a:t> </a:t>
            </a:r>
            <a:r>
              <a:rPr lang="tr-TR" sz="2000" dirty="0" err="1" smtClean="0">
                <a:latin typeface="Times New Roman" panose="02020603050405020304" pitchFamily="18" charset="0"/>
                <a:cs typeface="Times New Roman" panose="02020603050405020304" pitchFamily="18" charset="0"/>
              </a:rPr>
              <a:t>Marigold</a:t>
            </a:r>
            <a:r>
              <a:rPr lang="tr-TR" sz="2000" dirty="0" smtClean="0">
                <a:latin typeface="Times New Roman" panose="02020603050405020304" pitchFamily="18" charset="0"/>
                <a:cs typeface="Times New Roman" panose="02020603050405020304" pitchFamily="18" charset="0"/>
              </a:rPr>
              <a:t> Hotel (John Madden, 2011)</a:t>
            </a:r>
          </a:p>
          <a:p>
            <a:pPr lvl="0"/>
            <a:r>
              <a:rPr lang="tr-TR" sz="2000" dirty="0">
                <a:latin typeface="Times New Roman" panose="02020603050405020304" pitchFamily="18" charset="0"/>
                <a:cs typeface="Times New Roman" panose="02020603050405020304" pitchFamily="18" charset="0"/>
                <a:hlinkClick r:id="rId3"/>
              </a:rPr>
              <a:t>https://</a:t>
            </a:r>
            <a:r>
              <a:rPr lang="tr-TR" sz="2000" dirty="0" smtClean="0">
                <a:latin typeface="Times New Roman" panose="02020603050405020304" pitchFamily="18" charset="0"/>
                <a:cs typeface="Times New Roman" panose="02020603050405020304" pitchFamily="18" charset="0"/>
                <a:hlinkClick r:id="rId3"/>
              </a:rPr>
              <a:t>www.youtube.com/watch?v=BHc_ZTEH0VU</a:t>
            </a:r>
            <a:endParaRPr lang="tr-TR" sz="2000" dirty="0" smtClean="0">
              <a:latin typeface="Times New Roman" panose="02020603050405020304" pitchFamily="18" charset="0"/>
              <a:cs typeface="Times New Roman" panose="02020603050405020304" pitchFamily="18" charset="0"/>
            </a:endParaRPr>
          </a:p>
          <a:p>
            <a:pPr lvl="0"/>
            <a:endParaRPr lang="tr-TR" dirty="0" smtClean="0"/>
          </a:p>
        </p:txBody>
      </p:sp>
      <p:sp>
        <p:nvSpPr>
          <p:cNvPr id="2" name="Altbilgi Yer Tutucusu 1"/>
          <p:cNvSpPr>
            <a:spLocks noGrp="1"/>
          </p:cNvSpPr>
          <p:nvPr>
            <p:ph type="ftr" sz="quarter" idx="11"/>
          </p:nvPr>
        </p:nvSpPr>
        <p:spPr>
          <a:xfrm>
            <a:off x="2699792" y="6309320"/>
            <a:ext cx="3816424" cy="365125"/>
          </a:xfrm>
        </p:spPr>
        <p:txBody>
          <a:bodyPr/>
          <a:lstStyle/>
          <a:p>
            <a:r>
              <a:rPr lang="tr-TR" sz="1800" dirty="0" smtClean="0"/>
              <a:t>Film Türleri / Prof. Dr. S. Ruken Öztürk</a:t>
            </a:r>
            <a:endParaRPr lang="tr-TR" sz="1800" dirty="0"/>
          </a:p>
        </p:txBody>
      </p:sp>
    </p:spTree>
    <p:extLst>
      <p:ext uri="{BB962C8B-B14F-4D97-AF65-F5344CB8AC3E}">
        <p14:creationId xmlns:p14="http://schemas.microsoft.com/office/powerpoint/2010/main" val="246924694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Dikdörtgen 6"/>
          <p:cNvSpPr/>
          <p:nvPr/>
        </p:nvSpPr>
        <p:spPr>
          <a:xfrm>
            <a:off x="755576" y="1443841"/>
            <a:ext cx="7488832" cy="2554545"/>
          </a:xfrm>
          <a:prstGeom prst="rect">
            <a:avLst/>
          </a:prstGeom>
        </p:spPr>
        <p:txBody>
          <a:bodyPr wrap="square">
            <a:spAutoFit/>
          </a:bodyPr>
          <a:lstStyle/>
          <a:p>
            <a:pPr lvl="0"/>
            <a:endParaRPr lang="tr-TR" sz="2000" u="sng" dirty="0" smtClean="0">
              <a:latin typeface="Times New Roman" panose="02020603050405020304" pitchFamily="18" charset="0"/>
              <a:cs typeface="Times New Roman" panose="02020603050405020304" pitchFamily="18" charset="0"/>
            </a:endParaRPr>
          </a:p>
          <a:p>
            <a:pPr lvl="0"/>
            <a:endParaRPr lang="tr-TR" sz="2000" u="sng" dirty="0" smtClean="0">
              <a:latin typeface="Times New Roman" panose="02020603050405020304" pitchFamily="18" charset="0"/>
              <a:cs typeface="Times New Roman" panose="02020603050405020304" pitchFamily="18" charset="0"/>
            </a:endParaRPr>
          </a:p>
          <a:p>
            <a:r>
              <a:rPr lang="tr-TR" sz="2000" dirty="0" smtClean="0">
                <a:latin typeface="Times New Roman" panose="02020603050405020304" pitchFamily="18" charset="0"/>
                <a:cs typeface="Times New Roman" panose="02020603050405020304" pitchFamily="18" charset="0"/>
              </a:rPr>
              <a:t>Nilgün </a:t>
            </a:r>
            <a:r>
              <a:rPr lang="tr-TR" sz="2000" dirty="0">
                <a:latin typeface="Times New Roman" panose="02020603050405020304" pitchFamily="18" charset="0"/>
                <a:cs typeface="Times New Roman" panose="02020603050405020304" pitchFamily="18" charset="0"/>
              </a:rPr>
              <a:t>Abisel, </a:t>
            </a:r>
            <a:r>
              <a:rPr lang="tr-TR" sz="2000" i="1" dirty="0">
                <a:latin typeface="Times New Roman" panose="02020603050405020304" pitchFamily="18" charset="0"/>
                <a:cs typeface="Times New Roman" panose="02020603050405020304" pitchFamily="18" charset="0"/>
              </a:rPr>
              <a:t>Popüler Sinema ve Türler</a:t>
            </a:r>
            <a:r>
              <a:rPr lang="tr-TR" sz="2000" dirty="0">
                <a:latin typeface="Times New Roman" panose="02020603050405020304" pitchFamily="18" charset="0"/>
                <a:cs typeface="Times New Roman" panose="02020603050405020304" pitchFamily="18" charset="0"/>
              </a:rPr>
              <a:t>, s. 9-76</a:t>
            </a:r>
            <a:r>
              <a:rPr lang="tr-TR" sz="2000" dirty="0" smtClean="0">
                <a:latin typeface="Times New Roman" panose="02020603050405020304" pitchFamily="18" charset="0"/>
                <a:cs typeface="Times New Roman" panose="02020603050405020304" pitchFamily="18" charset="0"/>
              </a:rPr>
              <a:t>.</a:t>
            </a:r>
            <a:endParaRPr lang="tr-TR" sz="2000" dirty="0">
              <a:latin typeface="Times New Roman" panose="02020603050405020304" pitchFamily="18" charset="0"/>
              <a:cs typeface="Times New Roman" panose="02020603050405020304" pitchFamily="18" charset="0"/>
            </a:endParaRPr>
          </a:p>
          <a:p>
            <a:r>
              <a:rPr lang="tr-TR" sz="2000" dirty="0">
                <a:latin typeface="Times New Roman" panose="02020603050405020304" pitchFamily="18" charset="0"/>
                <a:cs typeface="Times New Roman" panose="02020603050405020304" pitchFamily="18" charset="0"/>
              </a:rPr>
              <a:t>David </a:t>
            </a:r>
            <a:r>
              <a:rPr lang="tr-TR" sz="2000" dirty="0" err="1">
                <a:latin typeface="Times New Roman" panose="02020603050405020304" pitchFamily="18" charset="0"/>
                <a:cs typeface="Times New Roman" panose="02020603050405020304" pitchFamily="18" charset="0"/>
              </a:rPr>
              <a:t>Bordwell</a:t>
            </a:r>
            <a:r>
              <a:rPr lang="tr-TR" sz="2000" dirty="0">
                <a:latin typeface="Times New Roman" panose="02020603050405020304" pitchFamily="18" charset="0"/>
                <a:cs typeface="Times New Roman" panose="02020603050405020304" pitchFamily="18" charset="0"/>
              </a:rPr>
              <a:t> &amp; </a:t>
            </a:r>
            <a:r>
              <a:rPr lang="tr-TR" sz="2000" dirty="0" err="1">
                <a:latin typeface="Times New Roman" panose="02020603050405020304" pitchFamily="18" charset="0"/>
                <a:cs typeface="Times New Roman" panose="02020603050405020304" pitchFamily="18" charset="0"/>
              </a:rPr>
              <a:t>Kristin</a:t>
            </a:r>
            <a:r>
              <a:rPr lang="tr-TR" sz="2000" dirty="0">
                <a:latin typeface="Times New Roman" panose="02020603050405020304" pitchFamily="18" charset="0"/>
                <a:cs typeface="Times New Roman" panose="02020603050405020304" pitchFamily="18" charset="0"/>
              </a:rPr>
              <a:t> </a:t>
            </a:r>
            <a:r>
              <a:rPr lang="tr-TR" sz="2000" dirty="0" err="1">
                <a:latin typeface="Times New Roman" panose="02020603050405020304" pitchFamily="18" charset="0"/>
                <a:cs typeface="Times New Roman" panose="02020603050405020304" pitchFamily="18" charset="0"/>
              </a:rPr>
              <a:t>Thompson</a:t>
            </a:r>
            <a:r>
              <a:rPr lang="tr-TR" sz="2000" dirty="0">
                <a:latin typeface="Times New Roman" panose="02020603050405020304" pitchFamily="18" charset="0"/>
                <a:cs typeface="Times New Roman" panose="02020603050405020304" pitchFamily="18" charset="0"/>
              </a:rPr>
              <a:t>, </a:t>
            </a:r>
            <a:r>
              <a:rPr lang="tr-TR" sz="2000" i="1" dirty="0">
                <a:latin typeface="Times New Roman" panose="02020603050405020304" pitchFamily="18" charset="0"/>
                <a:cs typeface="Times New Roman" panose="02020603050405020304" pitchFamily="18" charset="0"/>
              </a:rPr>
              <a:t>Film San</a:t>
            </a:r>
            <a:r>
              <a:rPr lang="tr-TR" sz="2000" dirty="0">
                <a:latin typeface="Times New Roman" panose="02020603050405020304" pitchFamily="18" charset="0"/>
                <a:cs typeface="Times New Roman" panose="02020603050405020304" pitchFamily="18" charset="0"/>
              </a:rPr>
              <a:t>atı, s. 328-337.</a:t>
            </a:r>
          </a:p>
          <a:p>
            <a:r>
              <a:rPr lang="tr-TR" sz="2000" dirty="0">
                <a:latin typeface="Times New Roman" panose="02020603050405020304" pitchFamily="18" charset="0"/>
                <a:cs typeface="Times New Roman" panose="02020603050405020304" pitchFamily="18" charset="0"/>
              </a:rPr>
              <a:t>Zeynep Özarslan, “Sinemada Tür Kuramı”, s. 51-76.</a:t>
            </a:r>
          </a:p>
          <a:p>
            <a:r>
              <a:rPr lang="tr-TR" sz="2000" dirty="0">
                <a:latin typeface="Times New Roman" panose="02020603050405020304" pitchFamily="18" charset="0"/>
                <a:cs typeface="Times New Roman" panose="02020603050405020304" pitchFamily="18" charset="0"/>
              </a:rPr>
              <a:t>Robert </a:t>
            </a:r>
            <a:r>
              <a:rPr lang="tr-TR" sz="2000" dirty="0" err="1">
                <a:latin typeface="Times New Roman" panose="02020603050405020304" pitchFamily="18" charset="0"/>
                <a:cs typeface="Times New Roman" panose="02020603050405020304" pitchFamily="18" charset="0"/>
              </a:rPr>
              <a:t>Kolker</a:t>
            </a:r>
            <a:r>
              <a:rPr lang="tr-TR" sz="2000" dirty="0">
                <a:latin typeface="Times New Roman" panose="02020603050405020304" pitchFamily="18" charset="0"/>
                <a:cs typeface="Times New Roman" panose="02020603050405020304" pitchFamily="18" charset="0"/>
              </a:rPr>
              <a:t>, </a:t>
            </a:r>
            <a:r>
              <a:rPr lang="tr-TR" sz="2000" i="1" dirty="0">
                <a:latin typeface="Times New Roman" panose="02020603050405020304" pitchFamily="18" charset="0"/>
                <a:cs typeface="Times New Roman" panose="02020603050405020304" pitchFamily="18" charset="0"/>
              </a:rPr>
              <a:t>Film, Biçim ve Kültür, </a:t>
            </a:r>
            <a:r>
              <a:rPr lang="tr-TR" sz="2000" dirty="0">
                <a:latin typeface="Times New Roman" panose="02020603050405020304" pitchFamily="18" charset="0"/>
                <a:cs typeface="Times New Roman" panose="02020603050405020304" pitchFamily="18" charset="0"/>
              </a:rPr>
              <a:t>s.271-279.</a:t>
            </a:r>
          </a:p>
          <a:p>
            <a:r>
              <a:rPr lang="tr-TR" sz="2000" dirty="0">
                <a:latin typeface="Times New Roman" panose="02020603050405020304" pitchFamily="18" charset="0"/>
                <a:cs typeface="Times New Roman" panose="02020603050405020304" pitchFamily="18" charset="0"/>
              </a:rPr>
              <a:t>Susan </a:t>
            </a:r>
            <a:r>
              <a:rPr lang="tr-TR" sz="2000" dirty="0" err="1">
                <a:latin typeface="Times New Roman" panose="02020603050405020304" pitchFamily="18" charset="0"/>
                <a:cs typeface="Times New Roman" panose="02020603050405020304" pitchFamily="18" charset="0"/>
              </a:rPr>
              <a:t>Hayward</a:t>
            </a:r>
            <a:r>
              <a:rPr lang="tr-TR" sz="2000" dirty="0">
                <a:latin typeface="Times New Roman" panose="02020603050405020304" pitchFamily="18" charset="0"/>
                <a:cs typeface="Times New Roman" panose="02020603050405020304" pitchFamily="18" charset="0"/>
              </a:rPr>
              <a:t>, </a:t>
            </a:r>
            <a:r>
              <a:rPr lang="tr-TR" sz="2000" i="1" dirty="0">
                <a:latin typeface="Times New Roman" panose="02020603050405020304" pitchFamily="18" charset="0"/>
                <a:cs typeface="Times New Roman" panose="02020603050405020304" pitchFamily="18" charset="0"/>
              </a:rPr>
              <a:t>Sinemanın Temel Kavramları, </a:t>
            </a:r>
            <a:r>
              <a:rPr lang="tr-TR" sz="2000" dirty="0">
                <a:latin typeface="Times New Roman" panose="02020603050405020304" pitchFamily="18" charset="0"/>
                <a:cs typeface="Times New Roman" panose="02020603050405020304" pitchFamily="18" charset="0"/>
              </a:rPr>
              <a:t>s. 251-258;501-503; 531-539.</a:t>
            </a:r>
          </a:p>
        </p:txBody>
      </p:sp>
      <p:sp>
        <p:nvSpPr>
          <p:cNvPr id="2" name="Başlık 1"/>
          <p:cNvSpPr>
            <a:spLocks noGrp="1"/>
          </p:cNvSpPr>
          <p:nvPr>
            <p:ph type="title"/>
          </p:nvPr>
        </p:nvSpPr>
        <p:spPr/>
        <p:txBody>
          <a:bodyPr>
            <a:normAutofit fontScale="90000"/>
          </a:bodyPr>
          <a:lstStyle/>
          <a:p>
            <a:pPr lvl="0"/>
            <a:r>
              <a:rPr lang="tr-TR" sz="3100" u="sng" dirty="0" smtClean="0">
                <a:latin typeface="Times New Roman" panose="02020603050405020304" pitchFamily="18" charset="0"/>
                <a:cs typeface="Times New Roman" panose="02020603050405020304" pitchFamily="18" charset="0"/>
              </a:rPr>
              <a:t/>
            </a:r>
            <a:br>
              <a:rPr lang="tr-TR" sz="3100" u="sng" dirty="0" smtClean="0">
                <a:latin typeface="Times New Roman" panose="02020603050405020304" pitchFamily="18" charset="0"/>
                <a:cs typeface="Times New Roman" panose="02020603050405020304" pitchFamily="18" charset="0"/>
              </a:rPr>
            </a:br>
            <a:r>
              <a:rPr lang="tr-TR" sz="3100" u="sng" dirty="0" smtClean="0">
                <a:latin typeface="Arial Narrow" panose="020B0606020202030204" pitchFamily="34" charset="0"/>
                <a:cs typeface="Times New Roman" panose="02020603050405020304" pitchFamily="18" charset="0"/>
              </a:rPr>
              <a:t>Bu </a:t>
            </a:r>
            <a:r>
              <a:rPr lang="tr-TR" sz="3100" u="sng" dirty="0">
                <a:latin typeface="Arial Narrow" panose="020B0606020202030204" pitchFamily="34" charset="0"/>
                <a:cs typeface="Times New Roman" panose="02020603050405020304" pitchFamily="18" charset="0"/>
              </a:rPr>
              <a:t>ders için okunacak kaynaklar (kaynakların tam künyesi ilk dersin içinde bulunmaktadır):</a:t>
            </a:r>
            <a:r>
              <a:rPr lang="tr-TR" u="sng" dirty="0">
                <a:latin typeface="Times New Roman" panose="02020603050405020304" pitchFamily="18" charset="0"/>
                <a:cs typeface="Times New Roman" panose="02020603050405020304" pitchFamily="18" charset="0"/>
              </a:rPr>
              <a:t/>
            </a:r>
            <a:br>
              <a:rPr lang="tr-TR" u="sng" dirty="0">
                <a:latin typeface="Times New Roman" panose="02020603050405020304" pitchFamily="18" charset="0"/>
                <a:cs typeface="Times New Roman" panose="02020603050405020304" pitchFamily="18" charset="0"/>
              </a:rPr>
            </a:br>
            <a:endParaRPr lang="tr-TR" dirty="0"/>
          </a:p>
        </p:txBody>
      </p:sp>
      <p:sp>
        <p:nvSpPr>
          <p:cNvPr id="3" name="İçerik Yer Tutucusu 2"/>
          <p:cNvSpPr>
            <a:spLocks noGrp="1"/>
          </p:cNvSpPr>
          <p:nvPr>
            <p:ph idx="1"/>
          </p:nvPr>
        </p:nvSpPr>
        <p:spPr>
          <a:xfrm>
            <a:off x="539552" y="1443842"/>
            <a:ext cx="8147248" cy="4145398"/>
          </a:xfrm>
        </p:spPr>
        <p:txBody>
          <a:bodyPr/>
          <a:lstStyle/>
          <a:p>
            <a:endParaRPr lang="tr-TR" dirty="0" smtClean="0"/>
          </a:p>
          <a:p>
            <a:endParaRPr lang="tr-TR" dirty="0"/>
          </a:p>
          <a:p>
            <a:endParaRPr lang="tr-TR" dirty="0"/>
          </a:p>
        </p:txBody>
      </p:sp>
      <p:sp>
        <p:nvSpPr>
          <p:cNvPr id="4" name="Altbilgi Yer Tutucusu 3"/>
          <p:cNvSpPr>
            <a:spLocks noGrp="1"/>
          </p:cNvSpPr>
          <p:nvPr>
            <p:ph type="ftr" sz="quarter" idx="11"/>
          </p:nvPr>
        </p:nvSpPr>
        <p:spPr>
          <a:xfrm>
            <a:off x="2195736" y="6356350"/>
            <a:ext cx="3824064" cy="365125"/>
          </a:xfrm>
        </p:spPr>
        <p:txBody>
          <a:bodyPr/>
          <a:lstStyle/>
          <a:p>
            <a:r>
              <a:rPr lang="tr-TR" sz="1800" dirty="0" smtClean="0"/>
              <a:t>Film Türleri / Prof. Dr. S. Ruken Öztürk</a:t>
            </a:r>
            <a:endParaRPr lang="tr-TR" sz="1800" dirty="0"/>
          </a:p>
        </p:txBody>
      </p:sp>
    </p:spTree>
    <p:extLst>
      <p:ext uri="{BB962C8B-B14F-4D97-AF65-F5344CB8AC3E}">
        <p14:creationId xmlns:p14="http://schemas.microsoft.com/office/powerpoint/2010/main" val="1522464153"/>
      </p:ext>
    </p:extLst>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116</TotalTime>
  <Words>820</Words>
  <Application>Microsoft Office PowerPoint</Application>
  <PresentationFormat>Ekran Gösterisi (4:3)</PresentationFormat>
  <Paragraphs>100</Paragraphs>
  <Slides>8</Slides>
  <Notes>2</Notes>
  <HiddenSlides>0</HiddenSlides>
  <MMClips>0</MMClips>
  <ScaleCrop>false</ScaleCrop>
  <HeadingPairs>
    <vt:vector size="4" baseType="variant">
      <vt:variant>
        <vt:lpstr>Tema</vt:lpstr>
      </vt:variant>
      <vt:variant>
        <vt:i4>1</vt:i4>
      </vt:variant>
      <vt:variant>
        <vt:lpstr>Slayt Başlıkları</vt:lpstr>
      </vt:variant>
      <vt:variant>
        <vt:i4>8</vt:i4>
      </vt:variant>
    </vt:vector>
  </HeadingPairs>
  <TitlesOfParts>
    <vt:vector size="9" baseType="lpstr">
      <vt:lpstr>Ofis Teması</vt:lpstr>
      <vt:lpstr>Sanat filmi ile popüler filmler arasındaki farklar nelerdir? Ne tür kavramlar kullanıyoruz, karşılaştıralım:</vt:lpstr>
      <vt:lpstr>PowerPoint Sunusu</vt:lpstr>
      <vt:lpstr>Herbert Gans’a göre yüksek sanat şunlardan oluşur (aktaran Öztürk, 2000, s. 37)</vt:lpstr>
      <vt:lpstr> Peter Wollen 1972’de Godard’ın Doğu Rüzgarı (Vent d’Est) üzerine yazdığı yazıda şu karşılaştırmayı yapar (1986) </vt:lpstr>
      <vt:lpstr>Söz edeceğimiz ilk tür güldürü / komedi filmleri</vt:lpstr>
      <vt:lpstr>Komedinin ve romantik komedinin yıldızları, yönetmenleri, örnekler derste tartışılacak</vt:lpstr>
      <vt:lpstr>PowerPoint Sunusu</vt:lpstr>
      <vt:lpstr> Bu ders için okunacak kaynaklar (kaynakların tam künyesi ilk dersin içinde bulunmaktadır):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Sanat filmi ile popüler filmler arasındaki farklar nelerdir?</dc:title>
  <dc:creator>Saniye</dc:creator>
  <cp:lastModifiedBy>Reviewer</cp:lastModifiedBy>
  <cp:revision>18</cp:revision>
  <dcterms:created xsi:type="dcterms:W3CDTF">2018-01-02T15:25:11Z</dcterms:created>
  <dcterms:modified xsi:type="dcterms:W3CDTF">2018-01-09T13:12:12Z</dcterms:modified>
</cp:coreProperties>
</file>