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1803-1486-474C-9DA8-1A207A841B48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452-6B4E-48D9-8482-EFDF6004BC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1803-1486-474C-9DA8-1A207A841B48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452-6B4E-48D9-8482-EFDF6004BC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1803-1486-474C-9DA8-1A207A841B48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452-6B4E-48D9-8482-EFDF6004BC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1803-1486-474C-9DA8-1A207A841B48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452-6B4E-48D9-8482-EFDF6004BC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1803-1486-474C-9DA8-1A207A841B48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452-6B4E-48D9-8482-EFDF6004BC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1803-1486-474C-9DA8-1A207A841B48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452-6B4E-48D9-8482-EFDF6004BC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1803-1486-474C-9DA8-1A207A841B48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452-6B4E-48D9-8482-EFDF6004BC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1803-1486-474C-9DA8-1A207A841B48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452-6B4E-48D9-8482-EFDF6004BC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1803-1486-474C-9DA8-1A207A841B48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452-6B4E-48D9-8482-EFDF6004BC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1803-1486-474C-9DA8-1A207A841B48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452-6B4E-48D9-8482-EFDF6004BC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1803-1486-474C-9DA8-1A207A841B48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452-6B4E-48D9-8482-EFDF6004BC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1803-1486-474C-9DA8-1A207A841B48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8452-6B4E-48D9-8482-EFDF6004BCA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027BAC-A251-BF4A-9664-619A179FB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2754" r="3646" b="30867"/>
          <a:stretch/>
        </p:blipFill>
        <p:spPr>
          <a:xfrm>
            <a:off x="296023" y="966652"/>
            <a:ext cx="5817394" cy="50422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2DB681-CDB8-9B4E-8E13-8ED39E0D93E8}"/>
              </a:ext>
            </a:extLst>
          </p:cNvPr>
          <p:cNvSpPr txBox="1"/>
          <p:nvPr/>
        </p:nvSpPr>
        <p:spPr>
          <a:xfrm>
            <a:off x="6201593" y="3370218"/>
            <a:ext cx="282157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Sol böbrekte </a:t>
            </a:r>
            <a:r>
              <a:rPr lang="tr-TR" dirty="0" err="1"/>
              <a:t>diüretiğe</a:t>
            </a:r>
            <a:r>
              <a:rPr lang="tr-TR" dirty="0"/>
              <a:t> yanıt vermeyen </a:t>
            </a:r>
            <a:r>
              <a:rPr lang="tr-TR" dirty="0" err="1"/>
              <a:t>staz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6181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C94CC9-5D3C-5D4E-9F4A-D7D283E283D1}"/>
              </a:ext>
            </a:extLst>
          </p:cNvPr>
          <p:cNvSpPr txBox="1"/>
          <p:nvPr/>
        </p:nvSpPr>
        <p:spPr>
          <a:xfrm>
            <a:off x="421277" y="561704"/>
            <a:ext cx="4985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Kaptoprilli</a:t>
            </a:r>
            <a:r>
              <a:rPr lang="tr-TR" sz="3200" dirty="0">
                <a:solidFill>
                  <a:srgbClr val="FF0000"/>
                </a:solidFill>
              </a:rPr>
              <a:t> Böbrek Sintigrafisi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0D54B8-9CFB-B043-AE65-9D0B3E24AE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001" y="1592036"/>
            <a:ext cx="6448425" cy="4457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B4A843-0B08-594C-82F4-A60D88C84856}"/>
              </a:ext>
            </a:extLst>
          </p:cNvPr>
          <p:cNvSpPr txBox="1"/>
          <p:nvPr/>
        </p:nvSpPr>
        <p:spPr>
          <a:xfrm>
            <a:off x="6946175" y="2210610"/>
            <a:ext cx="16002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err="1"/>
              <a:t>Renovasküler</a:t>
            </a:r>
            <a:r>
              <a:rPr lang="tr-TR" dirty="0"/>
              <a:t> Hipertansiyon tanısı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06D298-2241-0B47-87DA-57A8CCCD57CC}"/>
              </a:ext>
            </a:extLst>
          </p:cNvPr>
          <p:cNvSpPr txBox="1"/>
          <p:nvPr/>
        </p:nvSpPr>
        <p:spPr>
          <a:xfrm>
            <a:off x="6818812" y="3974962"/>
            <a:ext cx="216516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ACE inhibitörü sonrası etkilenen böbreğin </a:t>
            </a:r>
            <a:r>
              <a:rPr lang="tr-TR" dirty="0" err="1"/>
              <a:t>fonskiyonlarında</a:t>
            </a:r>
            <a:r>
              <a:rPr lang="tr-TR" dirty="0"/>
              <a:t> bozulma izlenir</a:t>
            </a:r>
          </a:p>
        </p:txBody>
      </p:sp>
    </p:spTree>
    <p:extLst>
      <p:ext uri="{BB962C8B-B14F-4D97-AF65-F5344CB8AC3E}">
        <p14:creationId xmlns:p14="http://schemas.microsoft.com/office/powerpoint/2010/main" xmlns="" val="96484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65A3E7-A20A-3A49-981D-03781D713C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097" y="1676400"/>
            <a:ext cx="6096000" cy="441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4722E8-4271-3247-A3BD-8E1CE8E70528}"/>
              </a:ext>
            </a:extLst>
          </p:cNvPr>
          <p:cNvSpPr txBox="1"/>
          <p:nvPr/>
        </p:nvSpPr>
        <p:spPr>
          <a:xfrm>
            <a:off x="656409" y="695980"/>
            <a:ext cx="547816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2800" dirty="0" err="1">
                <a:solidFill>
                  <a:srgbClr val="FF0000"/>
                </a:solidFill>
              </a:rPr>
              <a:t>Transplante</a:t>
            </a:r>
            <a:r>
              <a:rPr lang="tr-TR" sz="2800" dirty="0">
                <a:solidFill>
                  <a:srgbClr val="FF0000"/>
                </a:solidFill>
              </a:rPr>
              <a:t> Böbrek Değerlendirmesi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CF4B75-5EC4-254A-BFDA-A5FEFE7C58CE}"/>
              </a:ext>
            </a:extLst>
          </p:cNvPr>
          <p:cNvSpPr txBox="1"/>
          <p:nvPr/>
        </p:nvSpPr>
        <p:spPr>
          <a:xfrm>
            <a:off x="7181306" y="3701534"/>
            <a:ext cx="162300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/>
              <a:t>Akut </a:t>
            </a:r>
            <a:r>
              <a:rPr lang="tr-TR" dirty="0" err="1"/>
              <a:t>rejeksiyon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6669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xmlns="" id="{38B49700-78E4-2D4B-BE41-3B727BD52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4115" y="659904"/>
            <a:ext cx="6291263" cy="865187"/>
          </a:xfrm>
        </p:spPr>
        <p:txBody>
          <a:bodyPr/>
          <a:lstStyle/>
          <a:p>
            <a:pPr eaLnBrk="1" hangingPunct="1"/>
            <a:r>
              <a:rPr lang="en-US" altLang="zh-TW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Renal</a:t>
            </a:r>
            <a:r>
              <a:rPr lang="tr-TR" altLang="zh-TW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tr-TR" altLang="zh-TW" sz="32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kortikal</a:t>
            </a:r>
            <a:r>
              <a:rPr lang="tr-TR" altLang="zh-TW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sintigrafi </a:t>
            </a:r>
            <a:endParaRPr lang="en-US" altLang="zh-TW" sz="32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xmlns="" id="{23E6AEB0-F3F8-B242-8AEA-27989AA95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0302" y="2088200"/>
            <a:ext cx="3505370" cy="34956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Endikasyonlar</a:t>
            </a:r>
            <a:endParaRPr lang="en-US" altLang="zh-TW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TW" dirty="0" err="1">
                <a:ea typeface="ＭＳ Ｐゴシック" panose="020B0600070205080204" pitchFamily="34" charset="-128"/>
              </a:rPr>
              <a:t>Piyelonefrit</a:t>
            </a:r>
            <a:endParaRPr lang="en-US" altLang="zh-TW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TW" dirty="0">
                <a:ea typeface="ＭＳ Ｐゴシック" panose="020B0600070205080204" pitchFamily="34" charset="-128"/>
              </a:rPr>
              <a:t>Renal </a:t>
            </a:r>
            <a:r>
              <a:rPr lang="en-US" altLang="zh-TW" dirty="0" err="1">
                <a:ea typeface="ＭＳ Ｐゴシック" panose="020B0600070205080204" pitchFamily="34" charset="-128"/>
              </a:rPr>
              <a:t>skar</a:t>
            </a:r>
            <a:endParaRPr lang="en-US" altLang="zh-TW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TW" dirty="0">
                <a:ea typeface="ＭＳ Ｐゴシック" panose="020B0600070205080204" pitchFamily="34" charset="-128"/>
              </a:rPr>
              <a:t>Renal </a:t>
            </a:r>
            <a:r>
              <a:rPr lang="en-US" altLang="zh-TW" dirty="0" err="1">
                <a:ea typeface="ＭＳ Ｐゴシック" panose="020B0600070205080204" pitchFamily="34" charset="-128"/>
              </a:rPr>
              <a:t>kitle</a:t>
            </a:r>
            <a:endParaRPr lang="en-US" altLang="zh-TW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TW" dirty="0" err="1">
                <a:ea typeface="ＭＳ Ｐゴシック" panose="020B0600070205080204" pitchFamily="34" charset="-128"/>
              </a:rPr>
              <a:t>Separe</a:t>
            </a:r>
            <a:r>
              <a:rPr lang="en-US" altLang="zh-TW" dirty="0">
                <a:ea typeface="ＭＳ Ｐゴシック" panose="020B0600070205080204" pitchFamily="34" charset="-128"/>
              </a:rPr>
              <a:t> </a:t>
            </a:r>
            <a:r>
              <a:rPr lang="en-US" altLang="zh-TW" dirty="0" err="1">
                <a:ea typeface="ＭＳ Ｐゴシック" panose="020B0600070205080204" pitchFamily="34" charset="-128"/>
              </a:rPr>
              <a:t>böbrek</a:t>
            </a:r>
            <a:r>
              <a:rPr lang="en-US" altLang="zh-TW" dirty="0">
                <a:ea typeface="ＭＳ Ｐゴシック" panose="020B0600070205080204" pitchFamily="34" charset="-128"/>
              </a:rPr>
              <a:t> </a:t>
            </a:r>
            <a:r>
              <a:rPr lang="en-US" altLang="zh-TW" dirty="0" err="1">
                <a:ea typeface="ＭＳ Ｐゴシック" panose="020B0600070205080204" pitchFamily="34" charset="-128"/>
              </a:rPr>
              <a:t>fonksiyonları</a:t>
            </a:r>
            <a:endParaRPr lang="en-US" altLang="zh-TW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CD0791-DD47-DF44-92AE-D8CB03810619}"/>
              </a:ext>
            </a:extLst>
          </p:cNvPr>
          <p:cNvSpPr txBox="1"/>
          <p:nvPr/>
        </p:nvSpPr>
        <p:spPr>
          <a:xfrm>
            <a:off x="5417821" y="2638698"/>
            <a:ext cx="31230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dirty="0"/>
              <a:t>Tc-99m DMSA ile yapılır</a:t>
            </a:r>
          </a:p>
        </p:txBody>
      </p:sp>
    </p:spTree>
    <p:extLst>
      <p:ext uri="{BB962C8B-B14F-4D97-AF65-F5344CB8AC3E}">
        <p14:creationId xmlns:p14="http://schemas.microsoft.com/office/powerpoint/2010/main" xmlns="" val="344643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Ekran Gösterisi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Slayt 1</vt:lpstr>
      <vt:lpstr>Slayt 2</vt:lpstr>
      <vt:lpstr>Slayt 3</vt:lpstr>
      <vt:lpstr>Renal kortikal sintigrafi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</cp:revision>
  <dcterms:created xsi:type="dcterms:W3CDTF">2020-08-18T08:24:58Z</dcterms:created>
  <dcterms:modified xsi:type="dcterms:W3CDTF">2020-08-18T08:25:09Z</dcterms:modified>
</cp:coreProperties>
</file>