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0"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7625-1096-494E-BD41-6AC418DE2E43}" type="datetimeFigureOut">
              <a:rPr lang="tr-TR" smtClean="0"/>
              <a:t>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6F70C-1351-43CC-A8D8-4EA18ECE18EE}" type="slidenum">
              <a:rPr lang="tr-TR" smtClean="0"/>
              <a:t>‹#›</a:t>
            </a:fld>
            <a:endParaRPr lang="tr-TR"/>
          </a:p>
        </p:txBody>
      </p:sp>
    </p:spTree>
    <p:extLst>
      <p:ext uri="{BB962C8B-B14F-4D97-AF65-F5344CB8AC3E}">
        <p14:creationId xmlns:p14="http://schemas.microsoft.com/office/powerpoint/2010/main" val="357334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a:t>
            </a:fld>
            <a:endParaRPr lang="tr-TR"/>
          </a:p>
        </p:txBody>
      </p:sp>
    </p:spTree>
    <p:extLst>
      <p:ext uri="{BB962C8B-B14F-4D97-AF65-F5344CB8AC3E}">
        <p14:creationId xmlns:p14="http://schemas.microsoft.com/office/powerpoint/2010/main" val="1303048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2</a:t>
            </a:fld>
            <a:endParaRPr lang="tr-TR"/>
          </a:p>
        </p:txBody>
      </p:sp>
    </p:spTree>
    <p:extLst>
      <p:ext uri="{BB962C8B-B14F-4D97-AF65-F5344CB8AC3E}">
        <p14:creationId xmlns:p14="http://schemas.microsoft.com/office/powerpoint/2010/main" val="2113358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3</a:t>
            </a:fld>
            <a:endParaRPr lang="tr-TR"/>
          </a:p>
        </p:txBody>
      </p:sp>
    </p:spTree>
    <p:extLst>
      <p:ext uri="{BB962C8B-B14F-4D97-AF65-F5344CB8AC3E}">
        <p14:creationId xmlns:p14="http://schemas.microsoft.com/office/powerpoint/2010/main" val="3139492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4</a:t>
            </a:fld>
            <a:endParaRPr lang="tr-TR"/>
          </a:p>
        </p:txBody>
      </p:sp>
    </p:spTree>
    <p:extLst>
      <p:ext uri="{BB962C8B-B14F-4D97-AF65-F5344CB8AC3E}">
        <p14:creationId xmlns:p14="http://schemas.microsoft.com/office/powerpoint/2010/main" val="3693308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5</a:t>
            </a:fld>
            <a:endParaRPr lang="tr-TR"/>
          </a:p>
        </p:txBody>
      </p:sp>
    </p:spTree>
    <p:extLst>
      <p:ext uri="{BB962C8B-B14F-4D97-AF65-F5344CB8AC3E}">
        <p14:creationId xmlns:p14="http://schemas.microsoft.com/office/powerpoint/2010/main" val="3080022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6</a:t>
            </a:fld>
            <a:endParaRPr lang="tr-TR"/>
          </a:p>
        </p:txBody>
      </p:sp>
    </p:spTree>
    <p:extLst>
      <p:ext uri="{BB962C8B-B14F-4D97-AF65-F5344CB8AC3E}">
        <p14:creationId xmlns:p14="http://schemas.microsoft.com/office/powerpoint/2010/main" val="41423946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7</a:t>
            </a:fld>
            <a:endParaRPr lang="tr-TR"/>
          </a:p>
        </p:txBody>
      </p:sp>
    </p:spTree>
    <p:extLst>
      <p:ext uri="{BB962C8B-B14F-4D97-AF65-F5344CB8AC3E}">
        <p14:creationId xmlns:p14="http://schemas.microsoft.com/office/powerpoint/2010/main" val="550901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8</a:t>
            </a:fld>
            <a:endParaRPr lang="tr-TR"/>
          </a:p>
        </p:txBody>
      </p:sp>
    </p:spTree>
    <p:extLst>
      <p:ext uri="{BB962C8B-B14F-4D97-AF65-F5344CB8AC3E}">
        <p14:creationId xmlns:p14="http://schemas.microsoft.com/office/powerpoint/2010/main" val="41273106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9</a:t>
            </a:fld>
            <a:endParaRPr lang="tr-TR"/>
          </a:p>
        </p:txBody>
      </p:sp>
    </p:spTree>
    <p:extLst>
      <p:ext uri="{BB962C8B-B14F-4D97-AF65-F5344CB8AC3E}">
        <p14:creationId xmlns:p14="http://schemas.microsoft.com/office/powerpoint/2010/main" val="2646434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48950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56709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1606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49088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72253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6709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72181-15AC-4A17-A5C7-1C571D8E0539}"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499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72181-15AC-4A17-A5C7-1C571D8E0539}"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27094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72181-15AC-4A17-A5C7-1C571D8E0539}" type="datetimeFigureOut">
              <a:rPr lang="tr-TR" smtClean="0"/>
              <a:t>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72962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9610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531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72181-15AC-4A17-A5C7-1C571D8E0539}" type="datetimeFigureOut">
              <a:rPr lang="tr-TR" smtClean="0"/>
              <a:t>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AC712-D46F-4BA1-854E-23F5AC3B0068}" type="slidenum">
              <a:rPr lang="tr-TR" smtClean="0"/>
              <a:t>‹#›</a:t>
            </a:fld>
            <a:endParaRPr lang="tr-TR"/>
          </a:p>
        </p:txBody>
      </p:sp>
    </p:spTree>
    <p:extLst>
      <p:ext uri="{BB962C8B-B14F-4D97-AF65-F5344CB8AC3E}">
        <p14:creationId xmlns:p14="http://schemas.microsoft.com/office/powerpoint/2010/main" val="498933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772816"/>
            <a:ext cx="8496944" cy="5112568"/>
          </a:xfrm>
        </p:spPr>
        <p:txBody>
          <a:bodyPr>
            <a:normAutofit/>
          </a:bodyPr>
          <a:lstStyle/>
          <a:p>
            <a:pPr marL="0" indent="0" algn="just">
              <a:spcBef>
                <a:spcPts val="0"/>
              </a:spcBef>
              <a:buNone/>
            </a:pPr>
            <a:r>
              <a:rPr lang="tr-TR" sz="2600" dirty="0">
                <a:cs typeface="Arial" panose="020B0604020202020204" pitchFamily="34" charset="0"/>
              </a:rPr>
              <a:t>Tesviye çalışmalarında ortaya çıkan kazı ve dolgu miktarlarının hesaplanması, temel olarak bir hacim belirlenmesinden ibarettir. Proje alanındaki eski eğrilerle öneri eğrilerin iki kesişme noktası arasında kalan yüzey, kazı veya dolgu alanı, aradaki kot farkı ise kazı ya da dolgu derinliği yüksekliği olarak kabul edilirse, alan ile derinliğin çarpımı hacim olarak kazı ya da dolgu miktarını verir. Çizgisel olarak bir plan üzerinde, herhangi bir alanın iki boyutu (en ve boy) belirlidir. Üçüncü boyut ise (yükseklik), o alanın profili alınarak ortaya çıkartılabilir. </a:t>
            </a:r>
          </a:p>
          <a:p>
            <a:pPr marL="0" indent="0">
              <a:spcBef>
                <a:spcPts val="0"/>
              </a:spcBef>
              <a:buNone/>
            </a:pPr>
            <a:endParaRPr lang="tr-TR" sz="2600" dirty="0">
              <a:cs typeface="Arial" panose="020B0604020202020204" pitchFamily="34" charset="0"/>
            </a:endParaRPr>
          </a:p>
          <a:p>
            <a:pPr marL="0" indent="0">
              <a:spcBef>
                <a:spcPts val="0"/>
              </a:spcBef>
              <a:buNone/>
            </a:pPr>
            <a:endParaRPr lang="tr-TR" sz="2600" dirty="0">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lgn="r">
              <a:spcBef>
                <a:spcPts val="0"/>
              </a:spcBef>
              <a:buNone/>
            </a:pPr>
            <a:endParaRPr lang="tr-TR" sz="2200" i="1" dirty="0">
              <a:cs typeface="Arial" panose="020B0604020202020204" pitchFamily="34" charset="0"/>
            </a:endParaRPr>
          </a:p>
        </p:txBody>
      </p:sp>
      <p:sp>
        <p:nvSpPr>
          <p:cNvPr id="6" name="İçerik Yer Tutucusu 2">
            <a:extLst>
              <a:ext uri="{FF2B5EF4-FFF2-40B4-BE49-F238E27FC236}">
                <a16:creationId xmlns:a16="http://schemas.microsoft.com/office/drawing/2014/main" id="{A51D91D5-9A1D-C448-B946-0F83DAD5A9E1}"/>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KAZI ve DOLGU</a:t>
            </a:r>
          </a:p>
        </p:txBody>
      </p:sp>
      <p:sp>
        <p:nvSpPr>
          <p:cNvPr id="2" name="Dikdörtgen 1">
            <a:extLst>
              <a:ext uri="{FF2B5EF4-FFF2-40B4-BE49-F238E27FC236}">
                <a16:creationId xmlns:a16="http://schemas.microsoft.com/office/drawing/2014/main" id="{A0C2832A-C513-2F43-8CB5-76BA2C6E391A}"/>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3733783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2060848"/>
            <a:ext cx="8496944" cy="5112568"/>
          </a:xfrm>
        </p:spPr>
        <p:txBody>
          <a:bodyPr>
            <a:normAutofit/>
          </a:bodyPr>
          <a:lstStyle/>
          <a:p>
            <a:pPr marL="0" indent="0" algn="just">
              <a:spcBef>
                <a:spcPts val="0"/>
              </a:spcBef>
              <a:buNone/>
            </a:pPr>
            <a:r>
              <a:rPr lang="tr-TR" sz="2400" dirty="0">
                <a:cs typeface="Arial" panose="020B0604020202020204" pitchFamily="34" charset="0"/>
              </a:rPr>
              <a:t>Kazı ve Dolgu Alanı Hesaplama Yöntemleri</a:t>
            </a:r>
          </a:p>
          <a:p>
            <a:pPr marL="0" indent="0" algn="just">
              <a:spcBef>
                <a:spcPts val="0"/>
              </a:spcBef>
              <a:buNone/>
            </a:pPr>
            <a:r>
              <a:rPr lang="tr-TR" sz="2400" dirty="0">
                <a:cs typeface="Arial" panose="020B0604020202020204" pitchFamily="34" charset="0"/>
              </a:rPr>
              <a:t>Plan üzerinde yer alan bilinen bir geometrik formun alanı, standart alan hesaplama formülleri yardımıyla kolaylıkla bulunabilir. Ancak peyzajda oluşturulan kazı ve dolgu alanları genelde </a:t>
            </a:r>
            <a:r>
              <a:rPr lang="tr-TR" sz="2400" dirty="0" err="1">
                <a:cs typeface="Arial" panose="020B0604020202020204" pitchFamily="34" charset="0"/>
              </a:rPr>
              <a:t>informal</a:t>
            </a:r>
            <a:r>
              <a:rPr lang="tr-TR" sz="2400" dirty="0">
                <a:cs typeface="Arial" panose="020B0604020202020204" pitchFamily="34" charset="0"/>
              </a:rPr>
              <a:t> karakterlidir ve hesaplamada farklı yöntemler gerektirir.</a:t>
            </a:r>
          </a:p>
          <a:p>
            <a:pPr marL="0" indent="0">
              <a:spcBef>
                <a:spcPts val="0"/>
              </a:spcBef>
              <a:buNone/>
            </a:pPr>
            <a:endParaRPr lang="tr-TR" sz="2600" dirty="0">
              <a:cs typeface="Arial" panose="020B0604020202020204" pitchFamily="34" charset="0"/>
            </a:endParaRPr>
          </a:p>
          <a:p>
            <a:pPr marL="0" indent="0">
              <a:spcBef>
                <a:spcPts val="0"/>
              </a:spcBef>
              <a:buNone/>
            </a:pPr>
            <a:endParaRPr lang="tr-TR" sz="2600" dirty="0">
              <a:cs typeface="Arial" panose="020B0604020202020204" pitchFamily="34" charset="0"/>
            </a:endParaRPr>
          </a:p>
          <a:p>
            <a:pPr marL="0" indent="0">
              <a:spcBef>
                <a:spcPts val="0"/>
              </a:spcBef>
              <a:buNone/>
            </a:pPr>
            <a:endParaRPr lang="tr-TR" sz="2600" dirty="0">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58902A89-E800-C943-B69E-3F792A27F3D0}"/>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843518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2204864"/>
            <a:ext cx="8496944" cy="2664296"/>
          </a:xfrm>
        </p:spPr>
        <p:txBody>
          <a:bodyPr>
            <a:normAutofit/>
          </a:bodyPr>
          <a:lstStyle/>
          <a:p>
            <a:pPr marL="514350" indent="-514350" algn="just">
              <a:spcBef>
                <a:spcPts val="0"/>
              </a:spcBef>
              <a:buFont typeface="+mj-lt"/>
              <a:buAutoNum type="arabicPeriod"/>
            </a:pPr>
            <a:r>
              <a:rPr lang="tr-TR" sz="2400" dirty="0">
                <a:cs typeface="Arial" panose="020B0604020202020204" pitchFamily="34" charset="0"/>
              </a:rPr>
              <a:t>Üçgenlere ayırma yöntemi</a:t>
            </a:r>
          </a:p>
          <a:p>
            <a:pPr marL="0" indent="0" algn="just">
              <a:spcBef>
                <a:spcPts val="0"/>
              </a:spcBef>
              <a:buNone/>
            </a:pPr>
            <a:r>
              <a:rPr lang="tr-TR" sz="2400" dirty="0">
                <a:cs typeface="Arial" panose="020B0604020202020204" pitchFamily="34" charset="0"/>
              </a:rPr>
              <a:t>Bu yöntemin özü, plan üzerinde ölçülecek alanı bir takım üçgenlere bölerek her bir üçgenin alanının hesaplanması ve bunların toplanması suretiyle de toplam alanın bulunmasıdır.</a:t>
            </a:r>
          </a:p>
          <a:p>
            <a:pPr marL="0" indent="0">
              <a:spcBef>
                <a:spcPts val="0"/>
              </a:spcBef>
              <a:buNone/>
            </a:pPr>
            <a:endParaRPr lang="tr-TR" sz="2600" dirty="0">
              <a:cs typeface="Arial" panose="020B0604020202020204" pitchFamily="34" charset="0"/>
            </a:endParaRPr>
          </a:p>
          <a:p>
            <a:pPr marL="0" indent="0">
              <a:spcBef>
                <a:spcPts val="0"/>
              </a:spcBef>
              <a:buNone/>
            </a:pPr>
            <a:endParaRPr lang="tr-TR" sz="2600" dirty="0">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0ED68CB1-1B33-E245-9F43-748734B83559}"/>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4220491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772816"/>
            <a:ext cx="8496944" cy="4104456"/>
          </a:xfrm>
        </p:spPr>
        <p:txBody>
          <a:bodyPr>
            <a:normAutofit/>
          </a:bodyPr>
          <a:lstStyle/>
          <a:p>
            <a:pPr marL="514350" indent="-514350" algn="just">
              <a:spcBef>
                <a:spcPts val="0"/>
              </a:spcBef>
              <a:buFont typeface="+mj-lt"/>
              <a:buAutoNum type="arabicPeriod" startAt="2"/>
            </a:pPr>
            <a:r>
              <a:rPr lang="tr-TR" sz="2400" dirty="0">
                <a:cs typeface="Arial" panose="020B0604020202020204" pitchFamily="34" charset="0"/>
              </a:rPr>
              <a:t>Koordinat Yöntemi</a:t>
            </a:r>
          </a:p>
          <a:p>
            <a:pPr marL="0" indent="0" algn="just">
              <a:spcBef>
                <a:spcPts val="0"/>
              </a:spcBef>
              <a:buNone/>
            </a:pPr>
            <a:r>
              <a:rPr lang="tr-TR" sz="2400" dirty="0">
                <a:cs typeface="Arial" panose="020B0604020202020204" pitchFamily="34" charset="0"/>
              </a:rPr>
              <a:t>Bu yöntemde, doğruların ve noktaların yerleri, ölçülecek alan içerisine çizilmiş dik koordinatlara yani yatay ve düşey eksenlere göre belirlenmektedir. Yöntemin uygulanmasında önce alan içerisinde farklı boyutlarda dik üçgenler ve yamuklar oluşturulmaktadır. Daha sonra, bu geometrik formların alanları standart formüler aracılığı ile hesaplanmakta ve her bir alanın toplanmasıyla, ölçülecek yüzeyin toplam alanı elde edilmektedir.</a:t>
            </a: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4E969709-6BB4-4E48-B7AF-05F529182A78}"/>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2162740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700808"/>
            <a:ext cx="8496944" cy="3672408"/>
          </a:xfrm>
        </p:spPr>
        <p:txBody>
          <a:bodyPr>
            <a:normAutofit/>
          </a:bodyPr>
          <a:lstStyle/>
          <a:p>
            <a:pPr marL="514350" indent="-514350" algn="just">
              <a:spcBef>
                <a:spcPts val="0"/>
              </a:spcBef>
              <a:buFont typeface="+mj-lt"/>
              <a:buAutoNum type="arabicPeriod" startAt="3"/>
            </a:pPr>
            <a:r>
              <a:rPr lang="tr-TR" sz="2400" dirty="0" err="1">
                <a:cs typeface="Arial" panose="020B0604020202020204" pitchFamily="34" charset="0"/>
              </a:rPr>
              <a:t>Planimetre</a:t>
            </a:r>
            <a:r>
              <a:rPr lang="tr-TR" sz="2400" dirty="0">
                <a:cs typeface="Arial" panose="020B0604020202020204" pitchFamily="34" charset="0"/>
              </a:rPr>
              <a:t> Yöntemi</a:t>
            </a:r>
          </a:p>
          <a:p>
            <a:pPr marL="0" indent="0" algn="just">
              <a:spcBef>
                <a:spcPts val="0"/>
              </a:spcBef>
              <a:buNone/>
            </a:pPr>
            <a:r>
              <a:rPr lang="tr-TR" sz="2400" dirty="0" err="1">
                <a:cs typeface="Arial" panose="020B0604020202020204" pitchFamily="34" charset="0"/>
              </a:rPr>
              <a:t>Planimetreler</a:t>
            </a:r>
            <a:r>
              <a:rPr lang="tr-TR" sz="2400" dirty="0">
                <a:cs typeface="Arial" panose="020B0604020202020204" pitchFamily="34" charset="0"/>
              </a:rPr>
              <a:t>, bir plan üzerindeki alanları mekanik olarak ölçmeye yarayan araçlardır. Genel olarak, </a:t>
            </a:r>
            <a:r>
              <a:rPr lang="tr-TR" sz="2400" dirty="0" err="1">
                <a:cs typeface="Arial" panose="020B0604020202020204" pitchFamily="34" charset="0"/>
              </a:rPr>
              <a:t>informal</a:t>
            </a:r>
            <a:r>
              <a:rPr lang="tr-TR" sz="2400" dirty="0">
                <a:cs typeface="Arial" panose="020B0604020202020204" pitchFamily="34" charset="0"/>
              </a:rPr>
              <a:t> yüzeylerin alanlarının ölçülmesinde yoğun olarak kullanılırlar. </a:t>
            </a:r>
            <a:r>
              <a:rPr lang="tr-TR" sz="2400" dirty="0" err="1">
                <a:cs typeface="Arial" panose="020B0604020202020204" pitchFamily="34" charset="0"/>
              </a:rPr>
              <a:t>Planimetrelerin</a:t>
            </a:r>
            <a:r>
              <a:rPr lang="tr-TR" sz="2400" dirty="0">
                <a:cs typeface="Arial" panose="020B0604020202020204" pitchFamily="34" charset="0"/>
              </a:rPr>
              <a:t>, kutupsal ve doğrusal </a:t>
            </a:r>
            <a:r>
              <a:rPr lang="tr-TR" sz="2400" dirty="0" err="1">
                <a:cs typeface="Arial" panose="020B0604020202020204" pitchFamily="34" charset="0"/>
              </a:rPr>
              <a:t>planimetre</a:t>
            </a:r>
            <a:r>
              <a:rPr lang="tr-TR" sz="2400" dirty="0">
                <a:cs typeface="Arial" panose="020B0604020202020204" pitchFamily="34" charset="0"/>
              </a:rPr>
              <a:t> olmak üzere iki tipi bulunmaktadır. </a:t>
            </a:r>
          </a:p>
          <a:p>
            <a:pPr algn="just">
              <a:spcBef>
                <a:spcPts val="0"/>
              </a:spcBef>
            </a:pPr>
            <a:r>
              <a:rPr lang="tr-TR" sz="2400" dirty="0">
                <a:cs typeface="Arial" panose="020B0604020202020204" pitchFamily="34" charset="0"/>
              </a:rPr>
              <a:t>Kutupsal </a:t>
            </a:r>
            <a:r>
              <a:rPr lang="tr-TR" sz="2400" dirty="0" err="1">
                <a:cs typeface="Arial" panose="020B0604020202020204" pitchFamily="34" charset="0"/>
              </a:rPr>
              <a:t>planimetre</a:t>
            </a:r>
            <a:r>
              <a:rPr lang="tr-TR" sz="2400" dirty="0">
                <a:cs typeface="Arial" panose="020B0604020202020204" pitchFamily="34" charset="0"/>
              </a:rPr>
              <a:t>, eklem noktasının bir daire üzerinde hareket etmesi ilkesine dayanmaktadır.</a:t>
            </a:r>
          </a:p>
          <a:p>
            <a:pPr algn="just">
              <a:spcBef>
                <a:spcPts val="0"/>
              </a:spcBef>
            </a:pPr>
            <a:r>
              <a:rPr lang="tr-TR" sz="2400" dirty="0">
                <a:cs typeface="Arial" panose="020B0604020202020204" pitchFamily="34" charset="0"/>
              </a:rPr>
              <a:t>Doğrusal </a:t>
            </a:r>
            <a:r>
              <a:rPr lang="tr-TR" sz="2400" dirty="0" err="1">
                <a:cs typeface="Arial" panose="020B0604020202020204" pitchFamily="34" charset="0"/>
              </a:rPr>
              <a:t>planimetre</a:t>
            </a:r>
            <a:r>
              <a:rPr lang="tr-TR" sz="2400" dirty="0">
                <a:cs typeface="Arial" panose="020B0604020202020204" pitchFamily="34" charset="0"/>
              </a:rPr>
              <a:t> ise, eklem noktasının bir doğru yönünde hareket etmesi esasına göre çalışmaktadır.</a:t>
            </a:r>
          </a:p>
          <a:p>
            <a:pPr marL="0" indent="0">
              <a:spcBef>
                <a:spcPts val="0"/>
              </a:spcBef>
              <a:buNone/>
            </a:pPr>
            <a:endParaRPr lang="tr-TR" sz="2600" dirty="0">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629A026C-EEEF-0C4B-B2FD-54C16189281A}"/>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2344850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484784"/>
            <a:ext cx="8496944" cy="5112568"/>
          </a:xfrm>
        </p:spPr>
        <p:txBody>
          <a:bodyPr>
            <a:normAutofit/>
          </a:bodyPr>
          <a:lstStyle/>
          <a:p>
            <a:pPr marL="514350" indent="-514350" algn="just">
              <a:spcBef>
                <a:spcPts val="0"/>
              </a:spcBef>
              <a:buFont typeface="+mj-lt"/>
              <a:buAutoNum type="arabicPeriod" startAt="4"/>
            </a:pPr>
            <a:r>
              <a:rPr lang="tr-TR" sz="2400" dirty="0">
                <a:cs typeface="Arial" panose="020B0604020202020204" pitchFamily="34" charset="0"/>
              </a:rPr>
              <a:t>Milimetrik Kağıt Yöntemi</a:t>
            </a:r>
          </a:p>
          <a:p>
            <a:pPr marL="0" indent="0" algn="just">
              <a:spcBef>
                <a:spcPts val="0"/>
              </a:spcBef>
              <a:buNone/>
            </a:pPr>
            <a:r>
              <a:rPr lang="tr-TR" sz="2400" dirty="0">
                <a:cs typeface="Arial" panose="020B0604020202020204" pitchFamily="34" charset="0"/>
              </a:rPr>
              <a:t>Bu yöntemde, genelde hazır olarak bulunan saydam milimetrik kağıtlardan yararlanılır. Bu milimetrik kağıtlar, milimetrekarelere bölünmüş diyagramlardan ibarettir. Algılamayı kolaylaştırmak amacıyla 5. ve 10. mm çizgileri farklı renk ya da kalınlıktaki çizgilerle belirginleşmiştir. Ölçmeyi yapmak için, saydam milimetrik diyagram plan üzerine yerleştirmekte ve alanı ölçülecek şeklin içinde kalan milimetrekareler sayılmaktadır. Hassas hesaplamalar için, kareler üç defa sayılıp, toplam değerin aritmetik ortalaması alınabilir. Daha sonra elde edilen değer ölçek değerine çevrilerek şeklin gerçek alanı bulunmaktadır.</a:t>
            </a:r>
          </a:p>
          <a:p>
            <a:pPr marL="0" indent="0">
              <a:spcBef>
                <a:spcPts val="0"/>
              </a:spcBef>
              <a:buNone/>
            </a:pPr>
            <a:endParaRPr lang="tr-TR" sz="2600" dirty="0">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2000" i="1" dirty="0">
              <a:cs typeface="Arial" panose="020B0604020202020204" pitchFamily="34" charset="0"/>
            </a:endParaRPr>
          </a:p>
        </p:txBody>
      </p:sp>
      <p:sp>
        <p:nvSpPr>
          <p:cNvPr id="6" name="Dikdörtgen 5">
            <a:extLst>
              <a:ext uri="{FF2B5EF4-FFF2-40B4-BE49-F238E27FC236}">
                <a16:creationId xmlns:a16="http://schemas.microsoft.com/office/drawing/2014/main" id="{161F981A-BEBD-1B40-B537-21F5D4433D06}"/>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3959782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628800"/>
            <a:ext cx="8496944" cy="5472608"/>
          </a:xfrm>
        </p:spPr>
        <p:txBody>
          <a:bodyPr>
            <a:normAutofit/>
          </a:bodyPr>
          <a:lstStyle/>
          <a:p>
            <a:pPr marL="0" indent="0" algn="just">
              <a:spcBef>
                <a:spcPts val="0"/>
              </a:spcBef>
              <a:buNone/>
            </a:pPr>
            <a:r>
              <a:rPr lang="tr-TR" sz="2400" dirty="0">
                <a:cs typeface="Arial" panose="020B0604020202020204" pitchFamily="34" charset="0"/>
              </a:rPr>
              <a:t>Kazı ve dolgu dengesinin sağlanması</a:t>
            </a:r>
          </a:p>
          <a:p>
            <a:pPr marL="0" indent="0" algn="just">
              <a:spcBef>
                <a:spcPts val="0"/>
              </a:spcBef>
              <a:buNone/>
            </a:pPr>
            <a:r>
              <a:rPr lang="tr-TR" sz="2400" dirty="0">
                <a:cs typeface="Arial" panose="020B0604020202020204" pitchFamily="34" charset="0"/>
              </a:rPr>
              <a:t>Kazı ve dolgu hacimlerinin belirlenmesinde iki hususun göz ardı edilmemesi gerekir. Bunlardan birisi yüzey materyali, diğeri toprak hacminin sıkışması ve oturmasıdır. Tahmin yapmak amacı ile, kazı ve dolgu hacimleri, mevcut ve tasar alt tesviye yüzeylerine göre belirlenir. Ancak, tesviye planları ve </a:t>
            </a:r>
            <a:r>
              <a:rPr lang="tr-TR" sz="2400" dirty="0" err="1">
                <a:cs typeface="Arial" panose="020B0604020202020204" pitchFamily="34" charset="0"/>
              </a:rPr>
              <a:t>topografik</a:t>
            </a:r>
            <a:r>
              <a:rPr lang="tr-TR" sz="2400" dirty="0">
                <a:cs typeface="Arial" panose="020B0604020202020204" pitchFamily="34" charset="0"/>
              </a:rPr>
              <a:t> </a:t>
            </a:r>
            <a:r>
              <a:rPr lang="tr-TR" sz="2400" dirty="0" err="1">
                <a:cs typeface="Arial" panose="020B0604020202020204" pitchFamily="34" charset="0"/>
              </a:rPr>
              <a:t>sörveyler</a:t>
            </a:r>
            <a:r>
              <a:rPr lang="tr-TR" sz="2400" dirty="0">
                <a:cs typeface="Arial" panose="020B0604020202020204" pitchFamily="34" charset="0"/>
              </a:rPr>
              <a:t> üzerindeki tesviye eğrileri ve nokta kotları çoğunlukla mevcut üst tesviye koşullarını gösterir.</a:t>
            </a:r>
          </a:p>
          <a:p>
            <a:pPr marL="0" indent="0">
              <a:spcBef>
                <a:spcPts val="0"/>
              </a:spcBef>
              <a:buNone/>
            </a:pPr>
            <a:endParaRPr lang="tr-TR" sz="2600" dirty="0">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lgn="r">
              <a:spcBef>
                <a:spcPts val="0"/>
              </a:spcBef>
              <a:buNone/>
            </a:pPr>
            <a:endParaRPr lang="tr-TR" sz="1200" i="1" dirty="0">
              <a:solidFill>
                <a:schemeClr val="bg1">
                  <a:lumMod val="50000"/>
                </a:schemeClr>
              </a:solidFill>
              <a:cs typeface="Arial" panose="020B0604020202020204" pitchFamily="34" charset="0"/>
            </a:endParaRPr>
          </a:p>
        </p:txBody>
      </p:sp>
      <p:sp>
        <p:nvSpPr>
          <p:cNvPr id="2" name="Dikdörtgen 1">
            <a:extLst>
              <a:ext uri="{FF2B5EF4-FFF2-40B4-BE49-F238E27FC236}">
                <a16:creationId xmlns:a16="http://schemas.microsoft.com/office/drawing/2014/main" id="{0D43CFA7-BE71-3C4E-924C-006696746B2F}"/>
              </a:ext>
            </a:extLst>
          </p:cNvPr>
          <p:cNvSpPr/>
          <p:nvPr/>
        </p:nvSpPr>
        <p:spPr>
          <a:xfrm>
            <a:off x="7524328" y="6381328"/>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2468247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628800"/>
            <a:ext cx="8496944" cy="3744416"/>
          </a:xfrm>
        </p:spPr>
        <p:txBody>
          <a:bodyPr>
            <a:normAutofit/>
          </a:bodyPr>
          <a:lstStyle/>
          <a:p>
            <a:pPr marL="0" indent="0" algn="just">
              <a:spcBef>
                <a:spcPts val="0"/>
              </a:spcBef>
              <a:buNone/>
            </a:pPr>
            <a:r>
              <a:rPr lang="tr-TR" sz="2400" dirty="0">
                <a:cs typeface="Arial" panose="020B0604020202020204" pitchFamily="34" charset="0"/>
              </a:rPr>
              <a:t>Hem kazı ile alınacak mevcut yüzey materyali, hem de döşenmesi öngörülen ya da tasarımlanan üst yapı materyali arasında bir denge sağlanmalıdır. Bu denge çeşitli yollarla sağlanabilir;</a:t>
            </a:r>
          </a:p>
          <a:p>
            <a:pPr algn="just">
              <a:spcBef>
                <a:spcPts val="0"/>
              </a:spcBef>
            </a:pPr>
            <a:r>
              <a:rPr lang="tr-TR" sz="2400" dirty="0">
                <a:cs typeface="Arial" panose="020B0604020202020204" pitchFamily="34" charset="0"/>
              </a:rPr>
              <a:t>Kazıda, tasar yüzey materyali gerekli kazı miktarını arttırır.</a:t>
            </a:r>
          </a:p>
          <a:p>
            <a:pPr algn="just">
              <a:spcBef>
                <a:spcPts val="0"/>
              </a:spcBef>
            </a:pPr>
            <a:r>
              <a:rPr lang="tr-TR" sz="2400" dirty="0">
                <a:cs typeface="Arial" panose="020B0604020202020204" pitchFamily="34" charset="0"/>
              </a:rPr>
              <a:t>Dolguda, tasar yüzey materyali gerekli dolgu miktarını azaltır.</a:t>
            </a:r>
          </a:p>
          <a:p>
            <a:pPr algn="just">
              <a:spcBef>
                <a:spcPts val="0"/>
              </a:spcBef>
            </a:pPr>
            <a:r>
              <a:rPr lang="tr-TR" sz="2400" dirty="0">
                <a:cs typeface="Arial" panose="020B0604020202020204" pitchFamily="34" charset="0"/>
              </a:rPr>
              <a:t>Kazıda, mevcut yüzey tabakasının kaldırılması ya da üst toprağın sıyrılması taşınacak toprak hacmini azaltır.</a:t>
            </a:r>
          </a:p>
          <a:p>
            <a:pPr algn="just">
              <a:spcBef>
                <a:spcPts val="0"/>
              </a:spcBef>
            </a:pPr>
            <a:r>
              <a:rPr lang="tr-TR" sz="2400" dirty="0">
                <a:cs typeface="Arial" panose="020B0604020202020204" pitchFamily="34" charset="0"/>
              </a:rPr>
              <a:t>Dolguda, mevcut yüzey materyalinin kaldırılması ya da üst toprağın sıyrılması doldurulacak toprak hacmini artırır.</a:t>
            </a:r>
          </a:p>
          <a:p>
            <a:pPr marL="0" indent="0" algn="just">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955D909F-D929-C948-A22D-46C8C7F614A1}"/>
              </a:ext>
            </a:extLst>
          </p:cNvPr>
          <p:cNvSpPr/>
          <p:nvPr/>
        </p:nvSpPr>
        <p:spPr>
          <a:xfrm>
            <a:off x="7524328" y="6381328"/>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4130443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988840"/>
            <a:ext cx="8496944" cy="4680520"/>
          </a:xfrm>
        </p:spPr>
        <p:txBody>
          <a:bodyPr>
            <a:normAutofit/>
          </a:bodyPr>
          <a:lstStyle/>
          <a:p>
            <a:pPr marL="0" indent="0" algn="just">
              <a:spcBef>
                <a:spcPts val="0"/>
              </a:spcBef>
              <a:buNone/>
            </a:pPr>
            <a:r>
              <a:rPr lang="tr-TR" sz="2400" dirty="0">
                <a:cs typeface="Arial" panose="020B0604020202020204" pitchFamily="34" charset="0"/>
              </a:rPr>
              <a:t>Kazı ve dolgu alanlarını birbirinden ayrı tutmak kaydı ile, planda yüzey materyali alanını ölçmek ve hacim hesabı için bu alanı söz konusu materyal derinliği ya da kalınlığı ile çarpmaktadır. </a:t>
            </a:r>
          </a:p>
          <a:p>
            <a:pPr marL="0" indent="0" algn="just">
              <a:spcBef>
                <a:spcPts val="0"/>
              </a:spcBef>
              <a:buNone/>
            </a:pPr>
            <a:endParaRPr lang="tr-TR" sz="2400" dirty="0">
              <a:cs typeface="Arial" panose="020B0604020202020204" pitchFamily="34" charset="0"/>
            </a:endParaRPr>
          </a:p>
          <a:p>
            <a:pPr marL="0" indent="0" algn="just">
              <a:spcBef>
                <a:spcPts val="0"/>
              </a:spcBef>
              <a:buNone/>
            </a:pPr>
            <a:r>
              <a:rPr lang="tr-TR" sz="2400" dirty="0">
                <a:cs typeface="Arial" panose="020B0604020202020204" pitchFamily="34" charset="0"/>
              </a:rPr>
              <a:t>Kazı ve dolgu hacimlerini, sıkışma ve oturma sonucu toprak hacmindeki değişim de etkiler. Kazı yerindeki toprak hacmi, toprak tipine ve sıkıştırma tekniğine bağlı olarak genellikle dolguda      %10-20 kadar daha azdır. </a:t>
            </a:r>
          </a:p>
          <a:p>
            <a:pPr marL="0" indent="0" algn="just">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69E8926E-088D-9A4B-AB51-95C853CB6F12}"/>
              </a:ext>
            </a:extLst>
          </p:cNvPr>
          <p:cNvSpPr/>
          <p:nvPr/>
        </p:nvSpPr>
        <p:spPr>
          <a:xfrm>
            <a:off x="7524328" y="6381328"/>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1075293801"/>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686</Words>
  <Application>Microsoft Office PowerPoint</Application>
  <PresentationFormat>Ekran Gösterisi (4:3)</PresentationFormat>
  <Paragraphs>76</Paragraphs>
  <Slides>9</Slides>
  <Notes>9</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dc:creator>
  <cp:lastModifiedBy>FA</cp:lastModifiedBy>
  <cp:revision>3</cp:revision>
  <dcterms:created xsi:type="dcterms:W3CDTF">2019-12-05T10:36:05Z</dcterms:created>
  <dcterms:modified xsi:type="dcterms:W3CDTF">2019-12-05T10:42:12Z</dcterms:modified>
</cp:coreProperties>
</file>