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2"/>
  </p:notesMasterIdLst>
  <p:sldIdLst>
    <p:sldId id="1082" r:id="rId4"/>
    <p:sldId id="1083" r:id="rId5"/>
    <p:sldId id="1084" r:id="rId6"/>
    <p:sldId id="1085" r:id="rId7"/>
    <p:sldId id="1086" r:id="rId8"/>
    <p:sldId id="1087" r:id="rId9"/>
    <p:sldId id="1088" r:id="rId10"/>
    <p:sldId id="1089" r:id="rId1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81" d="100"/>
          <a:sy n="81" d="100"/>
        </p:scale>
        <p:origin x="1068" y="78"/>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3/2/2020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3/2/2020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3/2/2020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3/2/2020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3/2/2020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3/2/2020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3/2/2020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3/2/2020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3/2/2020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3/2/2020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3/2/2020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3/2/2020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3/2/2020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3/2/2020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3/2/2020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3/2/2020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638"/>
            <a:ext cx="7498080" cy="1143000"/>
          </a:xfrm>
          <a:prstGeom prst="rect">
            <a:avLst/>
          </a:prstGeom>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a:xfrm>
            <a:off x="1435608" y="1447800"/>
            <a:ext cx="7498080" cy="4800600"/>
          </a:xfrm>
          <a:prstGeom prst="rect">
            <a:avLst/>
          </a:prstGeom>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a:xfrm>
            <a:off x="3581400" y="6305550"/>
            <a:ext cx="2133600" cy="476250"/>
          </a:xfrm>
          <a:prstGeom prst="rect">
            <a:avLst/>
          </a:prstGeom>
        </p:spPr>
        <p:txBody>
          <a:bodyPr/>
          <a:lstStyle>
            <a:extLst/>
          </a:lstStyle>
          <a:p>
            <a:fld id="{7F401C3C-A6F0-44EE-B186-CD3D406B509D}" type="datetimeFigureOut">
              <a:rPr lang="tr-TR" smtClean="0"/>
              <a:pPr/>
              <a:t>2.3.2020</a:t>
            </a:fld>
            <a:endParaRPr lang="tr-TR"/>
          </a:p>
        </p:txBody>
      </p:sp>
      <p:sp>
        <p:nvSpPr>
          <p:cNvPr id="5" name="4 Altbilgi Yer Tutucusu"/>
          <p:cNvSpPr>
            <a:spLocks noGrp="1"/>
          </p:cNvSpPr>
          <p:nvPr>
            <p:ph type="ftr" sz="quarter" idx="11"/>
          </p:nvPr>
        </p:nvSpPr>
        <p:spPr>
          <a:xfrm>
            <a:off x="5715000" y="6305550"/>
            <a:ext cx="2895600" cy="476250"/>
          </a:xfrm>
          <a:prstGeom prst="rect">
            <a:avLst/>
          </a:prstGeom>
        </p:spPr>
        <p:txBody>
          <a:bodyPr/>
          <a:lstStyle>
            <a:extLst/>
          </a:lstStyle>
          <a:p>
            <a:endParaRPr lang="tr-TR"/>
          </a:p>
        </p:txBody>
      </p:sp>
      <p:sp>
        <p:nvSpPr>
          <p:cNvPr id="6" name="5 Slayt Numarası Yer Tutucusu"/>
          <p:cNvSpPr>
            <a:spLocks noGrp="1"/>
          </p:cNvSpPr>
          <p:nvPr>
            <p:ph type="sldNum" sz="quarter" idx="12"/>
          </p:nvPr>
        </p:nvSpPr>
        <p:spPr>
          <a:xfrm>
            <a:off x="8613648" y="6305550"/>
            <a:ext cx="457200" cy="476250"/>
          </a:xfrm>
          <a:prstGeom prst="rect">
            <a:avLst/>
          </a:prstGeom>
        </p:spPr>
        <p:txBody>
          <a:bodyPr/>
          <a:lstStyle>
            <a:extLst/>
          </a:lstStyle>
          <a:p>
            <a:fld id="{F5660408-ED38-4420-B38F-52345564F5D6}" type="slidenum">
              <a:rPr lang="tr-TR" smtClean="0"/>
              <a:pPr/>
              <a:t>‹#›</a:t>
            </a:fld>
            <a:endParaRPr lang="tr-TR"/>
          </a:p>
        </p:txBody>
      </p:sp>
    </p:spTree>
    <p:extLst>
      <p:ext uri="{BB962C8B-B14F-4D97-AF65-F5344CB8AC3E}">
        <p14:creationId xmlns:p14="http://schemas.microsoft.com/office/powerpoint/2010/main" val="2225145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3/2/2020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3/2/2020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3/2/2020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3/2/2020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3/2/2020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3/2/2020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3/2/2020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3/2/2020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766637"/>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450</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Yapı Hasarları ve Kusurlarının Analizi</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a:effectLst/>
                <a:latin typeface="Arial" panose="020B0604020202020204" pitchFamily="34" charset="0"/>
                <a:ea typeface="Times New Roman" panose="02020603050405020304" pitchFamily="18" charset="0"/>
                <a:cs typeface="Arial" panose="020B0604020202020204" pitchFamily="34" charset="0"/>
              </a:rPr>
              <a:t>Prof. Dr. </a:t>
            </a: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Mustafa TOMBUL</a:t>
            </a: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2800" dirty="0" smtClean="0"/>
              <a:t>Giriş</a:t>
            </a:r>
            <a:endParaRPr lang="tr-TR" sz="2800" dirty="0"/>
          </a:p>
        </p:txBody>
      </p:sp>
      <p:sp>
        <p:nvSpPr>
          <p:cNvPr id="3" name="2 İçerik Yer Tutucusu"/>
          <p:cNvSpPr>
            <a:spLocks noGrp="1"/>
          </p:cNvSpPr>
          <p:nvPr>
            <p:ph idx="1"/>
          </p:nvPr>
        </p:nvSpPr>
        <p:spPr>
          <a:xfrm>
            <a:off x="403761" y="1447800"/>
            <a:ext cx="8529927" cy="5410200"/>
          </a:xfrm>
        </p:spPr>
        <p:txBody>
          <a:bodyPr>
            <a:normAutofit/>
          </a:bodyPr>
          <a:lstStyle/>
          <a:p>
            <a:pPr algn="just"/>
            <a:r>
              <a:rPr lang="tr-TR" dirty="0" smtClean="0"/>
              <a:t>Herkesin yaptığı işler birleşerek yapıyı oluşturur. Herhangi bir kişinin yaptığı ihmal yapının yıkılmasına veya hasar görmesine yol açabilir.</a:t>
            </a:r>
          </a:p>
          <a:p>
            <a:pPr algn="just"/>
            <a:r>
              <a:rPr lang="tr-TR" dirty="0" smtClean="0"/>
              <a:t>Yapıların dayanımlarının arttırılması gereği değişik nedenlerle ortaya çıkmaktadır. Projesinde ve yapımında hata, kusur ve eksikler olan yapının çeşitli elemanlarında zaman içinde hasar ve zayıflık belirtileri ortaya çıkabilir; yapıların kullanma amacının zaman içinde değiştirilmesi sonucu yapıda bazı taşıyıcı sistem değişikliklerinin yapılması gerekebilir. </a:t>
            </a:r>
            <a:endParaRPr lang="tr-TR" dirty="0"/>
          </a:p>
        </p:txBody>
      </p:sp>
    </p:spTree>
    <p:extLst>
      <p:ext uri="{BB962C8B-B14F-4D97-AF65-F5344CB8AC3E}">
        <p14:creationId xmlns:p14="http://schemas.microsoft.com/office/powerpoint/2010/main" val="20367005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2800" dirty="0" smtClean="0"/>
              <a:t>Genel Bilgiler</a:t>
            </a:r>
            <a:endParaRPr lang="tr-TR" sz="2800" dirty="0"/>
          </a:p>
        </p:txBody>
      </p:sp>
      <p:sp>
        <p:nvSpPr>
          <p:cNvPr id="3" name="2 İçerik Yer Tutucusu"/>
          <p:cNvSpPr>
            <a:spLocks noGrp="1"/>
          </p:cNvSpPr>
          <p:nvPr>
            <p:ph idx="1"/>
          </p:nvPr>
        </p:nvSpPr>
        <p:spPr>
          <a:xfrm>
            <a:off x="415636" y="1447800"/>
            <a:ext cx="8518052" cy="4800600"/>
          </a:xfrm>
        </p:spPr>
        <p:txBody>
          <a:bodyPr>
            <a:normAutofit/>
          </a:bodyPr>
          <a:lstStyle/>
          <a:p>
            <a:pPr algn="just"/>
            <a:r>
              <a:rPr lang="tr-TR" dirty="0" smtClean="0"/>
              <a:t>Taşıyıcı sistemler, </a:t>
            </a:r>
            <a:r>
              <a:rPr lang="tr-TR" dirty="0" err="1" smtClean="0">
                <a:solidFill>
                  <a:srgbClr val="FF0000"/>
                </a:solidFill>
              </a:rPr>
              <a:t>özağırlık</a:t>
            </a:r>
            <a:r>
              <a:rPr lang="tr-TR" dirty="0" smtClean="0">
                <a:solidFill>
                  <a:srgbClr val="FF0000"/>
                </a:solidFill>
              </a:rPr>
              <a:t>, ilave ağırlıklar, hareketli yükler, deprem ve rüzgar etkileri, sıcaklık değişmeleri, çarpma, infilak, dış ortamın etkileri ve yaşlanma, yangın, yorulma gibi </a:t>
            </a:r>
            <a:r>
              <a:rPr lang="tr-TR" dirty="0" smtClean="0"/>
              <a:t>etkilere maruz kalabilirler. </a:t>
            </a:r>
          </a:p>
          <a:p>
            <a:pPr algn="just"/>
            <a:r>
              <a:rPr lang="tr-TR" dirty="0" smtClean="0"/>
              <a:t>Bu etkilerin altında yapıda bazı kusurlar, kalite ve özellik kayıpları meydana gelebilir. Bu kusurlar müsamaha edilebilecek sınırlar içerisinde olabilir veya olmayabilir. </a:t>
            </a:r>
          </a:p>
          <a:p>
            <a:pPr algn="just"/>
            <a:r>
              <a:rPr lang="tr-TR" dirty="0" smtClean="0"/>
              <a:t>Müsamaha edilebilecek sınırların dışına çıkılmış olması halinde yapının hasarlı olduğundan veya hasar gördüğünden bahsedilebilir.</a:t>
            </a:r>
            <a:endParaRPr lang="tr-TR" dirty="0"/>
          </a:p>
        </p:txBody>
      </p:sp>
    </p:spTree>
    <p:extLst>
      <p:ext uri="{BB962C8B-B14F-4D97-AF65-F5344CB8AC3E}">
        <p14:creationId xmlns:p14="http://schemas.microsoft.com/office/powerpoint/2010/main" val="287366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2800" dirty="0" smtClean="0"/>
              <a:t>Genel Bilgiler</a:t>
            </a:r>
            <a:endParaRPr lang="tr-TR" sz="2800" dirty="0"/>
          </a:p>
        </p:txBody>
      </p:sp>
      <p:sp>
        <p:nvSpPr>
          <p:cNvPr id="3" name="2 İçerik Yer Tutucusu"/>
          <p:cNvSpPr>
            <a:spLocks noGrp="1"/>
          </p:cNvSpPr>
          <p:nvPr>
            <p:ph idx="1"/>
          </p:nvPr>
        </p:nvSpPr>
        <p:spPr>
          <a:xfrm>
            <a:off x="403761" y="1447800"/>
            <a:ext cx="8529927" cy="5410200"/>
          </a:xfrm>
        </p:spPr>
        <p:txBody>
          <a:bodyPr>
            <a:noAutofit/>
          </a:bodyPr>
          <a:lstStyle/>
          <a:p>
            <a:pPr algn="just"/>
            <a:r>
              <a:rPr lang="tr-TR" sz="2200" dirty="0" smtClean="0"/>
              <a:t>Yapılarda onarım ve güçlendirmeyi gerektiren en önemli olay depremlerin yapılardaki etkileridir. Deprem nedeniyle ortaya çıkan bir başka onarım ve güçlendirme gereği ise bu günün depreme dayanıklı yapım kurallarından önce yapılmış eski yapıların kullanılmasının süregelmesinden kaynaklanmaktadır. Bu yapılarda bu günün teknolojisinin sağladığı düzeyde deprem güvenliği yoktur. </a:t>
            </a:r>
          </a:p>
          <a:p>
            <a:pPr algn="just"/>
            <a:r>
              <a:rPr lang="tr-TR" sz="2200" dirty="0" smtClean="0"/>
              <a:t>Deprem güvenliğinin bugün yeni yapılan yapılarda olması istenen düzeylere çıkarılması çok önemli ve büyük boyutlu yapıların güçlendirilmesi gereksinimini yaratmıştır. Bu ekonomileri en güçlü olan ülkelerin bile üstesinden gelmekte zorlandığı boyutta bir olaydır. Bütün bunlara ek olarak şiddetli bir deprem sonrasında ortaya çıkan çok sayıda, acil onarım ve güçlendirme gereği de bulunmaktadır.</a:t>
            </a:r>
            <a:endParaRPr lang="tr-TR" sz="2200" dirty="0"/>
          </a:p>
        </p:txBody>
      </p:sp>
    </p:spTree>
    <p:extLst>
      <p:ext uri="{BB962C8B-B14F-4D97-AF65-F5344CB8AC3E}">
        <p14:creationId xmlns:p14="http://schemas.microsoft.com/office/powerpoint/2010/main" val="12537266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2800" dirty="0" smtClean="0"/>
              <a:t>Onarım</a:t>
            </a:r>
            <a:endParaRPr lang="tr-TR" sz="2800" dirty="0"/>
          </a:p>
        </p:txBody>
      </p:sp>
      <p:sp>
        <p:nvSpPr>
          <p:cNvPr id="3" name="2 İçerik Yer Tutucusu"/>
          <p:cNvSpPr>
            <a:spLocks noGrp="1"/>
          </p:cNvSpPr>
          <p:nvPr>
            <p:ph idx="1"/>
          </p:nvPr>
        </p:nvSpPr>
        <p:spPr>
          <a:xfrm>
            <a:off x="415636" y="1447800"/>
            <a:ext cx="8518052" cy="4800600"/>
          </a:xfrm>
        </p:spPr>
        <p:txBody>
          <a:bodyPr/>
          <a:lstStyle/>
          <a:p>
            <a:pPr algn="just"/>
            <a:r>
              <a:rPr lang="tr-TR" dirty="0" smtClean="0"/>
              <a:t>Görünüş veya kullanım bakımından hasar görmüş bir yapıda veya birkaç yapı elemanında hasardan önceki durumuna getirmek için yapılan çalışma ve değişikliklere onarım denir. </a:t>
            </a:r>
          </a:p>
          <a:p>
            <a:pPr algn="just"/>
            <a:r>
              <a:rPr lang="tr-TR" dirty="0" smtClean="0"/>
              <a:t>Önceki hale getiriş yapının görünüşü ve kullanımı bakımından olabilir.</a:t>
            </a:r>
            <a:endParaRPr lang="tr-TR" dirty="0"/>
          </a:p>
        </p:txBody>
      </p:sp>
    </p:spTree>
    <p:extLst>
      <p:ext uri="{BB962C8B-B14F-4D97-AF65-F5344CB8AC3E}">
        <p14:creationId xmlns:p14="http://schemas.microsoft.com/office/powerpoint/2010/main" val="3316474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2800" dirty="0" smtClean="0"/>
              <a:t>Onarım</a:t>
            </a:r>
            <a:endParaRPr lang="tr-TR" dirty="0"/>
          </a:p>
        </p:txBody>
      </p:sp>
      <p:sp>
        <p:nvSpPr>
          <p:cNvPr id="3" name="2 İçerik Yer Tutucusu"/>
          <p:cNvSpPr>
            <a:spLocks noGrp="1"/>
          </p:cNvSpPr>
          <p:nvPr>
            <p:ph idx="1"/>
          </p:nvPr>
        </p:nvSpPr>
        <p:spPr>
          <a:xfrm>
            <a:off x="403761" y="1447800"/>
            <a:ext cx="8529927" cy="4800600"/>
          </a:xfrm>
        </p:spPr>
        <p:txBody>
          <a:bodyPr/>
          <a:lstStyle/>
          <a:p>
            <a:pPr algn="just"/>
            <a:r>
              <a:rPr lang="tr-TR" dirty="0" smtClean="0"/>
              <a:t>Onarım yapının taşıyıcı olmayan sıva ve benzeri bölümlerinin düzeltilmesi ve kusurlarının kapatılması değildir. Onarım bedeli ve süresi onarım kararının alınmasında etkilidir. Bazı durumlarda onarımın bedeli yeniden yapım bedelinin yarısından fazlasına ulaşabilir.</a:t>
            </a:r>
            <a:endParaRPr lang="tr-TR" dirty="0"/>
          </a:p>
        </p:txBody>
      </p:sp>
    </p:spTree>
    <p:extLst>
      <p:ext uri="{BB962C8B-B14F-4D97-AF65-F5344CB8AC3E}">
        <p14:creationId xmlns:p14="http://schemas.microsoft.com/office/powerpoint/2010/main" val="36330941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2800" dirty="0" smtClean="0"/>
              <a:t>Onarım</a:t>
            </a:r>
            <a:endParaRPr lang="tr-TR" dirty="0"/>
          </a:p>
        </p:txBody>
      </p:sp>
      <p:sp>
        <p:nvSpPr>
          <p:cNvPr id="3" name="2 İçerik Yer Tutucusu"/>
          <p:cNvSpPr>
            <a:spLocks noGrp="1"/>
          </p:cNvSpPr>
          <p:nvPr>
            <p:ph idx="1"/>
          </p:nvPr>
        </p:nvSpPr>
        <p:spPr>
          <a:xfrm>
            <a:off x="368135" y="1447800"/>
            <a:ext cx="8565553" cy="4800600"/>
          </a:xfrm>
        </p:spPr>
        <p:txBody>
          <a:bodyPr>
            <a:normAutofit/>
          </a:bodyPr>
          <a:lstStyle/>
          <a:p>
            <a:pPr algn="just"/>
            <a:r>
              <a:rPr lang="tr-TR" dirty="0" smtClean="0"/>
              <a:t>Onarımın çeşitli aşamaları olacaktır. Önce yapıdaki hasarın ve bunun nedenlerinin yapının bir analizi yapılarak, daha sonrada yapının onarılmasının teknik ve ekonomik açıdan olanaklı olup olmadığının belirlenmesi gerekir.</a:t>
            </a:r>
          </a:p>
          <a:p>
            <a:pPr algn="just"/>
            <a:r>
              <a:rPr lang="tr-TR" dirty="0" smtClean="0">
                <a:solidFill>
                  <a:srgbClr val="FF0000"/>
                </a:solidFill>
              </a:rPr>
              <a:t>Öte yandan tarih ve kültür değeri olan bir yapının onarımında önemli olan bir mirasın korunmasıdır ve onarım bedeli düşünülmez.</a:t>
            </a:r>
            <a:endParaRPr lang="tr-TR" dirty="0">
              <a:solidFill>
                <a:srgbClr val="FF0000"/>
              </a:solidFill>
            </a:endParaRPr>
          </a:p>
        </p:txBody>
      </p:sp>
    </p:spTree>
    <p:extLst>
      <p:ext uri="{BB962C8B-B14F-4D97-AF65-F5344CB8AC3E}">
        <p14:creationId xmlns:p14="http://schemas.microsoft.com/office/powerpoint/2010/main" val="16252331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2800" dirty="0" smtClean="0"/>
              <a:t>Güçlendirme (Takviye)</a:t>
            </a:r>
            <a:endParaRPr lang="tr-TR" sz="2800" dirty="0"/>
          </a:p>
        </p:txBody>
      </p:sp>
      <p:sp>
        <p:nvSpPr>
          <p:cNvPr id="3" name="2 İçerik Yer Tutucusu"/>
          <p:cNvSpPr>
            <a:spLocks noGrp="1"/>
          </p:cNvSpPr>
          <p:nvPr>
            <p:ph idx="1"/>
          </p:nvPr>
        </p:nvSpPr>
        <p:spPr>
          <a:xfrm>
            <a:off x="427512" y="1447800"/>
            <a:ext cx="8506176" cy="4800600"/>
          </a:xfrm>
        </p:spPr>
        <p:txBody>
          <a:bodyPr>
            <a:normAutofit/>
          </a:bodyPr>
          <a:lstStyle/>
          <a:p>
            <a:pPr algn="just"/>
            <a:r>
              <a:rPr lang="tr-TR" dirty="0" smtClean="0"/>
              <a:t>Bir yapının </a:t>
            </a:r>
            <a:r>
              <a:rPr lang="tr-TR" dirty="0" smtClean="0">
                <a:solidFill>
                  <a:srgbClr val="FF0000"/>
                </a:solidFill>
              </a:rPr>
              <a:t>yük taşıma kapasitesini, </a:t>
            </a:r>
            <a:r>
              <a:rPr lang="tr-TR" dirty="0" err="1" smtClean="0">
                <a:solidFill>
                  <a:srgbClr val="FF0000"/>
                </a:solidFill>
              </a:rPr>
              <a:t>nijitliğini</a:t>
            </a:r>
            <a:r>
              <a:rPr lang="tr-TR" dirty="0" smtClean="0">
                <a:solidFill>
                  <a:srgbClr val="FF0000"/>
                </a:solidFill>
              </a:rPr>
              <a:t>, </a:t>
            </a:r>
            <a:r>
              <a:rPr lang="tr-TR" dirty="0" err="1" smtClean="0">
                <a:solidFill>
                  <a:srgbClr val="FF0000"/>
                </a:solidFill>
              </a:rPr>
              <a:t>düktilitesini</a:t>
            </a:r>
            <a:r>
              <a:rPr lang="tr-TR" dirty="0" smtClean="0">
                <a:solidFill>
                  <a:srgbClr val="FF0000"/>
                </a:solidFill>
              </a:rPr>
              <a:t>, </a:t>
            </a:r>
            <a:r>
              <a:rPr lang="tr-TR" dirty="0" err="1" smtClean="0">
                <a:solidFill>
                  <a:srgbClr val="FF0000"/>
                </a:solidFill>
              </a:rPr>
              <a:t>stabilitesini</a:t>
            </a:r>
            <a:r>
              <a:rPr lang="tr-TR" dirty="0" smtClean="0">
                <a:solidFill>
                  <a:srgbClr val="FF0000"/>
                </a:solidFill>
              </a:rPr>
              <a:t> </a:t>
            </a:r>
            <a:r>
              <a:rPr lang="tr-TR" dirty="0" smtClean="0"/>
              <a:t>veya bunlardan bazılarını hasardan önceki veya mevcut durumunun üzerine çıkarmak amacıyla yapılan değişikliktir.</a:t>
            </a:r>
          </a:p>
          <a:p>
            <a:pPr algn="just"/>
            <a:r>
              <a:rPr lang="tr-TR" dirty="0" smtClean="0"/>
              <a:t>Onarım hasar görmüş yapıda, güçlendirme ise her yapıda yapılabilir. </a:t>
            </a:r>
            <a:r>
              <a:rPr lang="tr-TR" dirty="0" smtClean="0">
                <a:solidFill>
                  <a:srgbClr val="FF0000"/>
                </a:solidFill>
              </a:rPr>
              <a:t>Onarımda amaç yapının önceki durumunu geri getirmektir. </a:t>
            </a:r>
            <a:r>
              <a:rPr lang="tr-TR" dirty="0" smtClean="0"/>
              <a:t>Bu kullanım bakımından olabileceği gibi mukavemet gibi mekanik karakteristikler bakımından da olabilir. </a:t>
            </a:r>
            <a:r>
              <a:rPr lang="tr-TR" dirty="0" smtClean="0">
                <a:solidFill>
                  <a:srgbClr val="FF0000"/>
                </a:solidFill>
              </a:rPr>
              <a:t>Güçlendirmede ise amaç yapının mukavemet ve benzeri karakteristiklerini önceki düzeyin üzerine çıkarmaktadır.</a:t>
            </a:r>
            <a:endParaRPr lang="tr-TR" dirty="0">
              <a:solidFill>
                <a:srgbClr val="FF0000"/>
              </a:solidFill>
            </a:endParaRPr>
          </a:p>
        </p:txBody>
      </p:sp>
    </p:spTree>
    <p:extLst>
      <p:ext uri="{BB962C8B-B14F-4D97-AF65-F5344CB8AC3E}">
        <p14:creationId xmlns:p14="http://schemas.microsoft.com/office/powerpoint/2010/main" val="11865074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12451</TotalTime>
  <Words>465</Words>
  <Application>Microsoft Office PowerPoint</Application>
  <PresentationFormat>Ekran Gösterisi (4:3)</PresentationFormat>
  <Paragraphs>25</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3</vt:i4>
      </vt:variant>
      <vt:variant>
        <vt:lpstr>Slayt Başlıkları</vt:lpstr>
      </vt:variant>
      <vt:variant>
        <vt:i4>8</vt:i4>
      </vt:variant>
    </vt:vector>
  </HeadingPairs>
  <TitlesOfParts>
    <vt:vector size="15" baseType="lpstr">
      <vt:lpstr>ＭＳ Ｐゴシック</vt:lpstr>
      <vt:lpstr>Arial</vt:lpstr>
      <vt:lpstr>Calibri</vt:lpstr>
      <vt:lpstr>Times New Roman</vt:lpstr>
      <vt:lpstr>ekonomi</vt:lpstr>
      <vt:lpstr>1_Rics</vt:lpstr>
      <vt:lpstr>h.t.</vt:lpstr>
      <vt:lpstr>PowerPoint Sunusu</vt:lpstr>
      <vt:lpstr>Giriş</vt:lpstr>
      <vt:lpstr>Genel Bilgiler</vt:lpstr>
      <vt:lpstr>Genel Bilgiler</vt:lpstr>
      <vt:lpstr>Onarım</vt:lpstr>
      <vt:lpstr>Onarım</vt:lpstr>
      <vt:lpstr>Onarım</vt:lpstr>
      <vt:lpstr>Güçlendirme (Takviye)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sinan güneş</cp:lastModifiedBy>
  <cp:revision>809</cp:revision>
  <cp:lastPrinted>2016-10-24T07:53:35Z</cp:lastPrinted>
  <dcterms:created xsi:type="dcterms:W3CDTF">2016-09-18T09:35:24Z</dcterms:created>
  <dcterms:modified xsi:type="dcterms:W3CDTF">2020-03-02T12:39:28Z</dcterms:modified>
</cp:coreProperties>
</file>