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72" r:id="rId2"/>
    <p:sldId id="256" r:id="rId3"/>
    <p:sldId id="257" r:id="rId4"/>
    <p:sldId id="258" r:id="rId5"/>
    <p:sldId id="259" r:id="rId6"/>
    <p:sldId id="260"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672"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pPr>
              <a:defRPr/>
            </a:pPr>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fld id="{14ABE8E2-41EE-44B3-A7E1-6297CA66E2B2}" type="slidenum">
              <a:rPr lang="tr-TR" altLang="tr-TR" smtClean="0"/>
              <a:pPr/>
              <a:t>‹#›</a:t>
            </a:fld>
            <a:endParaRPr lang="tr-TR" altLang="tr-TR"/>
          </a:p>
        </p:txBody>
      </p:sp>
    </p:spTree>
    <p:extLst>
      <p:ext uri="{BB962C8B-B14F-4D97-AF65-F5344CB8AC3E}">
        <p14:creationId xmlns:p14="http://schemas.microsoft.com/office/powerpoint/2010/main" val="601173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fld id="{5347FFAD-78EA-4E84-9FDB-66858A1BA77E}" type="slidenum">
              <a:rPr lang="tr-TR" altLang="tr-TR" smtClean="0"/>
              <a:pPr/>
              <a:t>‹#›</a:t>
            </a:fld>
            <a:endParaRPr lang="tr-TR" altLang="tr-TR"/>
          </a:p>
        </p:txBody>
      </p:sp>
    </p:spTree>
    <p:extLst>
      <p:ext uri="{BB962C8B-B14F-4D97-AF65-F5344CB8AC3E}">
        <p14:creationId xmlns:p14="http://schemas.microsoft.com/office/powerpoint/2010/main" val="3953716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11785600" y="274641"/>
            <a:ext cx="36576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12800" y="274641"/>
            <a:ext cx="107696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fld id="{55F7AC83-1C4F-4DD5-BDDB-A4DAAD2DA2AB}" type="slidenum">
              <a:rPr lang="tr-TR" altLang="tr-TR" smtClean="0"/>
              <a:pPr/>
              <a:t>‹#›</a:t>
            </a:fld>
            <a:endParaRPr lang="tr-TR" altLang="tr-TR"/>
          </a:p>
        </p:txBody>
      </p:sp>
    </p:spTree>
    <p:extLst>
      <p:ext uri="{BB962C8B-B14F-4D97-AF65-F5344CB8AC3E}">
        <p14:creationId xmlns:p14="http://schemas.microsoft.com/office/powerpoint/2010/main" val="1803199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a:t>Asıl başlık stili için tıklatın</a:t>
            </a:r>
          </a:p>
        </p:txBody>
      </p:sp>
      <p:sp>
        <p:nvSpPr>
          <p:cNvPr id="3" name="2 Tablo Yer Tutucusu"/>
          <p:cNvSpPr>
            <a:spLocks noGrp="1"/>
          </p:cNvSpPr>
          <p:nvPr>
            <p:ph type="tbl" idx="1"/>
          </p:nvPr>
        </p:nvSpPr>
        <p:spPr>
          <a:xfrm>
            <a:off x="609600" y="1600201"/>
            <a:ext cx="10972800" cy="4525963"/>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28D5F7F2-A88E-40D1-8103-37B98F8BF5DE}" type="slidenum">
              <a:rPr lang="tr-TR" altLang="tr-TR"/>
              <a:pPr/>
              <a:t>‹#›</a:t>
            </a:fld>
            <a:endParaRPr lang="tr-TR" altLang="tr-TR"/>
          </a:p>
        </p:txBody>
      </p:sp>
    </p:spTree>
    <p:extLst>
      <p:ext uri="{BB962C8B-B14F-4D97-AF65-F5344CB8AC3E}">
        <p14:creationId xmlns:p14="http://schemas.microsoft.com/office/powerpoint/2010/main" val="2084834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fld id="{7EDD0FDD-7ADC-4CCB-A5EC-F35ABFC6055B}" type="slidenum">
              <a:rPr lang="tr-TR" altLang="tr-TR" smtClean="0"/>
              <a:pPr/>
              <a:t>‹#›</a:t>
            </a:fld>
            <a:endParaRPr lang="tr-TR" altLang="tr-TR"/>
          </a:p>
        </p:txBody>
      </p:sp>
    </p:spTree>
    <p:extLst>
      <p:ext uri="{BB962C8B-B14F-4D97-AF65-F5344CB8AC3E}">
        <p14:creationId xmlns:p14="http://schemas.microsoft.com/office/powerpoint/2010/main" val="2581565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pPr>
              <a:defRPr/>
            </a:pPr>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fld id="{0C8D7F35-721D-4DF1-A5FB-A4328EDAB5B0}" type="slidenum">
              <a:rPr lang="tr-TR" altLang="tr-TR" smtClean="0"/>
              <a:pPr/>
              <a:t>‹#›</a:t>
            </a:fld>
            <a:endParaRPr lang="tr-TR" altLang="tr-TR"/>
          </a:p>
        </p:txBody>
      </p:sp>
    </p:spTree>
    <p:extLst>
      <p:ext uri="{BB962C8B-B14F-4D97-AF65-F5344CB8AC3E}">
        <p14:creationId xmlns:p14="http://schemas.microsoft.com/office/powerpoint/2010/main" val="3100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defRPr/>
            </a:pPr>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fld id="{95A308C3-7DF7-4326-9029-F4AE83882E42}" type="slidenum">
              <a:rPr lang="tr-TR" altLang="tr-TR" smtClean="0"/>
              <a:pPr/>
              <a:t>‹#›</a:t>
            </a:fld>
            <a:endParaRPr lang="tr-TR" altLang="tr-TR"/>
          </a:p>
        </p:txBody>
      </p:sp>
    </p:spTree>
    <p:extLst>
      <p:ext uri="{BB962C8B-B14F-4D97-AF65-F5344CB8AC3E}">
        <p14:creationId xmlns:p14="http://schemas.microsoft.com/office/powerpoint/2010/main" val="1756792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defRPr/>
            </a:pPr>
            <a:endParaRPr lang="tr-TR"/>
          </a:p>
        </p:txBody>
      </p:sp>
      <p:sp>
        <p:nvSpPr>
          <p:cNvPr id="8" name="Altbilgi Yer Tutucusu 7"/>
          <p:cNvSpPr>
            <a:spLocks noGrp="1"/>
          </p:cNvSpPr>
          <p:nvPr>
            <p:ph type="ftr" sz="quarter" idx="11"/>
          </p:nvPr>
        </p:nvSpPr>
        <p:spPr/>
        <p:txBody>
          <a:bodyPr/>
          <a:lstStyle/>
          <a:p>
            <a:pPr>
              <a:defRPr/>
            </a:pPr>
            <a:endParaRPr lang="tr-TR"/>
          </a:p>
        </p:txBody>
      </p:sp>
      <p:sp>
        <p:nvSpPr>
          <p:cNvPr id="9" name="Slayt Numarası Yer Tutucusu 8"/>
          <p:cNvSpPr>
            <a:spLocks noGrp="1"/>
          </p:cNvSpPr>
          <p:nvPr>
            <p:ph type="sldNum" sz="quarter" idx="12"/>
          </p:nvPr>
        </p:nvSpPr>
        <p:spPr/>
        <p:txBody>
          <a:bodyPr/>
          <a:lstStyle/>
          <a:p>
            <a:fld id="{88D0C988-70D9-4BB5-B17D-F18699F9C524}" type="slidenum">
              <a:rPr lang="tr-TR" altLang="tr-TR" smtClean="0"/>
              <a:pPr/>
              <a:t>‹#›</a:t>
            </a:fld>
            <a:endParaRPr lang="tr-TR" altLang="tr-TR"/>
          </a:p>
        </p:txBody>
      </p:sp>
    </p:spTree>
    <p:extLst>
      <p:ext uri="{BB962C8B-B14F-4D97-AF65-F5344CB8AC3E}">
        <p14:creationId xmlns:p14="http://schemas.microsoft.com/office/powerpoint/2010/main" val="364771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defRPr/>
            </a:pPr>
            <a:endParaRPr lang="tr-TR"/>
          </a:p>
        </p:txBody>
      </p:sp>
      <p:sp>
        <p:nvSpPr>
          <p:cNvPr id="4" name="Altbilgi Yer Tutucusu 3"/>
          <p:cNvSpPr>
            <a:spLocks noGrp="1"/>
          </p:cNvSpPr>
          <p:nvPr>
            <p:ph type="ftr" sz="quarter" idx="11"/>
          </p:nvPr>
        </p:nvSpPr>
        <p:spPr/>
        <p:txBody>
          <a:bodyPr/>
          <a:lstStyle/>
          <a:p>
            <a:pPr>
              <a:defRPr/>
            </a:pPr>
            <a:endParaRPr lang="tr-TR"/>
          </a:p>
        </p:txBody>
      </p:sp>
      <p:sp>
        <p:nvSpPr>
          <p:cNvPr id="5" name="Slayt Numarası Yer Tutucusu 4"/>
          <p:cNvSpPr>
            <a:spLocks noGrp="1"/>
          </p:cNvSpPr>
          <p:nvPr>
            <p:ph type="sldNum" sz="quarter" idx="12"/>
          </p:nvPr>
        </p:nvSpPr>
        <p:spPr/>
        <p:txBody>
          <a:bodyPr/>
          <a:lstStyle/>
          <a:p>
            <a:fld id="{34E2D507-05DA-412B-8E93-5642B4F8A6DE}" type="slidenum">
              <a:rPr lang="tr-TR" altLang="tr-TR" smtClean="0"/>
              <a:pPr/>
              <a:t>‹#›</a:t>
            </a:fld>
            <a:endParaRPr lang="tr-TR" altLang="tr-TR"/>
          </a:p>
        </p:txBody>
      </p:sp>
    </p:spTree>
    <p:extLst>
      <p:ext uri="{BB962C8B-B14F-4D97-AF65-F5344CB8AC3E}">
        <p14:creationId xmlns:p14="http://schemas.microsoft.com/office/powerpoint/2010/main" val="54810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defRPr/>
            </a:pPr>
            <a:endParaRPr lang="tr-TR"/>
          </a:p>
        </p:txBody>
      </p:sp>
      <p:sp>
        <p:nvSpPr>
          <p:cNvPr id="3" name="Altbilgi Yer Tutucusu 2"/>
          <p:cNvSpPr>
            <a:spLocks noGrp="1"/>
          </p:cNvSpPr>
          <p:nvPr>
            <p:ph type="ftr" sz="quarter" idx="11"/>
          </p:nvPr>
        </p:nvSpPr>
        <p:spPr/>
        <p:txBody>
          <a:bodyPr/>
          <a:lstStyle/>
          <a:p>
            <a:pPr>
              <a:defRPr/>
            </a:pPr>
            <a:endParaRPr lang="tr-TR"/>
          </a:p>
        </p:txBody>
      </p:sp>
      <p:sp>
        <p:nvSpPr>
          <p:cNvPr id="4" name="Slayt Numarası Yer Tutucusu 3"/>
          <p:cNvSpPr>
            <a:spLocks noGrp="1"/>
          </p:cNvSpPr>
          <p:nvPr>
            <p:ph type="sldNum" sz="quarter" idx="12"/>
          </p:nvPr>
        </p:nvSpPr>
        <p:spPr/>
        <p:txBody>
          <a:bodyPr/>
          <a:lstStyle/>
          <a:p>
            <a:fld id="{19B5742A-8C2A-48AD-B078-1EDD3714F413}" type="slidenum">
              <a:rPr lang="tr-TR" altLang="tr-TR" smtClean="0"/>
              <a:pPr/>
              <a:t>‹#›</a:t>
            </a:fld>
            <a:endParaRPr lang="tr-TR" altLang="tr-TR"/>
          </a:p>
        </p:txBody>
      </p:sp>
    </p:spTree>
    <p:extLst>
      <p:ext uri="{BB962C8B-B14F-4D97-AF65-F5344CB8AC3E}">
        <p14:creationId xmlns:p14="http://schemas.microsoft.com/office/powerpoint/2010/main" val="809130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a:defRPr/>
            </a:pPr>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fld id="{10EBC9FA-9F4F-4EBA-99F0-805ED50D8D22}" type="slidenum">
              <a:rPr lang="tr-TR" altLang="tr-TR" smtClean="0"/>
              <a:pPr/>
              <a:t>‹#›</a:t>
            </a:fld>
            <a:endParaRPr lang="tr-TR" altLang="tr-TR"/>
          </a:p>
        </p:txBody>
      </p:sp>
    </p:spTree>
    <p:extLst>
      <p:ext uri="{BB962C8B-B14F-4D97-AF65-F5344CB8AC3E}">
        <p14:creationId xmlns:p14="http://schemas.microsoft.com/office/powerpoint/2010/main" val="1444998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a:defRPr/>
            </a:pPr>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fld id="{D8FCD731-56A1-496B-8198-AF79A2D8A1A7}" type="slidenum">
              <a:rPr lang="tr-TR" altLang="tr-TR" smtClean="0"/>
              <a:pPr/>
              <a:t>‹#›</a:t>
            </a:fld>
            <a:endParaRPr lang="tr-TR" altLang="tr-TR"/>
          </a:p>
        </p:txBody>
      </p:sp>
    </p:spTree>
    <p:extLst>
      <p:ext uri="{BB962C8B-B14F-4D97-AF65-F5344CB8AC3E}">
        <p14:creationId xmlns:p14="http://schemas.microsoft.com/office/powerpoint/2010/main" val="314961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tr-TR"/>
          </a:p>
        </p:txBody>
      </p:sp>
      <p:sp>
        <p:nvSpPr>
          <p:cNvPr id="5" name="Altbilgi Yer Tutucusu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tr-TR"/>
          </a:p>
        </p:txBody>
      </p:sp>
      <p:sp>
        <p:nvSpPr>
          <p:cNvPr id="6" name="Slayt Numarası Yer Tutucusu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2981EC-D1C9-43DE-BF91-0AC190346C56}" type="slidenum">
              <a:rPr lang="tr-TR" altLang="tr-TR" smtClean="0"/>
              <a:pPr/>
              <a:t>‹#›</a:t>
            </a:fld>
            <a:endParaRPr lang="tr-TR" altLang="tr-TR"/>
          </a:p>
        </p:txBody>
      </p:sp>
    </p:spTree>
    <p:extLst>
      <p:ext uri="{BB962C8B-B14F-4D97-AF65-F5344CB8AC3E}">
        <p14:creationId xmlns:p14="http://schemas.microsoft.com/office/powerpoint/2010/main" val="226441676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7</a:t>
            </a:r>
            <a:r>
              <a:rPr lang="tr-TR" dirty="0" smtClean="0"/>
              <a:t>. HAFTA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16944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6"/>
          <p:cNvSpPr>
            <a:spLocks noGrp="1" noChangeArrowheads="1"/>
          </p:cNvSpPr>
          <p:nvPr>
            <p:ph type="title"/>
          </p:nvPr>
        </p:nvSpPr>
        <p:spPr>
          <a:xfrm>
            <a:off x="1981200" y="333376"/>
            <a:ext cx="2890838" cy="6067425"/>
          </a:xfrm>
          <a:solidFill>
            <a:srgbClr val="CCFFFF"/>
          </a:solidFill>
          <a:ln w="57150" cmpd="thickThin">
            <a:solidFill>
              <a:srgbClr val="FF0000"/>
            </a:solidFill>
            <a:miter lim="800000"/>
            <a:headEnd/>
            <a:tailEnd/>
          </a:ln>
        </p:spPr>
        <p:txBody>
          <a:bodyPr/>
          <a:lstStyle/>
          <a:p>
            <a:pPr algn="l" eaLnBrk="1" hangingPunct="1">
              <a:lnSpc>
                <a:spcPct val="110000"/>
              </a:lnSpc>
            </a:pPr>
            <a:r>
              <a:rPr lang="tr-TR" altLang="tr-TR" sz="2400" b="1"/>
              <a:t>5.</a:t>
            </a:r>
            <a:r>
              <a:rPr lang="tr-TR" altLang="tr-TR" sz="2400"/>
              <a:t> Bir sonraki taş Kaledir. Kale epey kuvvetli bir taştır. At</a:t>
            </a:r>
            <a:br>
              <a:rPr lang="tr-TR" altLang="tr-TR" sz="2400"/>
            </a:br>
            <a:r>
              <a:rPr lang="tr-TR" altLang="tr-TR" sz="2400"/>
              <a:t>dan daha kuvvetlidir çünkü daha uzağa gidebilir. Filden daha kuvvetlidir çünkü tahtadaki tüm karelere gidebilir. Kalenin değeri </a:t>
            </a:r>
            <a:r>
              <a:rPr lang="tr-TR" altLang="tr-TR" sz="2400" b="1"/>
              <a:t>BEŞ PUANDIR.</a:t>
            </a:r>
            <a:r>
              <a:rPr lang="tr-TR" altLang="tr-TR" sz="2400"/>
              <a:t> </a:t>
            </a:r>
          </a:p>
        </p:txBody>
      </p:sp>
      <p:pic>
        <p:nvPicPr>
          <p:cNvPr id="93187" name="Picture 5" descr="rookval"/>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535614" y="333375"/>
            <a:ext cx="4841875" cy="5543550"/>
          </a:xfrm>
          <a:noFill/>
          <a:ln w="57150" cmpd="thickThin">
            <a:solidFill>
              <a:srgbClr val="FF0000"/>
            </a:solidFill>
            <a:miter lim="800000"/>
            <a:headEnd/>
            <a:tailEnd/>
          </a:ln>
        </p:spPr>
      </p:pic>
    </p:spTree>
    <p:extLst>
      <p:ext uri="{BB962C8B-B14F-4D97-AF65-F5344CB8AC3E}">
        <p14:creationId xmlns:p14="http://schemas.microsoft.com/office/powerpoint/2010/main" val="3937323802"/>
      </p:ext>
    </p:extLst>
  </p:cSld>
  <p:clrMapOvr>
    <a:masterClrMapping/>
  </p:clrMapOvr>
  <p:transition spd="slow">
    <p:fad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6"/>
          <p:cNvSpPr>
            <a:spLocks noGrp="1" noChangeArrowheads="1"/>
          </p:cNvSpPr>
          <p:nvPr>
            <p:ph type="title"/>
          </p:nvPr>
        </p:nvSpPr>
        <p:spPr>
          <a:xfrm>
            <a:off x="1703388" y="404814"/>
            <a:ext cx="3021012" cy="6453187"/>
          </a:xfrm>
          <a:solidFill>
            <a:srgbClr val="CCFFFF"/>
          </a:solidFill>
          <a:ln w="57150" cmpd="thickThin">
            <a:solidFill>
              <a:srgbClr val="FF0000"/>
            </a:solidFill>
            <a:miter lim="800000"/>
            <a:headEnd/>
            <a:tailEnd/>
          </a:ln>
        </p:spPr>
        <p:txBody>
          <a:bodyPr/>
          <a:lstStyle/>
          <a:p>
            <a:pPr algn="l" eaLnBrk="1" hangingPunct="1">
              <a:lnSpc>
                <a:spcPct val="130000"/>
              </a:lnSpc>
            </a:pPr>
            <a:r>
              <a:rPr lang="tr-TR" altLang="tr-TR" sz="2800" b="1"/>
              <a:t>6.</a:t>
            </a:r>
            <a:r>
              <a:rPr lang="tr-TR" altLang="tr-TR" sz="2800"/>
              <a:t> Takımınızdaki en kuvvetli oyuncu Vezirdir. Vezir Kale ve Filin birleşimi gibidir ve biraz daha fazlasıdır. Değeri</a:t>
            </a:r>
            <a:r>
              <a:rPr lang="tr-TR" altLang="tr-TR" sz="2800" b="1"/>
              <a:t> DOKUZ PUANDIR.</a:t>
            </a:r>
            <a:r>
              <a:rPr lang="tr-TR" altLang="tr-TR" sz="2800"/>
              <a:t> </a:t>
            </a:r>
          </a:p>
        </p:txBody>
      </p:sp>
      <p:pic>
        <p:nvPicPr>
          <p:cNvPr id="94211" name="Picture 5" descr="queenval"/>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872039" y="404814"/>
            <a:ext cx="5673725" cy="6072187"/>
          </a:xfrm>
          <a:solidFill>
            <a:srgbClr val="CCFFFF"/>
          </a:solidFill>
          <a:ln w="57150" cmpd="thickThin">
            <a:solidFill>
              <a:srgbClr val="FF0000"/>
            </a:solidFill>
            <a:miter lim="800000"/>
            <a:headEnd/>
            <a:tailEnd/>
          </a:ln>
        </p:spPr>
      </p:pic>
    </p:spTree>
    <p:extLst>
      <p:ext uri="{BB962C8B-B14F-4D97-AF65-F5344CB8AC3E}">
        <p14:creationId xmlns:p14="http://schemas.microsoft.com/office/powerpoint/2010/main" val="1074168298"/>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6"/>
          <p:cNvSpPr>
            <a:spLocks noGrp="1" noChangeArrowheads="1"/>
          </p:cNvSpPr>
          <p:nvPr>
            <p:ph type="title"/>
          </p:nvPr>
        </p:nvSpPr>
        <p:spPr>
          <a:xfrm>
            <a:off x="1703388" y="188913"/>
            <a:ext cx="3898900" cy="6107112"/>
          </a:xfrm>
          <a:solidFill>
            <a:srgbClr val="CCFFFF"/>
          </a:solidFill>
          <a:ln w="57150" cmpd="thickThin">
            <a:solidFill>
              <a:srgbClr val="FF0000"/>
            </a:solidFill>
            <a:miter lim="800000"/>
            <a:headEnd/>
            <a:tailEnd/>
          </a:ln>
        </p:spPr>
        <p:txBody>
          <a:bodyPr/>
          <a:lstStyle/>
          <a:p>
            <a:pPr eaLnBrk="1" hangingPunct="1">
              <a:lnSpc>
                <a:spcPct val="120000"/>
              </a:lnSpc>
            </a:pPr>
            <a:r>
              <a:rPr lang="tr-TR" altLang="tr-TR" sz="2400" b="1"/>
              <a:t>ŞAH MAT</a:t>
            </a:r>
            <a:r>
              <a:rPr lang="tr-TR" altLang="tr-TR" sz="2400"/>
              <a:t> la oyunu kazanmayı öğrenmiştiniz.</a:t>
            </a:r>
            <a:br>
              <a:rPr lang="tr-TR" altLang="tr-TR" sz="2400"/>
            </a:br>
            <a:r>
              <a:rPr lang="tr-TR" altLang="tr-TR" sz="2400"/>
              <a:t/>
            </a:r>
            <a:br>
              <a:rPr lang="tr-TR" altLang="tr-TR" sz="2400"/>
            </a:br>
            <a:r>
              <a:rPr lang="tr-TR" altLang="tr-TR" sz="2400"/>
              <a:t>Aynı zamanda </a:t>
            </a:r>
            <a:r>
              <a:rPr lang="tr-TR" altLang="tr-TR" sz="2400" b="1"/>
              <a:t>PAT</a:t>
            </a:r>
            <a:r>
              <a:rPr lang="tr-TR" altLang="tr-TR" sz="2400"/>
              <a:t> ile de berabere olabileceğini öğrendiniz. </a:t>
            </a:r>
            <a:br>
              <a:rPr lang="tr-TR" altLang="tr-TR" sz="2400"/>
            </a:br>
            <a:r>
              <a:rPr lang="tr-TR" altLang="tr-TR" sz="2400"/>
              <a:t/>
            </a:r>
            <a:br>
              <a:rPr lang="tr-TR" altLang="tr-TR" sz="2400"/>
            </a:br>
            <a:r>
              <a:rPr lang="tr-TR" altLang="tr-TR" sz="2400"/>
              <a:t>Bu derste diğer kazanç ve berabere yollarını öğreneceğiz. Rakibiniz terkederse oyunu kazanırsınız.</a:t>
            </a:r>
          </a:p>
        </p:txBody>
      </p:sp>
      <p:pic>
        <p:nvPicPr>
          <p:cNvPr id="82947" name="Picture 5" descr="matea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808663" y="1125539"/>
            <a:ext cx="4722812" cy="5183187"/>
          </a:xfrm>
          <a:noFill/>
          <a:ln w="57150" cmpd="thickThin">
            <a:solidFill>
              <a:srgbClr val="FF0000"/>
            </a:solidFill>
            <a:miter lim="800000"/>
            <a:headEnd/>
            <a:tailEnd/>
          </a:ln>
        </p:spPr>
      </p:pic>
      <p:sp>
        <p:nvSpPr>
          <p:cNvPr id="82948" name="WordArt 8"/>
          <p:cNvSpPr>
            <a:spLocks noChangeArrowheads="1" noChangeShapeType="1" noTextEdit="1"/>
          </p:cNvSpPr>
          <p:nvPr/>
        </p:nvSpPr>
        <p:spPr bwMode="auto">
          <a:xfrm>
            <a:off x="6096000" y="260351"/>
            <a:ext cx="4394200" cy="644525"/>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GB" sz="2400" kern="10">
                <a:ln w="9525">
                  <a:solidFill>
                    <a:srgbClr val="FF6600"/>
                  </a:solidFill>
                  <a:round/>
                  <a:headEnd/>
                  <a:tailEnd/>
                </a:ln>
                <a:solidFill>
                  <a:srgbClr val="FFFF00"/>
                </a:solidFill>
                <a:latin typeface="Arial Black" panose="020B0A04020102020204" pitchFamily="34" charset="0"/>
              </a:rPr>
              <a:t>KAZANÇ VE BERABERE</a:t>
            </a:r>
          </a:p>
        </p:txBody>
      </p:sp>
    </p:spTree>
    <p:extLst>
      <p:ext uri="{BB962C8B-B14F-4D97-AF65-F5344CB8AC3E}">
        <p14:creationId xmlns:p14="http://schemas.microsoft.com/office/powerpoint/2010/main" val="3775532601"/>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5018" name="Group 26"/>
          <p:cNvGraphicFramePr>
            <a:graphicFrameLocks noGrp="1"/>
          </p:cNvGraphicFramePr>
          <p:nvPr>
            <p:ph type="tbl" idx="1"/>
          </p:nvPr>
        </p:nvGraphicFramePr>
        <p:xfrm>
          <a:off x="1992313" y="476250"/>
          <a:ext cx="8229600" cy="5744120"/>
        </p:xfrm>
        <a:graphic>
          <a:graphicData uri="http://schemas.openxmlformats.org/drawingml/2006/table">
            <a:tbl>
              <a:tblPr/>
              <a:tblGrid>
                <a:gridCol w="8229600">
                  <a:extLst>
                    <a:ext uri="{9D8B030D-6E8A-4147-A177-3AD203B41FA5}">
                      <a16:colId xmlns:a16="http://schemas.microsoft.com/office/drawing/2014/main" xmlns="" val="20000"/>
                    </a:ext>
                  </a:extLst>
                </a:gridCol>
              </a:tblGrid>
              <a:tr h="3017387">
                <a:tc>
                  <a:txBody>
                    <a:bodyPr/>
                    <a:lstStyle/>
                    <a:p>
                      <a:pPr marL="342900" marR="0" lvl="0" indent="-342900" algn="ctr" defTabSz="914400" rtl="0" eaLnBrk="1" fontAlgn="base" latinLnBrk="0" hangingPunct="1">
                        <a:lnSpc>
                          <a:spcPct val="120000"/>
                        </a:lnSpc>
                        <a:spcBef>
                          <a:spcPct val="0"/>
                        </a:spcBef>
                        <a:spcAft>
                          <a:spcPct val="0"/>
                        </a:spcAft>
                        <a:buClrTx/>
                        <a:buSzTx/>
                        <a:buFontTx/>
                        <a:buNone/>
                        <a:tabLst/>
                      </a:pPr>
                      <a:r>
                        <a:rPr kumimoji="0" lang="tr-TR" sz="1600" b="0" i="0" u="none" strike="noStrike" cap="none" normalizeH="0" baseline="0">
                          <a:ln>
                            <a:noFill/>
                          </a:ln>
                          <a:solidFill>
                            <a:schemeClr val="tx1"/>
                          </a:solidFill>
                          <a:effectLst/>
                          <a:latin typeface="Verdana" pitchFamily="34" charset="0"/>
                        </a:rPr>
                        <a:t>Bu demektir ki, rakibiniz durumunun umutsuz olduğunu, ne oynarsa oynasın kaybedeceğini düşünüyor ve bu sebepten devam etmiyordur.</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Rakibiniz</a:t>
                      </a:r>
                      <a:r>
                        <a:rPr kumimoji="0" lang="tr-TR" sz="1600" b="1" i="0" u="none" strike="noStrike" cap="none" normalizeH="0" baseline="0">
                          <a:ln>
                            <a:noFill/>
                          </a:ln>
                          <a:solidFill>
                            <a:schemeClr val="tx1"/>
                          </a:solidFill>
                          <a:effectLst/>
                          <a:latin typeface="Verdana" pitchFamily="34" charset="0"/>
                        </a:rPr>
                        <a:t> </a:t>
                      </a:r>
                      <a:r>
                        <a:rPr kumimoji="0" lang="tr-TR" sz="1600" b="1" i="0" u="none" strike="noStrike" cap="none" normalizeH="0" baseline="0">
                          <a:ln>
                            <a:noFill/>
                          </a:ln>
                          <a:solidFill>
                            <a:srgbClr val="FF0000"/>
                          </a:solidFill>
                          <a:effectLst/>
                          <a:latin typeface="Verdana" pitchFamily="34" charset="0"/>
                        </a:rPr>
                        <a:t>TERKEDERSE, MAT</a:t>
                      </a:r>
                      <a:r>
                        <a:rPr kumimoji="0" lang="tr-TR" sz="1600" b="0" i="0" u="none" strike="noStrike" cap="none" normalizeH="0" baseline="0">
                          <a:ln>
                            <a:noFill/>
                          </a:ln>
                          <a:solidFill>
                            <a:schemeClr val="tx1"/>
                          </a:solidFill>
                          <a:effectLst/>
                          <a:latin typeface="Verdana" pitchFamily="34" charset="0"/>
                        </a:rPr>
                        <a:t> etmiş gibi kazanmış olursunuz.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rgbClr val="FF0000"/>
                          </a:solidFill>
                          <a:effectLst/>
                          <a:latin typeface="Verdana" pitchFamily="34" charset="0"/>
                        </a:rPr>
                        <a:t>Yeni başlayanlar </a:t>
                      </a:r>
                      <a:r>
                        <a:rPr kumimoji="0" lang="tr-TR" sz="1600" b="1" i="0" u="none" strike="noStrike" cap="none" normalizeH="0" baseline="0">
                          <a:ln>
                            <a:noFill/>
                          </a:ln>
                          <a:solidFill>
                            <a:srgbClr val="FF0000"/>
                          </a:solidFill>
                          <a:effectLst/>
                          <a:latin typeface="Verdana" pitchFamily="34" charset="0"/>
                        </a:rPr>
                        <a:t>MAT</a:t>
                      </a:r>
                      <a:r>
                        <a:rPr kumimoji="0" lang="tr-TR" sz="1600" b="0" i="0" u="none" strike="noStrike" cap="none" normalizeH="0" baseline="0">
                          <a:ln>
                            <a:noFill/>
                          </a:ln>
                          <a:solidFill>
                            <a:srgbClr val="FF0000"/>
                          </a:solidFill>
                          <a:effectLst/>
                          <a:latin typeface="Verdana" pitchFamily="34" charset="0"/>
                        </a:rPr>
                        <a:t> olana kadar oynamalıdırlar. </a:t>
                      </a:r>
                      <a:br>
                        <a:rPr kumimoji="0" lang="tr-TR" sz="1600" b="0" i="0" u="none" strike="noStrike" cap="none" normalizeH="0" baseline="0">
                          <a:ln>
                            <a:noFill/>
                          </a:ln>
                          <a:solidFill>
                            <a:srgbClr val="FF0000"/>
                          </a:solidFill>
                          <a:effectLst/>
                          <a:latin typeface="Verdana" pitchFamily="34" charset="0"/>
                        </a:rPr>
                      </a:br>
                      <a:r>
                        <a:rPr kumimoji="0" lang="tr-TR" sz="1600" b="0" i="0" u="none" strike="noStrike" cap="none" normalizeH="0" baseline="0">
                          <a:ln>
                            <a:noFill/>
                          </a:ln>
                          <a:solidFill>
                            <a:srgbClr val="FF0000"/>
                          </a:solidFill>
                          <a:effectLst/>
                          <a:latin typeface="Verdana" pitchFamily="34" charset="0"/>
                        </a:rPr>
                        <a:t/>
                      </a:r>
                      <a:br>
                        <a:rPr kumimoji="0" lang="tr-TR" sz="1600" b="0" i="0" u="none" strike="noStrike" cap="none" normalizeH="0" baseline="0">
                          <a:ln>
                            <a:noFill/>
                          </a:ln>
                          <a:solidFill>
                            <a:srgbClr val="FF0000"/>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Rakibinizin oyunu nasıl bitirdiğini görerek de öğrenebilirsiniz.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Belki de kim bilir rakibiniz</a:t>
                      </a:r>
                      <a:r>
                        <a:rPr kumimoji="0" lang="tr-TR" sz="1600" b="1" i="0" u="none" strike="noStrike" cap="none" normalizeH="0" baseline="0">
                          <a:ln>
                            <a:noFill/>
                          </a:ln>
                          <a:solidFill>
                            <a:schemeClr val="tx1"/>
                          </a:solidFill>
                          <a:effectLst/>
                          <a:latin typeface="Verdana" pitchFamily="34" charset="0"/>
                        </a:rPr>
                        <a:t> PAT</a:t>
                      </a:r>
                      <a:r>
                        <a:rPr kumimoji="0" lang="tr-TR" sz="1600" b="0" i="0" u="none" strike="noStrike" cap="none" normalizeH="0" baseline="0">
                          <a:ln>
                            <a:noFill/>
                          </a:ln>
                          <a:solidFill>
                            <a:schemeClr val="tx1"/>
                          </a:solidFill>
                          <a:effectLst/>
                          <a:latin typeface="Verdana" pitchFamily="34" charset="0"/>
                        </a:rPr>
                        <a:t> yapabilir. </a:t>
                      </a:r>
                      <a:endParaRPr kumimoji="0" lang="tr-TR" sz="2800" b="0" i="0" u="none" strike="noStrike" cap="none" normalizeH="0" baseline="0">
                        <a:ln>
                          <a:noFill/>
                        </a:ln>
                        <a:solidFill>
                          <a:schemeClr val="tx1"/>
                        </a:solidFill>
                        <a:effectLst/>
                        <a:latin typeface="Arial" charset="0"/>
                      </a:endParaRPr>
                    </a:p>
                  </a:txBody>
                  <a:tcPr marT="46142" marB="46142" anchor="ctr" horzOverflow="overflow">
                    <a:lnL cap="flat">
                      <a:noFill/>
                    </a:lnL>
                    <a:lnR cap="flat">
                      <a:noFill/>
                    </a:lnR>
                    <a:lnT cap="flat">
                      <a:noFill/>
                    </a:lnT>
                    <a:lnB>
                      <a:noFill/>
                    </a:lnB>
                    <a:lnTlToBr>
                      <a:noFill/>
                    </a:lnTlToBr>
                    <a:lnBlToTr>
                      <a:noFill/>
                    </a:lnBlToTr>
                    <a:solidFill>
                      <a:srgbClr val="CCFFFF"/>
                    </a:solidFill>
                  </a:tcPr>
                </a:tc>
                <a:extLst>
                  <a:ext uri="{0D108BD9-81ED-4DB2-BD59-A6C34878D82A}">
                    <a16:rowId xmlns:a16="http://schemas.microsoft.com/office/drawing/2014/main" xmlns="" val="10000"/>
                  </a:ext>
                </a:extLst>
              </a:tr>
              <a:tr h="2724601">
                <a:tc>
                  <a:txBody>
                    <a:bodyPr/>
                    <a:lstStyle/>
                    <a:p>
                      <a:pPr marL="342900" marR="0" lvl="0" indent="-342900" algn="ctr" defTabSz="914400" rtl="0" eaLnBrk="1" fontAlgn="base" latinLnBrk="0" hangingPunct="1">
                        <a:lnSpc>
                          <a:spcPct val="120000"/>
                        </a:lnSpc>
                        <a:spcBef>
                          <a:spcPct val="0"/>
                        </a:spcBef>
                        <a:spcAft>
                          <a:spcPct val="0"/>
                        </a:spcAft>
                        <a:buClrTx/>
                        <a:buSzTx/>
                        <a:buFontTx/>
                        <a:buNone/>
                        <a:tabLst/>
                      </a:pPr>
                      <a:r>
                        <a:rPr kumimoji="0" lang="tr-TR" sz="1600" b="0" i="0" u="none" strike="noStrike" cap="none" normalizeH="0" baseline="0">
                          <a:ln>
                            <a:noFill/>
                          </a:ln>
                          <a:solidFill>
                            <a:srgbClr val="FF0000"/>
                          </a:solidFill>
                          <a:effectLst/>
                          <a:latin typeface="Verdana" pitchFamily="34" charset="0"/>
                        </a:rPr>
                        <a:t>Satranç saati kullanılıyorsa oyunu </a:t>
                      </a:r>
                      <a:r>
                        <a:rPr kumimoji="0" lang="tr-TR" sz="1600" b="1" i="0" u="none" strike="noStrike" cap="none" normalizeH="0" baseline="0">
                          <a:ln>
                            <a:noFill/>
                          </a:ln>
                          <a:solidFill>
                            <a:srgbClr val="FF0000"/>
                          </a:solidFill>
                          <a:effectLst/>
                          <a:latin typeface="Verdana" pitchFamily="34" charset="0"/>
                        </a:rPr>
                        <a:t>ZAMANDAN</a:t>
                      </a:r>
                      <a:r>
                        <a:rPr kumimoji="0" lang="tr-TR" sz="1600" b="0" i="0" u="none" strike="noStrike" cap="none" normalizeH="0" baseline="0">
                          <a:ln>
                            <a:noFill/>
                          </a:ln>
                          <a:solidFill>
                            <a:srgbClr val="FF0000"/>
                          </a:solidFill>
                          <a:effectLst/>
                          <a:latin typeface="Verdana" pitchFamily="34" charset="0"/>
                        </a:rPr>
                        <a:t> da kaybedebilirsiniz. </a:t>
                      </a:r>
                      <a:br>
                        <a:rPr kumimoji="0" lang="tr-TR" sz="1600" b="0" i="0" u="none" strike="noStrike" cap="none" normalizeH="0" baseline="0">
                          <a:ln>
                            <a:noFill/>
                          </a:ln>
                          <a:solidFill>
                            <a:srgbClr val="FF0000"/>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
                      </a:r>
                      <a:br>
                        <a:rPr kumimoji="0" lang="tr-TR" sz="1600" b="0" i="0" u="none" strike="noStrike" cap="none" normalizeH="0" baseline="0">
                          <a:ln>
                            <a:noFill/>
                          </a:ln>
                          <a:solidFill>
                            <a:schemeClr val="tx1"/>
                          </a:solidFill>
                          <a:effectLst/>
                          <a:latin typeface="Verdana" pitchFamily="34" charset="0"/>
                        </a:rPr>
                      </a:br>
                      <a:r>
                        <a:rPr kumimoji="0" lang="tr-TR" sz="1600" b="1" i="0" u="none" strike="noStrike" cap="none" normalizeH="0" baseline="0">
                          <a:ln>
                            <a:noFill/>
                          </a:ln>
                          <a:solidFill>
                            <a:schemeClr val="tx1"/>
                          </a:solidFill>
                          <a:effectLst/>
                          <a:latin typeface="Verdana" pitchFamily="34" charset="0"/>
                        </a:rPr>
                        <a:t>TURNUVADA</a:t>
                      </a:r>
                      <a:r>
                        <a:rPr kumimoji="0" lang="tr-TR" sz="1600" b="0" i="0" u="none" strike="noStrike" cap="none" normalizeH="0" baseline="0">
                          <a:ln>
                            <a:noFill/>
                          </a:ln>
                          <a:solidFill>
                            <a:schemeClr val="tx1"/>
                          </a:solidFill>
                          <a:effectLst/>
                          <a:latin typeface="Verdana" pitchFamily="34" charset="0"/>
                        </a:rPr>
                        <a:t> oynuyorsanız, sınırlı bir zamanınız vardır.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Oyun ne kadar zamanınız kaldığını gösteren bir </a:t>
                      </a:r>
                      <a:r>
                        <a:rPr kumimoji="0" lang="tr-TR" sz="1600" b="1" i="0" u="none" strike="noStrike" cap="none" normalizeH="0" baseline="0">
                          <a:ln>
                            <a:noFill/>
                          </a:ln>
                          <a:solidFill>
                            <a:schemeClr val="tx1"/>
                          </a:solidFill>
                          <a:effectLst/>
                          <a:latin typeface="Verdana" pitchFamily="34" charset="0"/>
                        </a:rPr>
                        <a:t>SATRANÇ SAATİYLE</a:t>
                      </a:r>
                      <a:r>
                        <a:rPr kumimoji="0" lang="tr-TR" sz="1600" b="0" i="0" u="none" strike="noStrike" cap="none" normalizeH="0" baseline="0">
                          <a:ln>
                            <a:noFill/>
                          </a:ln>
                          <a:solidFill>
                            <a:schemeClr val="tx1"/>
                          </a:solidFill>
                          <a:effectLst/>
                          <a:latin typeface="Verdana" pitchFamily="34" charset="0"/>
                        </a:rPr>
                        <a:t> oynanır.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
                      </a:r>
                      <a:br>
                        <a:rPr kumimoji="0" lang="tr-TR" sz="1600" b="0" i="0" u="none" strike="noStrike" cap="none" normalizeH="0" baseline="0">
                          <a:ln>
                            <a:noFill/>
                          </a:ln>
                          <a:solidFill>
                            <a:schemeClr val="tx1"/>
                          </a:solidFill>
                          <a:effectLst/>
                          <a:latin typeface="Verdana" pitchFamily="34" charset="0"/>
                        </a:rPr>
                      </a:br>
                      <a:r>
                        <a:rPr kumimoji="0" lang="tr-TR" sz="1600" b="0" i="0" u="none" strike="noStrike" cap="none" normalizeH="0" baseline="0">
                          <a:ln>
                            <a:noFill/>
                          </a:ln>
                          <a:solidFill>
                            <a:schemeClr val="tx1"/>
                          </a:solidFill>
                          <a:effectLst/>
                          <a:latin typeface="Verdana" pitchFamily="34" charset="0"/>
                        </a:rPr>
                        <a:t>Zamanınız biterse ve rakibinizin </a:t>
                      </a:r>
                      <a:r>
                        <a:rPr kumimoji="0" lang="tr-TR" sz="1600" b="1" i="0" u="none" strike="noStrike" cap="none" normalizeH="0" baseline="0">
                          <a:ln>
                            <a:noFill/>
                          </a:ln>
                          <a:solidFill>
                            <a:schemeClr val="tx1"/>
                          </a:solidFill>
                          <a:effectLst/>
                          <a:latin typeface="Verdana" pitchFamily="34" charset="0"/>
                        </a:rPr>
                        <a:t>MAT </a:t>
                      </a:r>
                      <a:r>
                        <a:rPr kumimoji="0" lang="tr-TR" sz="1600" b="0" i="0" u="none" strike="noStrike" cap="none" normalizeH="0" baseline="0">
                          <a:ln>
                            <a:noFill/>
                          </a:ln>
                          <a:solidFill>
                            <a:schemeClr val="tx1"/>
                          </a:solidFill>
                          <a:effectLst/>
                          <a:latin typeface="Verdana" pitchFamily="34" charset="0"/>
                        </a:rPr>
                        <a:t>edecek taşı varsa </a:t>
                      </a:r>
                      <a:r>
                        <a:rPr kumimoji="0" lang="tr-TR" sz="1600" b="1" i="0" u="none" strike="noStrike" cap="none" normalizeH="0" baseline="0">
                          <a:ln>
                            <a:noFill/>
                          </a:ln>
                          <a:solidFill>
                            <a:schemeClr val="tx1"/>
                          </a:solidFill>
                          <a:effectLst/>
                          <a:latin typeface="Verdana" pitchFamily="34" charset="0"/>
                        </a:rPr>
                        <a:t>OYUNU KAYBEDERSİNİZ.</a:t>
                      </a:r>
                      <a:r>
                        <a:rPr kumimoji="0" lang="tr-TR" sz="1600" b="0" i="0" u="none" strike="noStrike" cap="none" normalizeH="0" baseline="0">
                          <a:ln>
                            <a:noFill/>
                          </a:ln>
                          <a:solidFill>
                            <a:schemeClr val="tx1"/>
                          </a:solidFill>
                          <a:effectLst/>
                          <a:latin typeface="Verdana" pitchFamily="34" charset="0"/>
                        </a:rPr>
                        <a:t> </a:t>
                      </a:r>
                      <a:endParaRPr kumimoji="0" lang="tr-TR" sz="2800" b="0" i="0" u="none" strike="noStrike" cap="none" normalizeH="0" baseline="0">
                        <a:ln>
                          <a:noFill/>
                        </a:ln>
                        <a:solidFill>
                          <a:schemeClr val="tx1"/>
                        </a:solidFill>
                        <a:effectLst/>
                        <a:latin typeface="Arial" charset="0"/>
                      </a:endParaRPr>
                    </a:p>
                  </a:txBody>
                  <a:tcPr marT="46142" marB="46142" anchor="ctr" horzOverflow="overflow">
                    <a:lnL cap="flat">
                      <a:noFill/>
                    </a:lnL>
                    <a:lnR cap="flat">
                      <a:noFill/>
                    </a:lnR>
                    <a:lnT>
                      <a:noFill/>
                    </a:lnT>
                    <a:lnB cap="flat">
                      <a:noFill/>
                    </a:lnB>
                    <a:lnTlToBr>
                      <a:noFill/>
                    </a:lnTlToBr>
                    <a:lnBlToTr>
                      <a:noFill/>
                    </a:lnBlToTr>
                    <a:solidFill>
                      <a:srgbClr val="CCFFFF"/>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980621601"/>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6"/>
          <p:cNvSpPr>
            <a:spLocks noGrp="1" noChangeArrowheads="1"/>
          </p:cNvSpPr>
          <p:nvPr>
            <p:ph type="title"/>
          </p:nvPr>
        </p:nvSpPr>
        <p:spPr>
          <a:xfrm>
            <a:off x="1703388" y="188913"/>
            <a:ext cx="2520950" cy="6178550"/>
          </a:xfrm>
          <a:solidFill>
            <a:srgbClr val="CCFFFF"/>
          </a:solidFill>
          <a:ln w="57150" cmpd="thickThin">
            <a:solidFill>
              <a:srgbClr val="FF0000"/>
            </a:solidFill>
            <a:miter lim="800000"/>
            <a:headEnd/>
            <a:tailEnd/>
          </a:ln>
        </p:spPr>
        <p:txBody>
          <a:bodyPr/>
          <a:lstStyle/>
          <a:p>
            <a:pPr algn="l" eaLnBrk="1" hangingPunct="1">
              <a:lnSpc>
                <a:spcPct val="140000"/>
              </a:lnSpc>
            </a:pPr>
            <a:r>
              <a:rPr lang="tr-TR" altLang="tr-TR" sz="2000"/>
              <a:t>Bir satranç oyunu, iki tarafında MAT edecek taşı yoksa berabere biter.</a:t>
            </a:r>
            <a:br>
              <a:rPr lang="tr-TR" altLang="tr-TR" sz="2000"/>
            </a:br>
            <a:r>
              <a:rPr lang="tr-TR" altLang="tr-TR" sz="2000"/>
              <a:t/>
            </a:r>
            <a:br>
              <a:rPr lang="tr-TR" altLang="tr-TR" sz="2000"/>
            </a:br>
            <a:r>
              <a:rPr lang="tr-TR" altLang="tr-TR" sz="2000"/>
              <a:t>Sadece İki Şahın kaldığı durumda oyunu bırakabilirsiniz.</a:t>
            </a:r>
            <a:br>
              <a:rPr lang="tr-TR" altLang="tr-TR" sz="2000"/>
            </a:br>
            <a:r>
              <a:rPr lang="tr-TR" altLang="tr-TR" sz="2000"/>
              <a:t/>
            </a:r>
            <a:br>
              <a:rPr lang="tr-TR" altLang="tr-TR" sz="2000"/>
            </a:br>
            <a:r>
              <a:rPr lang="tr-TR" altLang="tr-TR" sz="2000"/>
              <a:t>Durum </a:t>
            </a:r>
            <a:r>
              <a:rPr lang="tr-TR" altLang="tr-TR" sz="2000" b="1"/>
              <a:t>BERABEREDİR.</a:t>
            </a:r>
            <a:r>
              <a:rPr lang="tr-TR" altLang="tr-TR" sz="2000"/>
              <a:t> </a:t>
            </a:r>
          </a:p>
        </p:txBody>
      </p:sp>
      <p:pic>
        <p:nvPicPr>
          <p:cNvPr id="84995" name="Picture 5" descr="draw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440239" y="260350"/>
            <a:ext cx="6091237" cy="6091238"/>
          </a:xfrm>
          <a:noFill/>
          <a:ln w="57150" cmpd="thinThick">
            <a:solidFill>
              <a:srgbClr val="FF0000"/>
            </a:solidFill>
            <a:miter lim="800000"/>
            <a:headEnd/>
            <a:tailEnd/>
          </a:ln>
        </p:spPr>
      </p:pic>
    </p:spTree>
    <p:extLst>
      <p:ext uri="{BB962C8B-B14F-4D97-AF65-F5344CB8AC3E}">
        <p14:creationId xmlns:p14="http://schemas.microsoft.com/office/powerpoint/2010/main" val="4291520967"/>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6"/>
          <p:cNvSpPr>
            <a:spLocks noGrp="1" noChangeArrowheads="1"/>
          </p:cNvSpPr>
          <p:nvPr>
            <p:ph type="title"/>
          </p:nvPr>
        </p:nvSpPr>
        <p:spPr>
          <a:xfrm>
            <a:off x="7680326" y="188914"/>
            <a:ext cx="2987675" cy="6669087"/>
          </a:xfrm>
          <a:solidFill>
            <a:srgbClr val="CCFFFF"/>
          </a:solidFill>
          <a:ln w="57150" cmpd="thickThin">
            <a:solidFill>
              <a:srgbClr val="FF0000"/>
            </a:solidFill>
            <a:miter lim="800000"/>
            <a:headEnd/>
            <a:tailEnd/>
          </a:ln>
        </p:spPr>
        <p:txBody>
          <a:bodyPr/>
          <a:lstStyle/>
          <a:p>
            <a:pPr algn="l" eaLnBrk="1" hangingPunct="1">
              <a:lnSpc>
                <a:spcPct val="120000"/>
              </a:lnSpc>
            </a:pPr>
            <a:r>
              <a:rPr lang="tr-TR" altLang="tr-TR" sz="2000"/>
              <a:t>Şah ve Ata karşi Şah beraberedir.</a:t>
            </a:r>
            <a:br>
              <a:rPr lang="tr-TR" altLang="tr-TR" sz="2000"/>
            </a:br>
            <a:r>
              <a:rPr lang="tr-TR" altLang="tr-TR" sz="2000"/>
              <a:t/>
            </a:r>
            <a:br>
              <a:rPr lang="tr-TR" altLang="tr-TR" sz="2000"/>
            </a:br>
            <a:r>
              <a:rPr lang="tr-TR" altLang="tr-TR" sz="2000"/>
              <a:t>Diagramdan da </a:t>
            </a:r>
            <a:r>
              <a:rPr lang="tr-TR" altLang="tr-TR" sz="2000" b="1"/>
              <a:t>MATIN</a:t>
            </a:r>
            <a:r>
              <a:rPr lang="tr-TR" altLang="tr-TR" sz="2000"/>
              <a:t> mümkün olmadığını görebilirsiniz.</a:t>
            </a:r>
            <a:br>
              <a:rPr lang="tr-TR" altLang="tr-TR" sz="2000"/>
            </a:br>
            <a:r>
              <a:rPr lang="tr-TR" altLang="tr-TR" sz="2000"/>
              <a:t/>
            </a:r>
            <a:br>
              <a:rPr lang="tr-TR" altLang="tr-TR" sz="2000"/>
            </a:br>
            <a:r>
              <a:rPr lang="tr-TR" altLang="tr-TR" sz="2000"/>
              <a:t>Eğer Şaha karşı Şahınız ve iki atınız varsa </a:t>
            </a:r>
            <a:r>
              <a:rPr lang="tr-TR" altLang="tr-TR" sz="2000" b="1"/>
              <a:t>MAT ETMEK</a:t>
            </a:r>
            <a:r>
              <a:rPr lang="tr-TR" altLang="tr-TR" sz="2000"/>
              <a:t> mümkündür, ama </a:t>
            </a:r>
            <a:r>
              <a:rPr lang="tr-TR" altLang="tr-TR" sz="2000" b="1"/>
              <a:t>ZORUNLU OLARAK MAT</a:t>
            </a:r>
            <a:r>
              <a:rPr lang="tr-TR" altLang="tr-TR" sz="2000"/>
              <a:t> mümkün değildir.</a:t>
            </a:r>
            <a:br>
              <a:rPr lang="tr-TR" altLang="tr-TR" sz="2000"/>
            </a:br>
            <a:r>
              <a:rPr lang="tr-TR" altLang="tr-TR" sz="2000"/>
              <a:t/>
            </a:r>
            <a:br>
              <a:rPr lang="tr-TR" altLang="tr-TR" sz="2000"/>
            </a:br>
            <a:r>
              <a:rPr lang="tr-TR" altLang="tr-TR" sz="2000"/>
              <a:t>Dolayısıyla beraberedir. </a:t>
            </a:r>
          </a:p>
        </p:txBody>
      </p:sp>
      <p:pic>
        <p:nvPicPr>
          <p:cNvPr id="86019" name="Picture 5" descr="draw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3389" y="188914"/>
            <a:ext cx="5730875" cy="5730875"/>
          </a:xfrm>
          <a:noFill/>
          <a:ln w="57150" cmpd="thickThin">
            <a:solidFill>
              <a:srgbClr val="FF0000"/>
            </a:solidFill>
            <a:miter lim="800000"/>
            <a:headEnd/>
            <a:tailEnd/>
          </a:ln>
        </p:spPr>
      </p:pic>
    </p:spTree>
    <p:extLst>
      <p:ext uri="{BB962C8B-B14F-4D97-AF65-F5344CB8AC3E}">
        <p14:creationId xmlns:p14="http://schemas.microsoft.com/office/powerpoint/2010/main" val="1746194576"/>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6"/>
          <p:cNvSpPr>
            <a:spLocks noGrp="1" noChangeArrowheads="1"/>
          </p:cNvSpPr>
          <p:nvPr>
            <p:ph type="title"/>
          </p:nvPr>
        </p:nvSpPr>
        <p:spPr>
          <a:xfrm>
            <a:off x="1703389" y="333376"/>
            <a:ext cx="2890837" cy="5832475"/>
          </a:xfrm>
          <a:solidFill>
            <a:srgbClr val="CCFFFF"/>
          </a:solidFill>
          <a:ln w="57150" cmpd="thickThin">
            <a:solidFill>
              <a:srgbClr val="FF0000"/>
            </a:solidFill>
            <a:miter lim="800000"/>
            <a:headEnd/>
            <a:tailEnd/>
          </a:ln>
        </p:spPr>
        <p:txBody>
          <a:bodyPr/>
          <a:lstStyle/>
          <a:p>
            <a:pPr algn="l" eaLnBrk="1" hangingPunct="1">
              <a:lnSpc>
                <a:spcPct val="130000"/>
              </a:lnSpc>
            </a:pPr>
            <a:r>
              <a:rPr lang="tr-TR" altLang="tr-TR" sz="1600"/>
              <a:t>Şaha karşı Şah ve</a:t>
            </a:r>
            <a:r>
              <a:rPr lang="tr-TR" altLang="tr-TR" sz="1600" b="1"/>
              <a:t> </a:t>
            </a:r>
            <a:r>
              <a:rPr lang="tr-TR" altLang="tr-TR" sz="1600"/>
              <a:t>Fil de kazanamaz.</a:t>
            </a:r>
            <a:br>
              <a:rPr lang="tr-TR" altLang="tr-TR" sz="1600"/>
            </a:br>
            <a:r>
              <a:rPr lang="tr-TR" altLang="tr-TR" sz="1600"/>
              <a:t/>
            </a:r>
            <a:br>
              <a:rPr lang="tr-TR" altLang="tr-TR" sz="1600"/>
            </a:br>
            <a:r>
              <a:rPr lang="tr-TR" altLang="tr-TR" sz="1600"/>
              <a:t>Bu konum gelirse beraberedir.</a:t>
            </a:r>
            <a:br>
              <a:rPr lang="tr-TR" altLang="tr-TR" sz="1600"/>
            </a:br>
            <a:r>
              <a:rPr lang="tr-TR" altLang="tr-TR" sz="1600"/>
              <a:t/>
            </a:r>
            <a:br>
              <a:rPr lang="tr-TR" altLang="tr-TR" sz="1600"/>
            </a:br>
            <a:r>
              <a:rPr lang="tr-TR" altLang="tr-TR" sz="1600"/>
              <a:t>Şah ve Ata karşı, Şah ve At veya Şah ve File karşı Şah ve Fil de beraberedir.</a:t>
            </a:r>
            <a:br>
              <a:rPr lang="tr-TR" altLang="tr-TR" sz="1600"/>
            </a:br>
            <a:r>
              <a:rPr lang="tr-TR" altLang="tr-TR" sz="1600"/>
              <a:t/>
            </a:r>
            <a:br>
              <a:rPr lang="tr-TR" altLang="tr-TR" sz="1600"/>
            </a:br>
            <a:r>
              <a:rPr lang="tr-TR" altLang="tr-TR" sz="1600"/>
              <a:t>Şah ve iki Fille Şahı </a:t>
            </a:r>
            <a:r>
              <a:rPr lang="tr-TR" altLang="tr-TR" sz="1600" b="1"/>
              <a:t>MAT </a:t>
            </a:r>
            <a:r>
              <a:rPr lang="tr-TR" altLang="tr-TR" sz="1600"/>
              <a:t>edebilirsiniz (ama çok zordur).</a:t>
            </a:r>
            <a:br>
              <a:rPr lang="tr-TR" altLang="tr-TR" sz="1600"/>
            </a:br>
            <a:r>
              <a:rPr lang="tr-TR" altLang="tr-TR" sz="1600"/>
              <a:t/>
            </a:r>
            <a:br>
              <a:rPr lang="tr-TR" altLang="tr-TR" sz="1600"/>
            </a:br>
            <a:r>
              <a:rPr lang="tr-TR" altLang="tr-TR" sz="1600"/>
              <a:t>Şah, Fil ve Atla Şahı </a:t>
            </a:r>
            <a:r>
              <a:rPr lang="tr-TR" altLang="tr-TR" sz="1600" b="1"/>
              <a:t>MAT</a:t>
            </a:r>
            <a:r>
              <a:rPr lang="tr-TR" altLang="tr-TR" sz="1600"/>
              <a:t> edebilirsiniz (ama çok zordur). </a:t>
            </a:r>
          </a:p>
        </p:txBody>
      </p:sp>
      <p:pic>
        <p:nvPicPr>
          <p:cNvPr id="87043" name="Picture 5" descr="draw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800601" y="333376"/>
            <a:ext cx="5730875" cy="5832475"/>
          </a:xfrm>
          <a:noFill/>
          <a:ln w="57150" cmpd="thickThin">
            <a:solidFill>
              <a:srgbClr val="FF0000"/>
            </a:solidFill>
            <a:miter lim="800000"/>
            <a:headEnd/>
            <a:tailEnd/>
          </a:ln>
        </p:spPr>
      </p:pic>
    </p:spTree>
    <p:extLst>
      <p:ext uri="{BB962C8B-B14F-4D97-AF65-F5344CB8AC3E}">
        <p14:creationId xmlns:p14="http://schemas.microsoft.com/office/powerpoint/2010/main" val="1370049963"/>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6"/>
          <p:cNvSpPr>
            <a:spLocks noGrp="1" noChangeArrowheads="1"/>
          </p:cNvSpPr>
          <p:nvPr>
            <p:ph type="title"/>
          </p:nvPr>
        </p:nvSpPr>
        <p:spPr>
          <a:xfrm>
            <a:off x="1981200" y="274638"/>
            <a:ext cx="4186238" cy="6107112"/>
          </a:xfrm>
          <a:solidFill>
            <a:srgbClr val="CCFFFF"/>
          </a:solidFill>
          <a:ln w="57150" cmpd="thickThin">
            <a:solidFill>
              <a:srgbClr val="FF0000"/>
            </a:solidFill>
            <a:miter lim="800000"/>
            <a:headEnd/>
            <a:tailEnd/>
          </a:ln>
        </p:spPr>
        <p:txBody>
          <a:bodyPr/>
          <a:lstStyle/>
          <a:p>
            <a:pPr algn="l" eaLnBrk="1" hangingPunct="1">
              <a:lnSpc>
                <a:spcPct val="120000"/>
              </a:lnSpc>
            </a:pPr>
            <a:r>
              <a:rPr lang="tr-TR" altLang="tr-TR" sz="4000" b="1"/>
              <a:t>2.</a:t>
            </a:r>
            <a:r>
              <a:rPr lang="tr-TR" altLang="tr-TR" sz="4000"/>
              <a:t> Piyonla başlayacağız.</a:t>
            </a:r>
            <a:br>
              <a:rPr lang="tr-TR" altLang="tr-TR" sz="4000"/>
            </a:br>
            <a:r>
              <a:rPr lang="tr-TR" altLang="tr-TR" sz="4000"/>
              <a:t/>
            </a:r>
            <a:br>
              <a:rPr lang="tr-TR" altLang="tr-TR" sz="4000"/>
            </a:br>
            <a:r>
              <a:rPr lang="tr-TR" altLang="tr-TR" sz="4000"/>
              <a:t>Bazen</a:t>
            </a:r>
            <a:r>
              <a:rPr lang="tr-TR" altLang="tr-TR" sz="4000" b="1"/>
              <a:t> Er</a:t>
            </a:r>
            <a:r>
              <a:rPr lang="tr-TR" altLang="tr-TR" sz="4000"/>
              <a:t> ismini de alan bu taş </a:t>
            </a:r>
            <a:r>
              <a:rPr lang="tr-TR" altLang="tr-TR" sz="4000" b="1"/>
              <a:t>BİR PUAN</a:t>
            </a:r>
            <a:r>
              <a:rPr lang="tr-TR" altLang="tr-TR" sz="4000"/>
              <a:t> değerindedir. </a:t>
            </a:r>
          </a:p>
        </p:txBody>
      </p:sp>
      <p:pic>
        <p:nvPicPr>
          <p:cNvPr id="90115" name="Picture 5" descr="pawnval"/>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672264" y="333376"/>
            <a:ext cx="3406775" cy="6048375"/>
          </a:xfrm>
          <a:noFill/>
          <a:ln w="57150" cmpd="thickThin">
            <a:solidFill>
              <a:srgbClr val="FF0000"/>
            </a:solidFill>
            <a:miter lim="800000"/>
            <a:headEnd/>
            <a:tailEnd/>
          </a:ln>
        </p:spPr>
      </p:pic>
    </p:spTree>
    <p:extLst>
      <p:ext uri="{BB962C8B-B14F-4D97-AF65-F5344CB8AC3E}">
        <p14:creationId xmlns:p14="http://schemas.microsoft.com/office/powerpoint/2010/main" val="1903285206"/>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6"/>
          <p:cNvSpPr>
            <a:spLocks noGrp="1" noChangeArrowheads="1"/>
          </p:cNvSpPr>
          <p:nvPr>
            <p:ph type="title"/>
          </p:nvPr>
        </p:nvSpPr>
        <p:spPr>
          <a:xfrm>
            <a:off x="1774826" y="188913"/>
            <a:ext cx="3178175" cy="5746750"/>
          </a:xfrm>
          <a:solidFill>
            <a:srgbClr val="CCFFFF"/>
          </a:solidFill>
          <a:ln w="57150" cmpd="thickThin">
            <a:solidFill>
              <a:srgbClr val="FF0000"/>
            </a:solidFill>
            <a:miter lim="800000"/>
            <a:headEnd/>
            <a:tailEnd/>
          </a:ln>
        </p:spPr>
        <p:txBody>
          <a:bodyPr/>
          <a:lstStyle/>
          <a:p>
            <a:pPr algn="l" eaLnBrk="1" hangingPunct="1">
              <a:lnSpc>
                <a:spcPct val="120000"/>
              </a:lnSpc>
            </a:pPr>
            <a:r>
              <a:rPr lang="tr-TR" altLang="tr-TR" sz="3200" b="1"/>
              <a:t>3.</a:t>
            </a:r>
            <a:r>
              <a:rPr lang="tr-TR" altLang="tr-TR" sz="3200"/>
              <a:t> Bir sonraki, At.</a:t>
            </a:r>
            <a:br>
              <a:rPr lang="tr-TR" altLang="tr-TR" sz="3200"/>
            </a:br>
            <a:r>
              <a:rPr lang="tr-TR" altLang="tr-TR" sz="3200"/>
              <a:t/>
            </a:r>
            <a:br>
              <a:rPr lang="tr-TR" altLang="tr-TR" sz="3200"/>
            </a:br>
            <a:r>
              <a:rPr lang="tr-TR" altLang="tr-TR" sz="3200"/>
              <a:t>At genelde üç piyon değerindedir.</a:t>
            </a:r>
            <a:br>
              <a:rPr lang="tr-TR" altLang="tr-TR" sz="3200"/>
            </a:br>
            <a:r>
              <a:rPr lang="tr-TR" altLang="tr-TR" sz="3200"/>
              <a:t/>
            </a:r>
            <a:br>
              <a:rPr lang="tr-TR" altLang="tr-TR" sz="3200"/>
            </a:br>
            <a:r>
              <a:rPr lang="tr-TR" altLang="tr-TR" sz="3200"/>
              <a:t>Atın değeri </a:t>
            </a:r>
            <a:r>
              <a:rPr lang="tr-TR" altLang="tr-TR" sz="3200" b="1"/>
              <a:t>ÜÇ PUANDIR.</a:t>
            </a:r>
            <a:r>
              <a:rPr lang="tr-TR" altLang="tr-TR" sz="3200"/>
              <a:t> </a:t>
            </a:r>
          </a:p>
        </p:txBody>
      </p:sp>
      <p:pic>
        <p:nvPicPr>
          <p:cNvPr id="91139" name="Picture 5" descr="knightval"/>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375275" y="260350"/>
            <a:ext cx="5043488" cy="5689600"/>
          </a:xfrm>
          <a:noFill/>
          <a:ln w="57150" cmpd="thickThin">
            <a:solidFill>
              <a:srgbClr val="FF0000"/>
            </a:solidFill>
            <a:miter lim="800000"/>
            <a:headEnd/>
            <a:tailEnd/>
          </a:ln>
        </p:spPr>
      </p:pic>
    </p:spTree>
    <p:extLst>
      <p:ext uri="{BB962C8B-B14F-4D97-AF65-F5344CB8AC3E}">
        <p14:creationId xmlns:p14="http://schemas.microsoft.com/office/powerpoint/2010/main" val="3762258544"/>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6"/>
          <p:cNvSpPr>
            <a:spLocks noGrp="1" noChangeArrowheads="1"/>
          </p:cNvSpPr>
          <p:nvPr>
            <p:ph type="title"/>
          </p:nvPr>
        </p:nvSpPr>
        <p:spPr>
          <a:xfrm>
            <a:off x="1981200" y="274638"/>
            <a:ext cx="2819400" cy="6126162"/>
          </a:xfrm>
          <a:solidFill>
            <a:srgbClr val="CCFFFF"/>
          </a:solidFill>
          <a:ln w="57150" cmpd="thickThin">
            <a:solidFill>
              <a:srgbClr val="FF0000"/>
            </a:solidFill>
            <a:miter lim="800000"/>
            <a:headEnd/>
            <a:tailEnd/>
          </a:ln>
        </p:spPr>
        <p:txBody>
          <a:bodyPr/>
          <a:lstStyle/>
          <a:p>
            <a:pPr algn="l" eaLnBrk="1" hangingPunct="1">
              <a:lnSpc>
                <a:spcPct val="160000"/>
              </a:lnSpc>
            </a:pPr>
            <a:r>
              <a:rPr lang="tr-TR" altLang="tr-TR" sz="2800" b="1"/>
              <a:t>4.</a:t>
            </a:r>
            <a:r>
              <a:rPr lang="tr-TR" altLang="tr-TR" sz="2800"/>
              <a:t> File geçelim Fil yaklaşık olarak At gücündedir. </a:t>
            </a:r>
            <a:br>
              <a:rPr lang="tr-TR" altLang="tr-TR" sz="2800"/>
            </a:br>
            <a:r>
              <a:rPr lang="tr-TR" altLang="tr-TR" sz="2800"/>
              <a:t/>
            </a:r>
            <a:br>
              <a:rPr lang="tr-TR" altLang="tr-TR" sz="2800"/>
            </a:br>
            <a:r>
              <a:rPr lang="tr-TR" altLang="tr-TR" sz="2800"/>
              <a:t>Filin de değeri </a:t>
            </a:r>
            <a:r>
              <a:rPr lang="tr-TR" altLang="tr-TR" sz="2800" b="1"/>
              <a:t>ÜÇ PUANDIR.</a:t>
            </a:r>
            <a:r>
              <a:rPr lang="tr-TR" altLang="tr-TR" sz="2800"/>
              <a:t> </a:t>
            </a:r>
          </a:p>
        </p:txBody>
      </p:sp>
      <p:pic>
        <p:nvPicPr>
          <p:cNvPr id="92163" name="Picture 5" descr="bishopval"/>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943475" y="188914"/>
            <a:ext cx="5334000" cy="5761037"/>
          </a:xfrm>
          <a:noFill/>
          <a:ln w="57150" cmpd="thickThin">
            <a:solidFill>
              <a:srgbClr val="FF0000"/>
            </a:solidFill>
            <a:miter lim="800000"/>
            <a:headEnd/>
            <a:tailEnd/>
          </a:ln>
        </p:spPr>
      </p:pic>
    </p:spTree>
    <p:extLst>
      <p:ext uri="{BB962C8B-B14F-4D97-AF65-F5344CB8AC3E}">
        <p14:creationId xmlns:p14="http://schemas.microsoft.com/office/powerpoint/2010/main" val="3827381476"/>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TotalTime>
  <Words>128</Words>
  <Application>Microsoft Office PowerPoint</Application>
  <PresentationFormat>Özel</PresentationFormat>
  <Paragraphs>13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7. HAFTA</vt:lpstr>
      <vt:lpstr>ŞAH MAT la oyunu kazanmayı öğrenmiştiniz.  Aynı zamanda PAT ile de berabere olabileceğini öğrendiniz.   Bu derste diğer kazanç ve berabere yollarını öğreneceğiz. Rakibiniz terkederse oyunu kazanırsınız.</vt:lpstr>
      <vt:lpstr>PowerPoint Sunusu</vt:lpstr>
      <vt:lpstr>Bir satranç oyunu, iki tarafında MAT edecek taşı yoksa berabere biter.  Sadece İki Şahın kaldığı durumda oyunu bırakabilirsiniz.  Durum BERABEREDİR. </vt:lpstr>
      <vt:lpstr>Şah ve Ata karşi Şah beraberedir.  Diagramdan da MATIN mümkün olmadığını görebilirsiniz.  Eğer Şaha karşı Şahınız ve iki atınız varsa MAT ETMEK mümkündür, ama ZORUNLU OLARAK MAT mümkün değildir.  Dolayısıyla beraberedir. </vt:lpstr>
      <vt:lpstr>Şaha karşı Şah ve Fil de kazanamaz.  Bu konum gelirse beraberedir.  Şah ve Ata karşı, Şah ve At veya Şah ve File karşı Şah ve Fil de beraberedir.  Şah ve iki Fille Şahı MAT edebilirsiniz (ama çok zordur).  Şah, Fil ve Atla Şahı MAT edebilirsiniz (ama çok zordur). </vt:lpstr>
      <vt:lpstr>2. Piyonla başlayacağız.  Bazen Er ismini de alan bu taş BİR PUAN değerindedir. </vt:lpstr>
      <vt:lpstr>3. Bir sonraki, At.  At genelde üç piyon değerindedir.  Atın değeri ÜÇ PUANDIR. </vt:lpstr>
      <vt:lpstr>4. File geçelim Fil yaklaşık olarak At gücündedir.   Filin de değeri ÜÇ PUANDIR. </vt:lpstr>
      <vt:lpstr>5. Bir sonraki taş Kaledir. Kale epey kuvvetli bir taştır. At dan daha kuvvetlidir çünkü daha uzağa gidebilir. Filden daha kuvvetlidir çünkü tahtadaki tüm karelere gidebilir. Kalenin değeri BEŞ PUANDIR. </vt:lpstr>
      <vt:lpstr>6. Takımınızdaki en kuvvetli oyuncu Vezirdir. Vezir Kale ve Filin birleşimi gibidir ve biraz daha fazlasıdır. Değeri DOKUZ PUANDIR.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HAFTA</dc:title>
  <dc:creator>user</dc:creator>
  <cp:lastModifiedBy>user</cp:lastModifiedBy>
  <cp:revision>5</cp:revision>
  <dcterms:created xsi:type="dcterms:W3CDTF">2020-04-27T08:39:18Z</dcterms:created>
  <dcterms:modified xsi:type="dcterms:W3CDTF">2020-05-03T13:13:14Z</dcterms:modified>
</cp:coreProperties>
</file>