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535" r:id="rId3"/>
    <p:sldId id="624" r:id="rId4"/>
    <p:sldId id="680" r:id="rId5"/>
    <p:sldId id="681" r:id="rId6"/>
    <p:sldId id="682" r:id="rId7"/>
    <p:sldId id="684" r:id="rId8"/>
    <p:sldId id="647" r:id="rId9"/>
    <p:sldId id="661" r:id="rId10"/>
    <p:sldId id="660" r:id="rId11"/>
    <p:sldId id="683" r:id="rId12"/>
    <p:sldId id="662" r:id="rId13"/>
    <p:sldId id="651" r:id="rId14"/>
    <p:sldId id="663" r:id="rId15"/>
    <p:sldId id="646" r:id="rId16"/>
    <p:sldId id="664" r:id="rId17"/>
    <p:sldId id="650" r:id="rId18"/>
    <p:sldId id="666" r:id="rId19"/>
    <p:sldId id="665" r:id="rId20"/>
    <p:sldId id="648" r:id="rId21"/>
    <p:sldId id="667" r:id="rId22"/>
    <p:sldId id="668" r:id="rId23"/>
    <p:sldId id="671" r:id="rId24"/>
    <p:sldId id="674" r:id="rId25"/>
    <p:sldId id="676" r:id="rId26"/>
    <p:sldId id="677" r:id="rId27"/>
    <p:sldId id="678" r:id="rId28"/>
    <p:sldId id="679" r:id="rId29"/>
    <p:sldId id="602" r:id="rId3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3" autoAdjust="0"/>
    <p:restoredTop sz="94604" autoAdjust="0"/>
  </p:normalViewPr>
  <p:slideViewPr>
    <p:cSldViewPr>
      <p:cViewPr>
        <p:scale>
          <a:sx n="66" d="100"/>
          <a:sy n="66" d="100"/>
        </p:scale>
        <p:origin x="-1877" y="-4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925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2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925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925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9260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26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26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0F2766-236C-41DF-8D45-16FED262777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836B6-3E6B-4BCE-B181-81443D0C365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A84FB-4A83-40B8-A182-E652DBF987F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8C7A6-7F31-4222-B881-CCECFCC8E06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D4E93-0534-4893-80CE-FAE6F82F0D3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30B6-1478-4C46-B0F7-8518461D89C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E79B9-6797-4A9E-929A-F4B399CB37E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16EF0-8216-4C7B-93BC-9F0932878C7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84221-3708-4A44-A7B1-B02A9F57E98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F09FE-2710-4787-8B25-72CADE33D59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2FA47-1506-4454-9DF8-7C26E517068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1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3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823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823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823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823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321FD72-6068-4576-9609-544F1E9AE8C8}" type="slidenum">
              <a:rPr lang="tr-TR"/>
              <a:pPr/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aeos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diversity.ummz.umich.edu/site/account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diversity.ummz.umich.edu/site/resource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diversity.ummz.umich.edu/site/resources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diversity.ummz.umich.edu/site/resource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diversity.ummz.umich.edu/site/resourc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aeos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nimaldiversity.ummz.umich.edu/site/resources/Grzimek_inverts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555875" y="1916113"/>
            <a:ext cx="4197350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PALEONTOLOJI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555875" y="3860800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i="1" dirty="0" smtClean="0"/>
              <a:t>9. </a:t>
            </a:r>
            <a:r>
              <a:rPr lang="tr-TR" i="1" dirty="0"/>
              <a:t>Hafta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3851920" y="4293096"/>
            <a:ext cx="1944638" cy="3596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M.Görmüş</a:t>
            </a:r>
            <a:endParaRPr lang="tr-TR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892" name="Picture 4" descr="Scan10025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10034" t="67227" r="53395" b="15663"/>
          <a:stretch>
            <a:fillRect/>
          </a:stretch>
        </p:blipFill>
        <p:spPr bwMode="auto">
          <a:xfrm>
            <a:off x="-36513" y="260350"/>
            <a:ext cx="9144001" cy="3024188"/>
          </a:xfrm>
          <a:prstGeom prst="rect">
            <a:avLst/>
          </a:prstGeom>
          <a:noFill/>
        </p:spPr>
      </p:pic>
      <p:sp>
        <p:nvSpPr>
          <p:cNvPr id="549893" name="Text Box 5"/>
          <p:cNvSpPr txBox="1">
            <a:spLocks noChangeArrowheads="1"/>
          </p:cNvSpPr>
          <p:nvPr/>
        </p:nvSpPr>
        <p:spPr bwMode="auto">
          <a:xfrm>
            <a:off x="323850" y="4005263"/>
            <a:ext cx="882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Çift kas izli (kas izleri eşit)       Çift kas izli (kas izleri eşit değil)       Tek kas izli </a:t>
            </a:r>
          </a:p>
        </p:txBody>
      </p:sp>
      <p:sp>
        <p:nvSpPr>
          <p:cNvPr id="549894" name="Oval 6"/>
          <p:cNvSpPr>
            <a:spLocks noChangeArrowheads="1"/>
          </p:cNvSpPr>
          <p:nvPr/>
        </p:nvSpPr>
        <p:spPr bwMode="auto">
          <a:xfrm>
            <a:off x="684213" y="1196975"/>
            <a:ext cx="431800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49895" name="Oval 7"/>
          <p:cNvSpPr>
            <a:spLocks noChangeArrowheads="1"/>
          </p:cNvSpPr>
          <p:nvPr/>
        </p:nvSpPr>
        <p:spPr bwMode="auto">
          <a:xfrm>
            <a:off x="2195513" y="1341438"/>
            <a:ext cx="431800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49896" name="Oval 8"/>
          <p:cNvSpPr>
            <a:spLocks noChangeArrowheads="1"/>
          </p:cNvSpPr>
          <p:nvPr/>
        </p:nvSpPr>
        <p:spPr bwMode="auto">
          <a:xfrm>
            <a:off x="3924300" y="1484313"/>
            <a:ext cx="287338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49897" name="Oval 9"/>
          <p:cNvSpPr>
            <a:spLocks noChangeArrowheads="1"/>
          </p:cNvSpPr>
          <p:nvPr/>
        </p:nvSpPr>
        <p:spPr bwMode="auto">
          <a:xfrm>
            <a:off x="5508625" y="1125538"/>
            <a:ext cx="360363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49898" name="Freeform 10"/>
          <p:cNvSpPr>
            <a:spLocks/>
          </p:cNvSpPr>
          <p:nvPr/>
        </p:nvSpPr>
        <p:spPr bwMode="auto">
          <a:xfrm>
            <a:off x="971550" y="1700213"/>
            <a:ext cx="1512888" cy="649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" y="181"/>
              </a:cxn>
              <a:cxn ang="0">
                <a:pos x="45" y="317"/>
              </a:cxn>
              <a:cxn ang="0">
                <a:pos x="453" y="499"/>
              </a:cxn>
              <a:cxn ang="0">
                <a:pos x="998" y="227"/>
              </a:cxn>
              <a:cxn ang="0">
                <a:pos x="998" y="136"/>
              </a:cxn>
            </a:cxnLst>
            <a:rect l="0" t="0" r="r" b="b"/>
            <a:pathLst>
              <a:path w="1089" h="514">
                <a:moveTo>
                  <a:pt x="0" y="0"/>
                </a:moveTo>
                <a:cubicBezTo>
                  <a:pt x="87" y="64"/>
                  <a:pt x="174" y="128"/>
                  <a:pt x="181" y="181"/>
                </a:cubicBezTo>
                <a:cubicBezTo>
                  <a:pt x="188" y="234"/>
                  <a:pt x="0" y="264"/>
                  <a:pt x="45" y="317"/>
                </a:cubicBezTo>
                <a:cubicBezTo>
                  <a:pt x="90" y="370"/>
                  <a:pt x="294" y="514"/>
                  <a:pt x="453" y="499"/>
                </a:cubicBezTo>
                <a:cubicBezTo>
                  <a:pt x="612" y="484"/>
                  <a:pt x="907" y="287"/>
                  <a:pt x="998" y="227"/>
                </a:cubicBezTo>
                <a:cubicBezTo>
                  <a:pt x="1089" y="167"/>
                  <a:pt x="998" y="151"/>
                  <a:pt x="998" y="13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42" name="Picture 2"/>
          <p:cNvPicPr>
            <a:picLocks noChangeAspect="1" noChangeArrowheads="1"/>
          </p:cNvPicPr>
          <p:nvPr/>
        </p:nvPicPr>
        <p:blipFill>
          <a:blip r:embed="rId2" cstate="print"/>
          <a:srcRect l="29477" t="13286" r="26785" b="18318"/>
          <a:stretch>
            <a:fillRect/>
          </a:stretch>
        </p:blipFill>
        <p:spPr bwMode="auto">
          <a:xfrm>
            <a:off x="0" y="17463"/>
            <a:ext cx="5832475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43" name="Rectangle 3"/>
          <p:cNvSpPr>
            <a:spLocks noChangeArrowheads="1"/>
          </p:cNvSpPr>
          <p:nvPr/>
        </p:nvSpPr>
        <p:spPr bwMode="auto">
          <a:xfrm>
            <a:off x="5822950" y="3860800"/>
            <a:ext cx="3321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hlinkClick r:id="rId3"/>
              </a:rPr>
              <a:t>http://www.palaeos.com/</a:t>
            </a:r>
            <a:endParaRPr lang="tr-TR"/>
          </a:p>
          <a:p>
            <a:r>
              <a:rPr lang="tr-TR"/>
              <a:t>nvertebrates/Molluscs/Bivalvia/</a:t>
            </a:r>
          </a:p>
          <a:p>
            <a:r>
              <a:rPr lang="tr-TR"/>
              <a:t>Bivalvia.html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938" name="Picture 2" descr="Scan10025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12794" t="12938" r="51561" b="40524"/>
          <a:stretch>
            <a:fillRect/>
          </a:stretch>
        </p:blipFill>
        <p:spPr bwMode="auto">
          <a:xfrm>
            <a:off x="755650" y="0"/>
            <a:ext cx="7380288" cy="681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676" name="Picture 4"/>
          <p:cNvPicPr>
            <a:picLocks noChangeAspect="1" noChangeArrowheads="1"/>
          </p:cNvPicPr>
          <p:nvPr/>
        </p:nvPicPr>
        <p:blipFill>
          <a:blip r:embed="rId2" cstate="print"/>
          <a:srcRect l="15106" t="33440" r="65344" b="29842"/>
          <a:stretch>
            <a:fillRect/>
          </a:stretch>
        </p:blipFill>
        <p:spPr bwMode="auto">
          <a:xfrm>
            <a:off x="0" y="0"/>
            <a:ext cx="48863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0677" name="Rectangle 5"/>
          <p:cNvSpPr>
            <a:spLocks noChangeArrowheads="1"/>
          </p:cNvSpPr>
          <p:nvPr/>
        </p:nvSpPr>
        <p:spPr bwMode="auto">
          <a:xfrm>
            <a:off x="3276600" y="4724400"/>
            <a:ext cx="553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0000"/>
                </a:solidFill>
                <a:hlinkClick r:id="rId3"/>
              </a:rPr>
              <a:t>http://animaldiversity.ummz.umich.edu/site/accounts/</a:t>
            </a:r>
            <a:endParaRPr lang="tr-TR">
              <a:solidFill>
                <a:srgbClr val="FF0000"/>
              </a:solidFill>
            </a:endParaRPr>
          </a:p>
          <a:p>
            <a:r>
              <a:rPr lang="tr-TR">
                <a:solidFill>
                  <a:srgbClr val="FF0000"/>
                </a:solidFill>
              </a:rPr>
              <a:t>classification/Bivalvia.html#Bivalvia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62" name="Picture 2" descr="Scan10025"/>
          <p:cNvPicPr>
            <a:picLocks noChangeAspect="1" noChangeArrowheads="1"/>
          </p:cNvPicPr>
          <p:nvPr/>
        </p:nvPicPr>
        <p:blipFill>
          <a:blip r:embed="rId2" cstate="print"/>
          <a:srcRect l="66713" t="64633" r="7697" b="15959"/>
          <a:stretch>
            <a:fillRect/>
          </a:stretch>
        </p:blipFill>
        <p:spPr bwMode="auto">
          <a:xfrm>
            <a:off x="6804025" y="188913"/>
            <a:ext cx="2303463" cy="1235075"/>
          </a:xfrm>
          <a:prstGeom prst="rect">
            <a:avLst/>
          </a:prstGeom>
          <a:noFill/>
        </p:spPr>
      </p:pic>
      <p:pic>
        <p:nvPicPr>
          <p:cNvPr id="552963" name="Picture 3" descr="Scan10025"/>
          <p:cNvPicPr>
            <a:picLocks noChangeAspect="1" noChangeArrowheads="1"/>
          </p:cNvPicPr>
          <p:nvPr/>
        </p:nvPicPr>
        <p:blipFill>
          <a:blip r:embed="rId2" cstate="print"/>
          <a:srcRect l="53918" t="16814" r="33287" b="57338"/>
          <a:stretch>
            <a:fillRect/>
          </a:stretch>
        </p:blipFill>
        <p:spPr bwMode="auto">
          <a:xfrm>
            <a:off x="34925" y="188913"/>
            <a:ext cx="1814513" cy="2592387"/>
          </a:xfrm>
          <a:prstGeom prst="rect">
            <a:avLst/>
          </a:prstGeom>
          <a:noFill/>
        </p:spPr>
      </p:pic>
      <p:pic>
        <p:nvPicPr>
          <p:cNvPr id="552964" name="Picture 4" descr="Scan10025"/>
          <p:cNvPicPr>
            <a:picLocks noChangeAspect="1" noChangeArrowheads="1"/>
          </p:cNvPicPr>
          <p:nvPr/>
        </p:nvPicPr>
        <p:blipFill>
          <a:blip r:embed="rId2" cstate="print"/>
          <a:srcRect l="68547" t="19408" r="22325" b="68965"/>
          <a:stretch>
            <a:fillRect/>
          </a:stretch>
        </p:blipFill>
        <p:spPr bwMode="auto">
          <a:xfrm>
            <a:off x="1835150" y="188913"/>
            <a:ext cx="1584325" cy="1427162"/>
          </a:xfrm>
          <a:prstGeom prst="rect">
            <a:avLst/>
          </a:prstGeom>
          <a:noFill/>
        </p:spPr>
      </p:pic>
      <p:pic>
        <p:nvPicPr>
          <p:cNvPr id="552965" name="Picture 5" descr="Scan10025"/>
          <p:cNvPicPr>
            <a:picLocks noChangeAspect="1" noChangeArrowheads="1"/>
          </p:cNvPicPr>
          <p:nvPr/>
        </p:nvPicPr>
        <p:blipFill>
          <a:blip r:embed="rId2" cstate="print"/>
          <a:srcRect l="80415" t="16814" r="6790" b="62497"/>
          <a:stretch>
            <a:fillRect/>
          </a:stretch>
        </p:blipFill>
        <p:spPr bwMode="auto">
          <a:xfrm>
            <a:off x="3419475" y="188913"/>
            <a:ext cx="2266950" cy="2592387"/>
          </a:xfrm>
          <a:prstGeom prst="rect">
            <a:avLst/>
          </a:prstGeom>
          <a:noFill/>
        </p:spPr>
      </p:pic>
      <p:pic>
        <p:nvPicPr>
          <p:cNvPr id="552966" name="Picture 6" descr="Scan10025"/>
          <p:cNvPicPr>
            <a:picLocks noChangeAspect="1" noChangeArrowheads="1"/>
          </p:cNvPicPr>
          <p:nvPr/>
        </p:nvPicPr>
        <p:blipFill>
          <a:blip r:embed="rId2" cstate="print"/>
          <a:srcRect l="67621" t="31035" r="22325" b="36649"/>
          <a:stretch>
            <a:fillRect/>
          </a:stretch>
        </p:blipFill>
        <p:spPr bwMode="auto">
          <a:xfrm>
            <a:off x="5651500" y="188913"/>
            <a:ext cx="1141413" cy="2592387"/>
          </a:xfrm>
          <a:prstGeom prst="rect">
            <a:avLst/>
          </a:prstGeom>
          <a:noFill/>
        </p:spPr>
      </p:pic>
      <p:sp>
        <p:nvSpPr>
          <p:cNvPr id="552967" name="Text Box 7"/>
          <p:cNvSpPr txBox="1">
            <a:spLocks noChangeArrowheads="1"/>
          </p:cNvSpPr>
          <p:nvPr/>
        </p:nvSpPr>
        <p:spPr bwMode="auto">
          <a:xfrm>
            <a:off x="34925" y="3284538"/>
            <a:ext cx="907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i="1"/>
              <a:t>Nucula                 Cardiola            </a:t>
            </a:r>
            <a:r>
              <a:rPr lang="tr-TR" i="1">
                <a:solidFill>
                  <a:srgbClr val="FFFF00"/>
                </a:solidFill>
              </a:rPr>
              <a:t>Arca     </a:t>
            </a:r>
            <a:r>
              <a:rPr lang="tr-TR" i="1"/>
              <a:t>                      Glycymeris      Pinna</a:t>
            </a:r>
          </a:p>
          <a:p>
            <a:r>
              <a:rPr lang="tr-TR"/>
              <a:t>Sil-G.                   Sil.-Dev.            </a:t>
            </a:r>
            <a:r>
              <a:rPr lang="tr-TR">
                <a:solidFill>
                  <a:srgbClr val="FFFF00"/>
                </a:solidFill>
              </a:rPr>
              <a:t>Orta Jura-G</a:t>
            </a:r>
            <a:r>
              <a:rPr lang="tr-TR"/>
              <a:t>.              Alt Kret.-G.      A.Karb.-G.</a:t>
            </a:r>
          </a:p>
          <a:p>
            <a:r>
              <a:rPr lang="tr-TR"/>
              <a:t>Dış yüzey cilalı                             </a:t>
            </a:r>
            <a:r>
              <a:rPr lang="tr-TR">
                <a:solidFill>
                  <a:srgbClr val="FFFF00"/>
                </a:solidFill>
              </a:rPr>
              <a:t> Dikdörtgen  </a:t>
            </a:r>
            <a:r>
              <a:rPr lang="tr-TR"/>
              <a:t>                                     İnce uzun kavkı </a:t>
            </a:r>
          </a:p>
        </p:txBody>
      </p:sp>
      <p:sp>
        <p:nvSpPr>
          <p:cNvPr id="552968" name="AutoShape 8"/>
          <p:cNvSpPr>
            <a:spLocks noChangeArrowheads="1"/>
          </p:cNvSpPr>
          <p:nvPr/>
        </p:nvSpPr>
        <p:spPr bwMode="auto">
          <a:xfrm>
            <a:off x="3995738" y="2852738"/>
            <a:ext cx="576262" cy="6477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552969" name="Picture 9" descr="Scan10025"/>
          <p:cNvPicPr>
            <a:picLocks noChangeAspect="1" noChangeArrowheads="1"/>
          </p:cNvPicPr>
          <p:nvPr/>
        </p:nvPicPr>
        <p:blipFill>
          <a:blip r:embed="rId2" cstate="print"/>
          <a:srcRect l="80544" t="40474" r="6668" b="36737"/>
          <a:stretch>
            <a:fillRect/>
          </a:stretch>
        </p:blipFill>
        <p:spPr bwMode="auto">
          <a:xfrm>
            <a:off x="7050088" y="4233863"/>
            <a:ext cx="2035175" cy="2565400"/>
          </a:xfrm>
          <a:prstGeom prst="rect">
            <a:avLst/>
          </a:prstGeom>
          <a:noFill/>
        </p:spPr>
      </p:pic>
      <p:sp>
        <p:nvSpPr>
          <p:cNvPr id="552970" name="Text Box 10"/>
          <p:cNvSpPr txBox="1">
            <a:spLocks noChangeArrowheads="1"/>
          </p:cNvSpPr>
          <p:nvPr/>
        </p:nvSpPr>
        <p:spPr bwMode="auto">
          <a:xfrm>
            <a:off x="5508625" y="5949950"/>
            <a:ext cx="107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i="1">
                <a:solidFill>
                  <a:srgbClr val="FFFF00"/>
                </a:solidFill>
              </a:rPr>
              <a:t>Mytilus</a:t>
            </a:r>
          </a:p>
          <a:p>
            <a:r>
              <a:rPr lang="tr-TR">
                <a:solidFill>
                  <a:srgbClr val="FFFF00"/>
                </a:solidFill>
              </a:rPr>
              <a:t>Jura-G.</a:t>
            </a:r>
          </a:p>
        </p:txBody>
      </p:sp>
      <p:sp>
        <p:nvSpPr>
          <p:cNvPr id="552971" name="AutoShape 11"/>
          <p:cNvSpPr>
            <a:spLocks noChangeArrowheads="1"/>
          </p:cNvSpPr>
          <p:nvPr/>
        </p:nvSpPr>
        <p:spPr bwMode="auto">
          <a:xfrm>
            <a:off x="6372225" y="5373688"/>
            <a:ext cx="576263" cy="6477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532" name="Picture 4"/>
          <p:cNvPicPr>
            <a:picLocks noChangeAspect="1" noChangeArrowheads="1"/>
          </p:cNvPicPr>
          <p:nvPr/>
        </p:nvPicPr>
        <p:blipFill>
          <a:blip r:embed="rId2" cstate="print"/>
          <a:srcRect l="6798" t="50714" r="68904" b="28397"/>
          <a:stretch>
            <a:fillRect/>
          </a:stretch>
        </p:blipFill>
        <p:spPr bwMode="auto">
          <a:xfrm>
            <a:off x="0" y="188913"/>
            <a:ext cx="91440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4533" name="Rectangle 5"/>
          <p:cNvSpPr>
            <a:spLocks noChangeArrowheads="1"/>
          </p:cNvSpPr>
          <p:nvPr/>
        </p:nvSpPr>
        <p:spPr bwMode="auto">
          <a:xfrm>
            <a:off x="1908175" y="6021388"/>
            <a:ext cx="561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hlinkClick r:id="rId3"/>
              </a:rPr>
              <a:t>http://animaldiversity.ummz.umich.edu/site/resources/</a:t>
            </a:r>
            <a:endParaRPr lang="tr-TR"/>
          </a:p>
          <a:p>
            <a:r>
              <a:rPr lang="tr-TR"/>
              <a:t>Grzimek_inverts/Bivalvia/Mytilus_edulis.jpg/view.html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988" name="Picture 4" descr="Scan10026"/>
          <p:cNvPicPr>
            <a:picLocks noChangeAspect="1" noChangeArrowheads="1"/>
          </p:cNvPicPr>
          <p:nvPr/>
        </p:nvPicPr>
        <p:blipFill>
          <a:blip r:embed="rId2" cstate="print"/>
          <a:srcRect l="12968" t="9337" r="74663" b="80170"/>
          <a:stretch>
            <a:fillRect/>
          </a:stretch>
        </p:blipFill>
        <p:spPr bwMode="auto">
          <a:xfrm>
            <a:off x="0" y="333375"/>
            <a:ext cx="2268538" cy="1360488"/>
          </a:xfrm>
          <a:prstGeom prst="rect">
            <a:avLst/>
          </a:prstGeom>
          <a:noFill/>
        </p:spPr>
      </p:pic>
      <p:pic>
        <p:nvPicPr>
          <p:cNvPr id="553989" name="Picture 5" descr="Scan10026"/>
          <p:cNvPicPr>
            <a:picLocks noChangeAspect="1" noChangeArrowheads="1"/>
          </p:cNvPicPr>
          <p:nvPr/>
        </p:nvPicPr>
        <p:blipFill>
          <a:blip r:embed="rId2" cstate="print"/>
          <a:srcRect l="13786" t="39661" r="73827" b="26492"/>
          <a:stretch>
            <a:fillRect/>
          </a:stretch>
        </p:blipFill>
        <p:spPr bwMode="auto">
          <a:xfrm>
            <a:off x="2268538" y="333375"/>
            <a:ext cx="1414462" cy="2735263"/>
          </a:xfrm>
          <a:prstGeom prst="rect">
            <a:avLst/>
          </a:prstGeom>
          <a:noFill/>
        </p:spPr>
      </p:pic>
      <p:pic>
        <p:nvPicPr>
          <p:cNvPr id="553990" name="Picture 6" descr="Scan10026"/>
          <p:cNvPicPr>
            <a:picLocks noChangeAspect="1" noChangeArrowheads="1"/>
          </p:cNvPicPr>
          <p:nvPr/>
        </p:nvPicPr>
        <p:blipFill>
          <a:blip r:embed="rId2" cstate="print"/>
          <a:srcRect l="28647" t="11678" r="49908" b="47505"/>
          <a:stretch>
            <a:fillRect/>
          </a:stretch>
        </p:blipFill>
        <p:spPr bwMode="auto">
          <a:xfrm>
            <a:off x="3708400" y="333375"/>
            <a:ext cx="1871663" cy="2519363"/>
          </a:xfrm>
          <a:prstGeom prst="rect">
            <a:avLst/>
          </a:prstGeom>
          <a:noFill/>
        </p:spPr>
      </p:pic>
      <p:pic>
        <p:nvPicPr>
          <p:cNvPr id="553992" name="Picture 8" descr="Scan10026"/>
          <p:cNvPicPr>
            <a:picLocks noChangeAspect="1" noChangeArrowheads="1"/>
          </p:cNvPicPr>
          <p:nvPr/>
        </p:nvPicPr>
        <p:blipFill>
          <a:blip r:embed="rId2" cstate="print"/>
          <a:srcRect l="11313" t="74666" r="51564" b="7819"/>
          <a:stretch>
            <a:fillRect/>
          </a:stretch>
        </p:blipFill>
        <p:spPr bwMode="auto">
          <a:xfrm>
            <a:off x="5580063" y="333375"/>
            <a:ext cx="3563937" cy="1189038"/>
          </a:xfrm>
          <a:prstGeom prst="rect">
            <a:avLst/>
          </a:prstGeom>
          <a:noFill/>
        </p:spPr>
      </p:pic>
      <p:sp>
        <p:nvSpPr>
          <p:cNvPr id="553993" name="Text Box 9"/>
          <p:cNvSpPr txBox="1">
            <a:spLocks noChangeArrowheads="1"/>
          </p:cNvSpPr>
          <p:nvPr/>
        </p:nvSpPr>
        <p:spPr bwMode="auto">
          <a:xfrm>
            <a:off x="34925" y="3284538"/>
            <a:ext cx="90741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i="1"/>
              <a:t>Rhaetavicula              </a:t>
            </a:r>
            <a:r>
              <a:rPr lang="tr-TR" i="1">
                <a:solidFill>
                  <a:srgbClr val="FFFF00"/>
                </a:solidFill>
              </a:rPr>
              <a:t>Daonella-</a:t>
            </a:r>
          </a:p>
          <a:p>
            <a:r>
              <a:rPr lang="tr-TR" i="1">
                <a:solidFill>
                  <a:srgbClr val="FFFF00"/>
                </a:solidFill>
              </a:rPr>
              <a:t>                                   Halobia           İnoceramus                            Ostrea</a:t>
            </a:r>
          </a:p>
          <a:p>
            <a:endParaRPr lang="tr-TR" i="1">
              <a:solidFill>
                <a:srgbClr val="FFFF00"/>
              </a:solidFill>
            </a:endParaRPr>
          </a:p>
          <a:p>
            <a:r>
              <a:rPr lang="tr-TR"/>
              <a:t>Üst Triyas</a:t>
            </a:r>
            <a:r>
              <a:rPr lang="tr-TR">
                <a:solidFill>
                  <a:srgbClr val="FFFF00"/>
                </a:solidFill>
              </a:rPr>
              <a:t>                   Triyas             Jura-Kretase                           Triyas-Güncel</a:t>
            </a:r>
          </a:p>
          <a:p>
            <a:r>
              <a:rPr lang="tr-TR"/>
              <a:t>Kavkılar eşit değil</a:t>
            </a:r>
            <a:r>
              <a:rPr lang="tr-TR">
                <a:solidFill>
                  <a:srgbClr val="FFFF00"/>
                </a:solidFill>
              </a:rPr>
              <a:t>       Diktörtgen	kaba konsantrik süsler             kalın kavkı </a:t>
            </a:r>
          </a:p>
          <a:p>
            <a:r>
              <a:rPr lang="tr-TR"/>
              <a:t>Arka kulakcık dar</a:t>
            </a:r>
            <a:r>
              <a:rPr lang="tr-TR">
                <a:solidFill>
                  <a:srgbClr val="FFFF00"/>
                </a:solidFill>
              </a:rPr>
              <a:t>        şekil, ışınsal   kulakcık </a:t>
            </a:r>
          </a:p>
          <a:p>
            <a:r>
              <a:rPr lang="tr-TR"/>
              <a:t>Ve uzun</a:t>
            </a:r>
            <a:r>
              <a:rPr lang="tr-TR">
                <a:solidFill>
                  <a:srgbClr val="FFFF00"/>
                </a:solidFill>
              </a:rPr>
              <a:t>                       süsler </a:t>
            </a:r>
          </a:p>
        </p:txBody>
      </p:sp>
      <p:sp>
        <p:nvSpPr>
          <p:cNvPr id="553994" name="AutoShape 10"/>
          <p:cNvSpPr>
            <a:spLocks noChangeArrowheads="1"/>
          </p:cNvSpPr>
          <p:nvPr/>
        </p:nvSpPr>
        <p:spPr bwMode="auto">
          <a:xfrm>
            <a:off x="3203575" y="2708275"/>
            <a:ext cx="576263" cy="6477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53995" name="AutoShape 11"/>
          <p:cNvSpPr>
            <a:spLocks noChangeArrowheads="1"/>
          </p:cNvSpPr>
          <p:nvPr/>
        </p:nvSpPr>
        <p:spPr bwMode="auto">
          <a:xfrm>
            <a:off x="5003800" y="2708275"/>
            <a:ext cx="576263" cy="6477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53996" name="AutoShape 12"/>
          <p:cNvSpPr>
            <a:spLocks noChangeArrowheads="1"/>
          </p:cNvSpPr>
          <p:nvPr/>
        </p:nvSpPr>
        <p:spPr bwMode="auto">
          <a:xfrm>
            <a:off x="7164388" y="1557338"/>
            <a:ext cx="576262" cy="6477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652" name="Picture 4"/>
          <p:cNvPicPr>
            <a:picLocks noChangeAspect="1" noChangeArrowheads="1"/>
          </p:cNvPicPr>
          <p:nvPr/>
        </p:nvPicPr>
        <p:blipFill>
          <a:blip r:embed="rId2" cstate="print"/>
          <a:srcRect l="5727" t="36317" r="66737" b="38477"/>
          <a:stretch>
            <a:fillRect/>
          </a:stretch>
        </p:blipFill>
        <p:spPr bwMode="auto">
          <a:xfrm>
            <a:off x="0" y="0"/>
            <a:ext cx="91440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9653" name="Rectangle 5"/>
          <p:cNvSpPr>
            <a:spLocks noChangeArrowheads="1"/>
          </p:cNvSpPr>
          <p:nvPr/>
        </p:nvSpPr>
        <p:spPr bwMode="auto">
          <a:xfrm>
            <a:off x="0" y="6216650"/>
            <a:ext cx="561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hlinkClick r:id="rId3"/>
              </a:rPr>
              <a:t>http://animaldiversity.ummz.umich.edu/site/resources/</a:t>
            </a:r>
            <a:endParaRPr lang="tr-TR"/>
          </a:p>
          <a:p>
            <a:r>
              <a:rPr lang="tr-TR"/>
              <a:t>Grzimek_inverts/Bivalvia/Mytilus_edulis.jpg/view.html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036" name="Picture 4" descr="Scan10026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55038" t="10493" r="8803" b="63220"/>
          <a:stretch>
            <a:fillRect/>
          </a:stretch>
        </p:blipFill>
        <p:spPr bwMode="auto">
          <a:xfrm>
            <a:off x="0" y="0"/>
            <a:ext cx="9144000" cy="4700588"/>
          </a:xfrm>
          <a:prstGeom prst="rect">
            <a:avLst/>
          </a:prstGeom>
          <a:noFill/>
        </p:spPr>
      </p:pic>
      <p:sp>
        <p:nvSpPr>
          <p:cNvPr id="556038" name="Text Box 6"/>
          <p:cNvSpPr txBox="1">
            <a:spLocks noChangeArrowheads="1"/>
          </p:cNvSpPr>
          <p:nvPr/>
        </p:nvSpPr>
        <p:spPr bwMode="auto">
          <a:xfrm>
            <a:off x="69850" y="4797425"/>
            <a:ext cx="907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/>
              <a:t>Triyas-Güncel                                  Triyas-Eosen                                  Jura-Eosen</a:t>
            </a:r>
          </a:p>
        </p:txBody>
      </p:sp>
      <p:sp>
        <p:nvSpPr>
          <p:cNvPr id="556039" name="AutoShape 7"/>
          <p:cNvSpPr>
            <a:spLocks noChangeArrowheads="1"/>
          </p:cNvSpPr>
          <p:nvPr/>
        </p:nvSpPr>
        <p:spPr bwMode="auto">
          <a:xfrm>
            <a:off x="7164388" y="5157788"/>
            <a:ext cx="647700" cy="792162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56040" name="AutoShape 8"/>
          <p:cNvSpPr>
            <a:spLocks noChangeArrowheads="1"/>
          </p:cNvSpPr>
          <p:nvPr/>
        </p:nvSpPr>
        <p:spPr bwMode="auto">
          <a:xfrm>
            <a:off x="4067175" y="5157788"/>
            <a:ext cx="647700" cy="792162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010" name="Picture 2" descr="Scan10026"/>
          <p:cNvPicPr>
            <a:picLocks noChangeAspect="1" noChangeArrowheads="1"/>
          </p:cNvPicPr>
          <p:nvPr/>
        </p:nvPicPr>
        <p:blipFill>
          <a:blip r:embed="rId2" cstate="print"/>
          <a:srcRect l="27434" t="52368" r="50400" b="25642"/>
          <a:stretch>
            <a:fillRect/>
          </a:stretch>
        </p:blipFill>
        <p:spPr bwMode="auto">
          <a:xfrm>
            <a:off x="0" y="0"/>
            <a:ext cx="6081713" cy="4265613"/>
          </a:xfrm>
          <a:prstGeom prst="rect">
            <a:avLst/>
          </a:prstGeom>
          <a:noFill/>
        </p:spPr>
      </p:pic>
      <p:pic>
        <p:nvPicPr>
          <p:cNvPr id="555011" name="Picture 3" descr="Scan10026"/>
          <p:cNvPicPr>
            <a:picLocks noChangeAspect="1" noChangeArrowheads="1"/>
          </p:cNvPicPr>
          <p:nvPr/>
        </p:nvPicPr>
        <p:blipFill>
          <a:blip r:embed="rId2" cstate="print"/>
          <a:srcRect l="55339" t="39340" r="32600" b="29762"/>
          <a:stretch>
            <a:fillRect/>
          </a:stretch>
        </p:blipFill>
        <p:spPr bwMode="auto">
          <a:xfrm>
            <a:off x="6108700" y="9525"/>
            <a:ext cx="2897188" cy="5248275"/>
          </a:xfrm>
          <a:prstGeom prst="rect">
            <a:avLst/>
          </a:prstGeom>
          <a:noFill/>
        </p:spPr>
      </p:pic>
      <p:sp>
        <p:nvSpPr>
          <p:cNvPr id="555013" name="Text Box 5"/>
          <p:cNvSpPr txBox="1">
            <a:spLocks noChangeArrowheads="1"/>
          </p:cNvSpPr>
          <p:nvPr/>
        </p:nvSpPr>
        <p:spPr bwMode="auto">
          <a:xfrm>
            <a:off x="395288" y="4508500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Üst Eosen-G.                              Triyas-G. </a:t>
            </a:r>
          </a:p>
        </p:txBody>
      </p:sp>
      <p:sp>
        <p:nvSpPr>
          <p:cNvPr id="555014" name="Text Box 6"/>
          <p:cNvSpPr txBox="1">
            <a:spLocks noChangeArrowheads="1"/>
          </p:cNvSpPr>
          <p:nvPr/>
        </p:nvSpPr>
        <p:spPr bwMode="auto">
          <a:xfrm>
            <a:off x="6227763" y="530066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Jura-G. </a:t>
            </a:r>
          </a:p>
        </p:txBody>
      </p:sp>
      <p:sp>
        <p:nvSpPr>
          <p:cNvPr id="555015" name="AutoShape 7"/>
          <p:cNvSpPr>
            <a:spLocks noChangeArrowheads="1"/>
          </p:cNvSpPr>
          <p:nvPr/>
        </p:nvSpPr>
        <p:spPr bwMode="auto">
          <a:xfrm>
            <a:off x="827088" y="5013325"/>
            <a:ext cx="865187" cy="93662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55016" name="AutoShape 8"/>
          <p:cNvSpPr>
            <a:spLocks noChangeArrowheads="1"/>
          </p:cNvSpPr>
          <p:nvPr/>
        </p:nvSpPr>
        <p:spPr bwMode="auto">
          <a:xfrm>
            <a:off x="3995738" y="4868863"/>
            <a:ext cx="865187" cy="93662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Text Box 2"/>
          <p:cNvSpPr txBox="1">
            <a:spLocks noChangeArrowheads="1"/>
          </p:cNvSpPr>
          <p:nvPr/>
        </p:nvSpPr>
        <p:spPr bwMode="auto">
          <a:xfrm>
            <a:off x="611188" y="1484313"/>
            <a:ext cx="76327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</a:pPr>
            <a:endParaRPr lang="tr-TR"/>
          </a:p>
          <a:p>
            <a:pPr marL="342900" indent="-342900">
              <a:spcBef>
                <a:spcPct val="50000"/>
              </a:spcBef>
              <a:buFontTx/>
              <a:buChar char="-"/>
            </a:pPr>
            <a:endParaRPr lang="tr-TR"/>
          </a:p>
          <a:p>
            <a:pPr marL="342900" indent="-342900">
              <a:spcBef>
                <a:spcPct val="50000"/>
              </a:spcBef>
            </a:pPr>
            <a:r>
              <a:rPr lang="tr-TR"/>
              <a:t>      </a:t>
            </a:r>
          </a:p>
          <a:p>
            <a:pPr marL="342900" indent="-342900">
              <a:spcBef>
                <a:spcPct val="50000"/>
              </a:spcBef>
            </a:pPr>
            <a:r>
              <a:rPr lang="tr-TR"/>
              <a:t>      </a:t>
            </a:r>
          </a:p>
        </p:txBody>
      </p:sp>
      <p:sp>
        <p:nvSpPr>
          <p:cNvPr id="362499" name="WordArt 3"/>
          <p:cNvSpPr>
            <a:spLocks noChangeArrowheads="1" noChangeShapeType="1" noTextEdit="1"/>
          </p:cNvSpPr>
          <p:nvPr/>
        </p:nvSpPr>
        <p:spPr bwMode="auto">
          <a:xfrm>
            <a:off x="250825" y="476250"/>
            <a:ext cx="14414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Konular</a:t>
            </a:r>
          </a:p>
        </p:txBody>
      </p:sp>
      <p:sp>
        <p:nvSpPr>
          <p:cNvPr id="362502" name="Text Box 6"/>
          <p:cNvSpPr txBox="1">
            <a:spLocks noChangeArrowheads="1"/>
          </p:cNvSpPr>
          <p:nvPr/>
        </p:nvSpPr>
        <p:spPr bwMode="auto">
          <a:xfrm>
            <a:off x="467544" y="2348880"/>
            <a:ext cx="8280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 err="1"/>
              <a:t>Molluska</a:t>
            </a:r>
            <a:endParaRPr lang="tr-TR" dirty="0"/>
          </a:p>
          <a:p>
            <a:pPr>
              <a:spcBef>
                <a:spcPct val="50000"/>
              </a:spcBef>
            </a:pPr>
            <a:r>
              <a:rPr lang="tr-TR" dirty="0"/>
              <a:t>	</a:t>
            </a:r>
            <a:r>
              <a:rPr lang="tr-TR" dirty="0" err="1"/>
              <a:t>Bivalvia</a:t>
            </a:r>
            <a:r>
              <a:rPr lang="tr-TR" dirty="0"/>
              <a:t> genel özellikleri </a:t>
            </a:r>
          </a:p>
          <a:p>
            <a:pPr>
              <a:spcBef>
                <a:spcPct val="50000"/>
              </a:spcBef>
            </a:pPr>
            <a:r>
              <a:rPr lang="tr-TR" dirty="0"/>
              <a:t>               Seçilmiş </a:t>
            </a:r>
            <a:r>
              <a:rPr lang="tr-TR" dirty="0" err="1"/>
              <a:t>bivalv</a:t>
            </a:r>
            <a:r>
              <a:rPr lang="tr-TR" dirty="0"/>
              <a:t> cinsleri</a:t>
            </a:r>
          </a:p>
          <a:p>
            <a:pPr>
              <a:spcBef>
                <a:spcPct val="50000"/>
              </a:spcBef>
            </a:pPr>
            <a:r>
              <a:rPr lang="tr-TR" dirty="0"/>
              <a:t>	</a:t>
            </a:r>
          </a:p>
          <a:p>
            <a:pPr>
              <a:spcBef>
                <a:spcPct val="50000"/>
              </a:spcBef>
            </a:pPr>
            <a:r>
              <a:rPr lang="tr-TR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580" name="Picture 4"/>
          <p:cNvPicPr>
            <a:picLocks noChangeAspect="1" noChangeArrowheads="1"/>
          </p:cNvPicPr>
          <p:nvPr/>
        </p:nvPicPr>
        <p:blipFill>
          <a:blip r:embed="rId2" cstate="print"/>
          <a:srcRect l="5727" t="26237" r="45143" b="15715"/>
          <a:stretch>
            <a:fillRect/>
          </a:stretch>
        </p:blipFill>
        <p:spPr bwMode="auto">
          <a:xfrm>
            <a:off x="827088" y="0"/>
            <a:ext cx="7740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6582" name="Rectangle 6"/>
          <p:cNvSpPr>
            <a:spLocks noChangeArrowheads="1"/>
          </p:cNvSpPr>
          <p:nvPr/>
        </p:nvSpPr>
        <p:spPr bwMode="auto">
          <a:xfrm>
            <a:off x="0" y="6216650"/>
            <a:ext cx="561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0000"/>
                </a:solidFill>
                <a:hlinkClick r:id="rId3"/>
              </a:rPr>
              <a:t>http://animaldiversity.ummz.umich.edu/site/resources/</a:t>
            </a:r>
            <a:endParaRPr lang="tr-TR">
              <a:solidFill>
                <a:srgbClr val="FF0000"/>
              </a:solidFill>
            </a:endParaRPr>
          </a:p>
          <a:p>
            <a:r>
              <a:rPr lang="tr-TR">
                <a:solidFill>
                  <a:srgbClr val="FF0000"/>
                </a:solidFill>
              </a:rPr>
              <a:t>Grzimek_inverts/Bivalvia/Mytilus_edulis.jpg/view.html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060" name="Picture 4" descr="Scan10026"/>
          <p:cNvPicPr>
            <a:picLocks noChangeAspect="1" noChangeArrowheads="1"/>
          </p:cNvPicPr>
          <p:nvPr/>
        </p:nvPicPr>
        <p:blipFill>
          <a:blip r:embed="rId2" cstate="print"/>
          <a:srcRect l="68350" t="38983" r="18744" b="29973"/>
          <a:stretch>
            <a:fillRect/>
          </a:stretch>
        </p:blipFill>
        <p:spPr bwMode="auto">
          <a:xfrm>
            <a:off x="0" y="188913"/>
            <a:ext cx="1905000" cy="3240087"/>
          </a:xfrm>
          <a:prstGeom prst="rect">
            <a:avLst/>
          </a:prstGeom>
          <a:noFill/>
        </p:spPr>
      </p:pic>
      <p:pic>
        <p:nvPicPr>
          <p:cNvPr id="557061" name="Picture 5" descr="Scan10026"/>
          <p:cNvPicPr>
            <a:picLocks noChangeAspect="1" noChangeArrowheads="1"/>
          </p:cNvPicPr>
          <p:nvPr/>
        </p:nvPicPr>
        <p:blipFill>
          <a:blip r:embed="rId2" cstate="print"/>
          <a:srcRect l="55458" t="70847" r="32867" b="9998"/>
          <a:stretch>
            <a:fillRect/>
          </a:stretch>
        </p:blipFill>
        <p:spPr bwMode="auto">
          <a:xfrm>
            <a:off x="1908175" y="404813"/>
            <a:ext cx="2606675" cy="3024187"/>
          </a:xfrm>
          <a:prstGeom prst="rect">
            <a:avLst/>
          </a:prstGeom>
          <a:noFill/>
        </p:spPr>
      </p:pic>
      <p:pic>
        <p:nvPicPr>
          <p:cNvPr id="557062" name="Picture 6" descr="Scan10026"/>
          <p:cNvPicPr>
            <a:picLocks noChangeAspect="1" noChangeArrowheads="1"/>
          </p:cNvPicPr>
          <p:nvPr/>
        </p:nvPicPr>
        <p:blipFill>
          <a:blip r:embed="rId2" cstate="print"/>
          <a:srcRect l="68364" t="70868" r="8139" b="9410"/>
          <a:stretch>
            <a:fillRect/>
          </a:stretch>
        </p:blipFill>
        <p:spPr bwMode="auto">
          <a:xfrm>
            <a:off x="6589713" y="500063"/>
            <a:ext cx="2511425" cy="1490662"/>
          </a:xfrm>
          <a:prstGeom prst="rect">
            <a:avLst/>
          </a:prstGeom>
          <a:noFill/>
        </p:spPr>
      </p:pic>
      <p:pic>
        <p:nvPicPr>
          <p:cNvPr id="557063" name="Picture 7" descr="Scan10026"/>
          <p:cNvPicPr>
            <a:picLocks noChangeAspect="1" noChangeArrowheads="1"/>
          </p:cNvPicPr>
          <p:nvPr/>
        </p:nvPicPr>
        <p:blipFill>
          <a:blip r:embed="rId2" cstate="print"/>
          <a:srcRect l="83009" t="38206" r="8421" b="30539"/>
          <a:stretch>
            <a:fillRect/>
          </a:stretch>
        </p:blipFill>
        <p:spPr bwMode="auto">
          <a:xfrm>
            <a:off x="5651500" y="476250"/>
            <a:ext cx="915988" cy="2362200"/>
          </a:xfrm>
          <a:prstGeom prst="rect">
            <a:avLst/>
          </a:prstGeom>
          <a:noFill/>
        </p:spPr>
      </p:pic>
      <p:sp>
        <p:nvSpPr>
          <p:cNvPr id="557064" name="Text Box 8"/>
          <p:cNvSpPr txBox="1">
            <a:spLocks noChangeArrowheads="1"/>
          </p:cNvSpPr>
          <p:nvPr/>
        </p:nvSpPr>
        <p:spPr bwMode="auto">
          <a:xfrm>
            <a:off x="179388" y="3573463"/>
            <a:ext cx="89646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Triyas-G.               Triyas-Kretase                                Triyas           Jura-A. Kretase            </a:t>
            </a:r>
          </a:p>
          <a:p>
            <a:pPr>
              <a:spcBef>
                <a:spcPct val="50000"/>
              </a:spcBef>
            </a:pPr>
            <a:r>
              <a:rPr lang="tr-TR"/>
              <a:t>Tatlı sular</a:t>
            </a:r>
          </a:p>
        </p:txBody>
      </p:sp>
      <p:sp>
        <p:nvSpPr>
          <p:cNvPr id="557065" name="AutoShape 9"/>
          <p:cNvSpPr>
            <a:spLocks noChangeArrowheads="1"/>
          </p:cNvSpPr>
          <p:nvPr/>
        </p:nvSpPr>
        <p:spPr bwMode="auto">
          <a:xfrm>
            <a:off x="468313" y="4868863"/>
            <a:ext cx="865187" cy="93662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57066" name="AutoShape 10"/>
          <p:cNvSpPr>
            <a:spLocks noChangeArrowheads="1"/>
          </p:cNvSpPr>
          <p:nvPr/>
        </p:nvSpPr>
        <p:spPr bwMode="auto">
          <a:xfrm>
            <a:off x="2700338" y="3933825"/>
            <a:ext cx="865187" cy="93662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084" name="Picture 4" descr="Scan10027"/>
          <p:cNvPicPr>
            <a:picLocks noChangeAspect="1" noChangeArrowheads="1"/>
          </p:cNvPicPr>
          <p:nvPr/>
        </p:nvPicPr>
        <p:blipFill>
          <a:blip r:embed="rId2" cstate="print"/>
          <a:srcRect l="36604" t="10580" r="52576" b="67065"/>
          <a:stretch>
            <a:fillRect/>
          </a:stretch>
        </p:blipFill>
        <p:spPr bwMode="auto">
          <a:xfrm>
            <a:off x="6350" y="14288"/>
            <a:ext cx="2082800" cy="3043237"/>
          </a:xfrm>
          <a:prstGeom prst="rect">
            <a:avLst/>
          </a:prstGeom>
          <a:noFill/>
        </p:spPr>
      </p:pic>
      <p:pic>
        <p:nvPicPr>
          <p:cNvPr id="558085" name="Picture 5" descr="Scan10027"/>
          <p:cNvPicPr>
            <a:picLocks noChangeAspect="1" noChangeArrowheads="1"/>
          </p:cNvPicPr>
          <p:nvPr/>
        </p:nvPicPr>
        <p:blipFill>
          <a:blip r:embed="rId2" cstate="print"/>
          <a:srcRect l="11646" t="34129" r="70053" b="45876"/>
          <a:stretch>
            <a:fillRect/>
          </a:stretch>
        </p:blipFill>
        <p:spPr bwMode="auto">
          <a:xfrm>
            <a:off x="2111375" y="28575"/>
            <a:ext cx="2692400" cy="2079625"/>
          </a:xfrm>
          <a:prstGeom prst="rect">
            <a:avLst/>
          </a:prstGeom>
          <a:noFill/>
        </p:spPr>
      </p:pic>
      <p:pic>
        <p:nvPicPr>
          <p:cNvPr id="558086" name="Picture 6" descr="Scan10027"/>
          <p:cNvPicPr>
            <a:picLocks noChangeAspect="1" noChangeArrowheads="1"/>
          </p:cNvPicPr>
          <p:nvPr/>
        </p:nvPicPr>
        <p:blipFill>
          <a:blip r:embed="rId2" cstate="print"/>
          <a:srcRect l="30771" t="35295" r="52577" b="45877"/>
          <a:stretch>
            <a:fillRect/>
          </a:stretch>
        </p:blipFill>
        <p:spPr bwMode="auto">
          <a:xfrm>
            <a:off x="4773613" y="14288"/>
            <a:ext cx="2093912" cy="1674812"/>
          </a:xfrm>
          <a:prstGeom prst="rect">
            <a:avLst/>
          </a:prstGeom>
          <a:noFill/>
        </p:spPr>
      </p:pic>
      <p:pic>
        <p:nvPicPr>
          <p:cNvPr id="558087" name="Picture 7" descr="Scan10027"/>
          <p:cNvPicPr>
            <a:picLocks noChangeAspect="1" noChangeArrowheads="1"/>
          </p:cNvPicPr>
          <p:nvPr/>
        </p:nvPicPr>
        <p:blipFill>
          <a:blip r:embed="rId2" cstate="print"/>
          <a:srcRect l="10820" t="57651" r="70053" b="27075"/>
          <a:stretch>
            <a:fillRect/>
          </a:stretch>
        </p:blipFill>
        <p:spPr bwMode="auto">
          <a:xfrm>
            <a:off x="6894513" y="0"/>
            <a:ext cx="2249487" cy="1270000"/>
          </a:xfrm>
          <a:prstGeom prst="rect">
            <a:avLst/>
          </a:prstGeom>
          <a:noFill/>
        </p:spPr>
      </p:pic>
      <p:sp>
        <p:nvSpPr>
          <p:cNvPr id="558088" name="Text Box 8"/>
          <p:cNvSpPr txBox="1">
            <a:spLocks noChangeArrowheads="1"/>
          </p:cNvSpPr>
          <p:nvPr/>
        </p:nvSpPr>
        <p:spPr bwMode="auto">
          <a:xfrm>
            <a:off x="0" y="3213100"/>
            <a:ext cx="896461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Ü. Triyas-G.               Miyosen-G.                                Oligosen.-G.          Eosen-G.  </a:t>
            </a:r>
          </a:p>
          <a:p>
            <a:pPr>
              <a:spcBef>
                <a:spcPct val="50000"/>
              </a:spcBef>
            </a:pPr>
            <a:r>
              <a:rPr lang="tr-TR"/>
              <a:t>								Acısu            </a:t>
            </a:r>
          </a:p>
        </p:txBody>
      </p:sp>
      <p:sp>
        <p:nvSpPr>
          <p:cNvPr id="558089" name="AutoShape 9"/>
          <p:cNvSpPr>
            <a:spLocks noChangeArrowheads="1"/>
          </p:cNvSpPr>
          <p:nvPr/>
        </p:nvSpPr>
        <p:spPr bwMode="auto">
          <a:xfrm>
            <a:off x="2555875" y="3644900"/>
            <a:ext cx="865188" cy="93662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58090" name="AutoShape 10"/>
          <p:cNvSpPr>
            <a:spLocks noChangeArrowheads="1"/>
          </p:cNvSpPr>
          <p:nvPr/>
        </p:nvSpPr>
        <p:spPr bwMode="auto">
          <a:xfrm>
            <a:off x="5508625" y="3573463"/>
            <a:ext cx="865188" cy="93662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58091" name="AutoShape 11"/>
          <p:cNvSpPr>
            <a:spLocks noChangeArrowheads="1"/>
          </p:cNvSpPr>
          <p:nvPr/>
        </p:nvSpPr>
        <p:spPr bwMode="auto">
          <a:xfrm>
            <a:off x="7524750" y="2060575"/>
            <a:ext cx="865188" cy="93662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154" name="Picture 2" descr="Scan10027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56575" t="19995" r="10159" b="15302"/>
          <a:stretch>
            <a:fillRect/>
          </a:stretch>
        </p:blipFill>
        <p:spPr bwMode="auto">
          <a:xfrm>
            <a:off x="0" y="0"/>
            <a:ext cx="4986338" cy="6858000"/>
          </a:xfrm>
          <a:prstGeom prst="rect">
            <a:avLst/>
          </a:prstGeom>
          <a:noFill/>
        </p:spPr>
      </p:pic>
      <p:sp>
        <p:nvSpPr>
          <p:cNvPr id="561155" name="Text Box 3"/>
          <p:cNvSpPr txBox="1">
            <a:spLocks noChangeArrowheads="1"/>
          </p:cNvSpPr>
          <p:nvPr/>
        </p:nvSpPr>
        <p:spPr bwMode="auto">
          <a:xfrm>
            <a:off x="5580063" y="765175"/>
            <a:ext cx="316865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i="1"/>
              <a:t>Megalodon</a:t>
            </a:r>
          </a:p>
          <a:p>
            <a:r>
              <a:rPr lang="tr-TR"/>
              <a:t>Orta-Üst Devoniyen</a:t>
            </a:r>
          </a:p>
          <a:p>
            <a:endParaRPr lang="tr-TR"/>
          </a:p>
          <a:p>
            <a:r>
              <a:rPr lang="tr-TR" i="1"/>
              <a:t>Neomegaladon</a:t>
            </a:r>
          </a:p>
          <a:p>
            <a:r>
              <a:rPr lang="tr-TR"/>
              <a:t>Üst Triyas</a:t>
            </a:r>
          </a:p>
          <a:p>
            <a:endParaRPr lang="tr-TR"/>
          </a:p>
          <a:p>
            <a:r>
              <a:rPr lang="tr-TR" i="1"/>
              <a:t>Diceras</a:t>
            </a:r>
          </a:p>
          <a:p>
            <a:r>
              <a:rPr lang="tr-TR"/>
              <a:t>Üst Jurasik</a:t>
            </a:r>
          </a:p>
          <a:p>
            <a:endParaRPr lang="tr-TR"/>
          </a:p>
          <a:p>
            <a:r>
              <a:rPr lang="tr-TR" i="1"/>
              <a:t>Hippurites</a:t>
            </a:r>
          </a:p>
          <a:p>
            <a:r>
              <a:rPr lang="tr-TR"/>
              <a:t>Üst Kretase </a:t>
            </a:r>
          </a:p>
        </p:txBody>
      </p:sp>
      <p:sp>
        <p:nvSpPr>
          <p:cNvPr id="561156" name="AutoShape 4"/>
          <p:cNvSpPr>
            <a:spLocks noChangeArrowheads="1"/>
          </p:cNvSpPr>
          <p:nvPr/>
        </p:nvSpPr>
        <p:spPr bwMode="auto">
          <a:xfrm>
            <a:off x="7092950" y="3213100"/>
            <a:ext cx="865188" cy="93662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61157" name="AutoShape 5"/>
          <p:cNvSpPr>
            <a:spLocks noChangeArrowheads="1"/>
          </p:cNvSpPr>
          <p:nvPr/>
        </p:nvSpPr>
        <p:spPr bwMode="auto">
          <a:xfrm>
            <a:off x="7380288" y="1412875"/>
            <a:ext cx="865187" cy="93662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228" name="Picture 4"/>
          <p:cNvPicPr>
            <a:picLocks noChangeAspect="1" noChangeArrowheads="1"/>
          </p:cNvPicPr>
          <p:nvPr/>
        </p:nvPicPr>
        <p:blipFill>
          <a:blip r:embed="rId2" cstate="print"/>
          <a:srcRect l="6691" t="34413" r="65083" b="38603"/>
          <a:stretch>
            <a:fillRect/>
          </a:stretch>
        </p:blipFill>
        <p:spPr bwMode="auto">
          <a:xfrm>
            <a:off x="0" y="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4229" name="Rectangle 5"/>
          <p:cNvSpPr>
            <a:spLocks noChangeArrowheads="1"/>
          </p:cNvSpPr>
          <p:nvPr/>
        </p:nvSpPr>
        <p:spPr bwMode="auto">
          <a:xfrm>
            <a:off x="1187450" y="6491288"/>
            <a:ext cx="607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http://www.palaeos.com/Mesozoic/Cretaceous/Aptian.html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276" name="Picture 4"/>
          <p:cNvPicPr>
            <a:picLocks noChangeAspect="1" noChangeArrowheads="1"/>
          </p:cNvPicPr>
          <p:nvPr/>
        </p:nvPicPr>
        <p:blipFill>
          <a:blip r:embed="rId2" cstate="print"/>
          <a:srcRect l="40286" t="24794" r="19226" b="41365"/>
          <a:stretch>
            <a:fillRect/>
          </a:stretch>
        </p:blipFill>
        <p:spPr bwMode="auto">
          <a:xfrm>
            <a:off x="0" y="0"/>
            <a:ext cx="9144000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6277" name="Rectangle 5"/>
          <p:cNvSpPr>
            <a:spLocks noChangeArrowheads="1"/>
          </p:cNvSpPr>
          <p:nvPr/>
        </p:nvSpPr>
        <p:spPr bwMode="auto">
          <a:xfrm>
            <a:off x="1187450" y="5805488"/>
            <a:ext cx="601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http://www.ruhr-uni-bochum.de/sediment/rudinet/intro.htm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00" name="Picture 4"/>
          <p:cNvPicPr>
            <a:picLocks noChangeAspect="1" noChangeArrowheads="1"/>
          </p:cNvPicPr>
          <p:nvPr/>
        </p:nvPicPr>
        <p:blipFill>
          <a:blip r:embed="rId2" cstate="print"/>
          <a:srcRect l="21916" t="27682" r="17595" b="17603"/>
          <a:stretch>
            <a:fillRect/>
          </a:stretch>
        </p:blipFill>
        <p:spPr bwMode="auto">
          <a:xfrm>
            <a:off x="0" y="0"/>
            <a:ext cx="91440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7301" name="Rectangle 5"/>
          <p:cNvSpPr>
            <a:spLocks noChangeArrowheads="1"/>
          </p:cNvSpPr>
          <p:nvPr/>
        </p:nvSpPr>
        <p:spPr bwMode="auto">
          <a:xfrm>
            <a:off x="4392613" y="6381750"/>
            <a:ext cx="47513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/>
              <a:t>http://www.ruhr-uni-bochum.de/sediment/rudinet/images/saiwbio.jpg</a:t>
            </a:r>
          </a:p>
        </p:txBody>
      </p:sp>
      <p:sp>
        <p:nvSpPr>
          <p:cNvPr id="567302" name="Text Box 6"/>
          <p:cNvSpPr txBox="1">
            <a:spLocks noChangeArrowheads="1"/>
          </p:cNvSpPr>
          <p:nvPr/>
        </p:nvSpPr>
        <p:spPr bwMode="auto">
          <a:xfrm>
            <a:off x="0" y="6216650"/>
            <a:ext cx="2808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i="1"/>
              <a:t>Vaccinites vesiculosus</a:t>
            </a:r>
            <a:r>
              <a:rPr lang="tr-TR"/>
              <a:t>, Umman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324" name="Picture 4"/>
          <p:cNvPicPr>
            <a:picLocks noChangeAspect="1" noChangeArrowheads="1"/>
          </p:cNvPicPr>
          <p:nvPr/>
        </p:nvPicPr>
        <p:blipFill>
          <a:blip r:embed="rId2" cstate="print"/>
          <a:srcRect l="17059" t="29128" r="12738" b="23364"/>
          <a:stretch>
            <a:fillRect/>
          </a:stretch>
        </p:blipFill>
        <p:spPr bwMode="auto">
          <a:xfrm>
            <a:off x="0" y="0"/>
            <a:ext cx="9144000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8325" name="Rectangle 5"/>
          <p:cNvSpPr>
            <a:spLocks noChangeArrowheads="1"/>
          </p:cNvSpPr>
          <p:nvPr/>
        </p:nvSpPr>
        <p:spPr bwMode="auto">
          <a:xfrm>
            <a:off x="1042988" y="4797425"/>
            <a:ext cx="708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http://www.ruhr-uni-bochum.de/sediment/rudinet/images/saidraw.jpg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348" name="Picture 4"/>
          <p:cNvPicPr>
            <a:picLocks noChangeAspect="1" noChangeArrowheads="1"/>
          </p:cNvPicPr>
          <p:nvPr/>
        </p:nvPicPr>
        <p:blipFill>
          <a:blip r:embed="rId2" cstate="print"/>
          <a:srcRect l="20845" t="28397" r="17059" b="18318"/>
          <a:stretch>
            <a:fillRect/>
          </a:stretch>
        </p:blipFill>
        <p:spPr bwMode="auto">
          <a:xfrm>
            <a:off x="0" y="0"/>
            <a:ext cx="9144000" cy="588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9349" name="Rectangle 5"/>
          <p:cNvSpPr>
            <a:spLocks noChangeArrowheads="1"/>
          </p:cNvSpPr>
          <p:nvPr/>
        </p:nvSpPr>
        <p:spPr bwMode="auto">
          <a:xfrm>
            <a:off x="1042988" y="6165850"/>
            <a:ext cx="708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http://www.ruhr-uni-bochum.de/sediment/rudinet/images/saidraw.jpg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6" name="Picture 2" descr="zamanc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2852738" cy="6797675"/>
          </a:xfrm>
          <a:prstGeom prst="rect">
            <a:avLst/>
          </a:prstGeom>
          <a:noFill/>
        </p:spPr>
      </p:pic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3995738" y="2708275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/>
              <a:t>  </a:t>
            </a:r>
            <a:r>
              <a:rPr lang="tr-TR" i="1"/>
              <a:t>Halobia/Daonella</a:t>
            </a:r>
          </a:p>
          <a:p>
            <a:r>
              <a:rPr lang="tr-TR" i="1"/>
              <a:t>  Neomegaladon</a:t>
            </a:r>
          </a:p>
        </p:txBody>
      </p:sp>
      <p:sp>
        <p:nvSpPr>
          <p:cNvPr id="482310" name="AutoShape 6"/>
          <p:cNvSpPr>
            <a:spLocks noChangeArrowheads="1"/>
          </p:cNvSpPr>
          <p:nvPr/>
        </p:nvSpPr>
        <p:spPr bwMode="auto">
          <a:xfrm>
            <a:off x="2555875" y="2781300"/>
            <a:ext cx="1296988" cy="503238"/>
          </a:xfrm>
          <a:prstGeom prst="leftArrow">
            <a:avLst>
              <a:gd name="adj1" fmla="val 50000"/>
              <a:gd name="adj2" fmla="val 644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482311" name="AutoShape 7"/>
          <p:cNvSpPr>
            <a:spLocks noChangeArrowheads="1"/>
          </p:cNvSpPr>
          <p:nvPr/>
        </p:nvSpPr>
        <p:spPr bwMode="auto">
          <a:xfrm>
            <a:off x="1908175" y="1773238"/>
            <a:ext cx="1296988" cy="503237"/>
          </a:xfrm>
          <a:prstGeom prst="leftArrow">
            <a:avLst>
              <a:gd name="adj1" fmla="val 50000"/>
              <a:gd name="adj2" fmla="val 644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482312" name="Text Box 8"/>
          <p:cNvSpPr txBox="1">
            <a:spLocks noChangeArrowheads="1"/>
          </p:cNvSpPr>
          <p:nvPr/>
        </p:nvSpPr>
        <p:spPr bwMode="auto">
          <a:xfrm>
            <a:off x="3419475" y="1773238"/>
            <a:ext cx="4392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RUDİSTLER / INOCERAMIDLER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WordArt 2"/>
          <p:cNvSpPr>
            <a:spLocks noChangeArrowheads="1" noChangeShapeType="1" noTextEdit="1"/>
          </p:cNvSpPr>
          <p:nvPr/>
        </p:nvSpPr>
        <p:spPr bwMode="auto">
          <a:xfrm>
            <a:off x="2916238" y="2708275"/>
            <a:ext cx="3887787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Molluska</a:t>
            </a:r>
          </a:p>
        </p:txBody>
      </p:sp>
      <p:pic>
        <p:nvPicPr>
          <p:cNvPr id="512003" name="Picture 3" descr="ink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933825"/>
            <a:ext cx="1727200" cy="1727200"/>
          </a:xfrm>
          <a:prstGeom prst="rect">
            <a:avLst/>
          </a:prstGeom>
          <a:noFill/>
        </p:spPr>
      </p:pic>
      <p:pic>
        <p:nvPicPr>
          <p:cNvPr id="512004" name="Picture 4" descr="snail_mail_lg_bl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196975"/>
            <a:ext cx="1257300" cy="1143000"/>
          </a:xfrm>
          <a:prstGeom prst="rect">
            <a:avLst/>
          </a:prstGeom>
          <a:noFill/>
        </p:spPr>
      </p:pic>
      <p:pic>
        <p:nvPicPr>
          <p:cNvPr id="512005" name="Picture 5" descr="octopus_swimming_lg_blk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508500"/>
            <a:ext cx="1362075" cy="1485900"/>
          </a:xfrm>
          <a:prstGeom prst="rect">
            <a:avLst/>
          </a:prstGeom>
          <a:noFill/>
        </p:spPr>
      </p:pic>
      <p:pic>
        <p:nvPicPr>
          <p:cNvPr id="512006" name="Picture 6" descr="clam3_lg_blk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1196975"/>
            <a:ext cx="1150938" cy="1150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370" name="Picture 2"/>
          <p:cNvPicPr>
            <a:picLocks noChangeAspect="1" noChangeArrowheads="1"/>
          </p:cNvPicPr>
          <p:nvPr/>
        </p:nvPicPr>
        <p:blipFill>
          <a:blip r:embed="rId2" cstate="print"/>
          <a:srcRect l="4643" t="15715" r="44060" b="24080"/>
          <a:stretch>
            <a:fillRect/>
          </a:stretch>
        </p:blipFill>
        <p:spPr bwMode="auto">
          <a:xfrm>
            <a:off x="684213" y="-19050"/>
            <a:ext cx="7812087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0371" name="WordArt 3"/>
          <p:cNvSpPr>
            <a:spLocks noChangeArrowheads="1" noChangeShapeType="1" noTextEdit="1"/>
          </p:cNvSpPr>
          <p:nvPr/>
        </p:nvSpPr>
        <p:spPr bwMode="auto">
          <a:xfrm>
            <a:off x="4356100" y="1125538"/>
            <a:ext cx="3600450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Bivalvia</a:t>
            </a:r>
          </a:p>
        </p:txBody>
      </p:sp>
      <p:sp>
        <p:nvSpPr>
          <p:cNvPr id="570372" name="Rectangle 4"/>
          <p:cNvSpPr>
            <a:spLocks noChangeArrowheads="1"/>
          </p:cNvSpPr>
          <p:nvPr/>
        </p:nvSpPr>
        <p:spPr bwMode="auto">
          <a:xfrm>
            <a:off x="250825" y="5949950"/>
            <a:ext cx="561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0000"/>
                </a:solidFill>
                <a:hlinkClick r:id="rId3"/>
              </a:rPr>
              <a:t>http://animaldiversity.ummz.umich.edu/site/resources/</a:t>
            </a:r>
            <a:endParaRPr lang="tr-TR">
              <a:solidFill>
                <a:srgbClr val="FF0000"/>
              </a:solidFill>
            </a:endParaRPr>
          </a:p>
          <a:p>
            <a:r>
              <a:rPr lang="tr-TR">
                <a:solidFill>
                  <a:srgbClr val="FF0000"/>
                </a:solidFill>
              </a:rPr>
              <a:t>Grzimek_inverts/Bivalvia/Mytilus_edulis.jpg/view.html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394" name="Picture 2"/>
          <p:cNvPicPr>
            <a:picLocks noChangeAspect="1" noChangeArrowheads="1"/>
          </p:cNvPicPr>
          <p:nvPr/>
        </p:nvPicPr>
        <p:blipFill>
          <a:blip r:embed="rId2" cstate="print"/>
          <a:srcRect l="39203" t="29128" r="33797" b="18317"/>
          <a:stretch>
            <a:fillRect/>
          </a:stretch>
        </p:blipFill>
        <p:spPr bwMode="auto">
          <a:xfrm>
            <a:off x="1258888" y="0"/>
            <a:ext cx="4697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1395" name="Text Box 3"/>
          <p:cNvSpPr txBox="1">
            <a:spLocks noChangeArrowheads="1"/>
          </p:cNvSpPr>
          <p:nvPr/>
        </p:nvSpPr>
        <p:spPr bwMode="auto">
          <a:xfrm>
            <a:off x="6588125" y="2349500"/>
            <a:ext cx="201612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Midyenin büyüklüğüne dikkat ediniz</a:t>
            </a:r>
          </a:p>
          <a:p>
            <a:pPr>
              <a:spcBef>
                <a:spcPct val="50000"/>
              </a:spcBef>
            </a:pPr>
            <a:endParaRPr lang="tr-TR"/>
          </a:p>
        </p:txBody>
      </p:sp>
      <p:sp>
        <p:nvSpPr>
          <p:cNvPr id="571396" name="AutoShape 4"/>
          <p:cNvSpPr>
            <a:spLocks noChangeArrowheads="1"/>
          </p:cNvSpPr>
          <p:nvPr/>
        </p:nvSpPr>
        <p:spPr bwMode="auto">
          <a:xfrm>
            <a:off x="6372225" y="3357563"/>
            <a:ext cx="1800225" cy="288925"/>
          </a:xfrm>
          <a:prstGeom prst="leftArrow">
            <a:avLst>
              <a:gd name="adj1" fmla="val 50000"/>
              <a:gd name="adj2" fmla="val 1557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571397" name="Picture 5" descr="clam3_lg_bl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4076700"/>
            <a:ext cx="2447925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418" name="Picture 2"/>
          <p:cNvPicPr>
            <a:picLocks noChangeAspect="1" noChangeArrowheads="1"/>
          </p:cNvPicPr>
          <p:nvPr/>
        </p:nvPicPr>
        <p:blipFill>
          <a:blip r:embed="rId2" cstate="print"/>
          <a:srcRect l="30559" t="25523" r="27322" b="35603"/>
          <a:stretch>
            <a:fillRect/>
          </a:stretch>
        </p:blipFill>
        <p:spPr bwMode="auto">
          <a:xfrm>
            <a:off x="0" y="0"/>
            <a:ext cx="9144000" cy="632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2419" name="Rectangle 3"/>
          <p:cNvSpPr>
            <a:spLocks noChangeArrowheads="1"/>
          </p:cNvSpPr>
          <p:nvPr/>
        </p:nvSpPr>
        <p:spPr bwMode="auto">
          <a:xfrm>
            <a:off x="900113" y="6491288"/>
            <a:ext cx="715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http://www.palaeos.com/Invertebrates/Molluscs/Bivalvia/Bivalvia.html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466" name="Picture 2"/>
          <p:cNvPicPr>
            <a:picLocks noChangeAspect="1" noChangeArrowheads="1"/>
          </p:cNvPicPr>
          <p:nvPr/>
        </p:nvPicPr>
        <p:blipFill>
          <a:blip r:embed="rId2" cstate="print"/>
          <a:srcRect l="35417" t="32001" r="31107" b="40651"/>
          <a:stretch>
            <a:fillRect/>
          </a:stretch>
        </p:blipFill>
        <p:spPr bwMode="auto">
          <a:xfrm>
            <a:off x="0" y="0"/>
            <a:ext cx="9144000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4467" name="Rectangle 3"/>
          <p:cNvSpPr>
            <a:spLocks noChangeArrowheads="1"/>
          </p:cNvSpPr>
          <p:nvPr/>
        </p:nvSpPr>
        <p:spPr bwMode="auto">
          <a:xfrm>
            <a:off x="468313" y="5661025"/>
            <a:ext cx="3321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hlinkClick r:id="rId3"/>
              </a:rPr>
              <a:t>http://www.palaeos.com/</a:t>
            </a:r>
            <a:endParaRPr lang="tr-TR"/>
          </a:p>
          <a:p>
            <a:r>
              <a:rPr lang="tr-TR"/>
              <a:t>nvertebrates/Molluscs/Bivalvia/</a:t>
            </a:r>
          </a:p>
          <a:p>
            <a:r>
              <a:rPr lang="tr-TR"/>
              <a:t>Bivalvia.html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556" name="Picture 4"/>
          <p:cNvPicPr>
            <a:picLocks noChangeAspect="1" noChangeArrowheads="1"/>
          </p:cNvPicPr>
          <p:nvPr/>
        </p:nvPicPr>
        <p:blipFill>
          <a:blip r:embed="rId2" cstate="print"/>
          <a:srcRect l="5727" t="57207" r="66737" b="18317"/>
          <a:stretch>
            <a:fillRect/>
          </a:stretch>
        </p:blipFill>
        <p:spPr bwMode="auto">
          <a:xfrm>
            <a:off x="0" y="0"/>
            <a:ext cx="406717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5557" name="Picture 5"/>
          <p:cNvPicPr>
            <a:picLocks noChangeAspect="1" noChangeArrowheads="1"/>
          </p:cNvPicPr>
          <p:nvPr/>
        </p:nvPicPr>
        <p:blipFill>
          <a:blip r:embed="rId3" cstate="print"/>
          <a:srcRect l="5727" t="25523" r="43524" b="26953"/>
          <a:stretch>
            <a:fillRect/>
          </a:stretch>
        </p:blipFill>
        <p:spPr bwMode="auto">
          <a:xfrm>
            <a:off x="3995738" y="0"/>
            <a:ext cx="46799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5558" name="Picture 6"/>
          <p:cNvPicPr>
            <a:picLocks noChangeAspect="1" noChangeArrowheads="1"/>
          </p:cNvPicPr>
          <p:nvPr/>
        </p:nvPicPr>
        <p:blipFill>
          <a:blip r:embed="rId4" cstate="print"/>
          <a:srcRect l="6262" t="49286" r="63499" b="25523"/>
          <a:stretch>
            <a:fillRect/>
          </a:stretch>
        </p:blipFill>
        <p:spPr bwMode="auto">
          <a:xfrm>
            <a:off x="0" y="2636838"/>
            <a:ext cx="40322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5559" name="Rectangle 7"/>
          <p:cNvSpPr>
            <a:spLocks noChangeArrowheads="1"/>
          </p:cNvSpPr>
          <p:nvPr/>
        </p:nvSpPr>
        <p:spPr bwMode="auto">
          <a:xfrm>
            <a:off x="0" y="5230813"/>
            <a:ext cx="490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200">
                <a:hlinkClick r:id="rId5"/>
              </a:rPr>
              <a:t>http://animaldiversity.ummz.umich.edu/site/resources/Grzimek_inverts</a:t>
            </a:r>
            <a:endParaRPr lang="tr-TR" sz="1200"/>
          </a:p>
          <a:p>
            <a:r>
              <a:rPr lang="tr-TR" sz="1200"/>
              <a:t>/Bivalvia/v02_id345_con_bivanat.jpg/view.html</a:t>
            </a:r>
          </a:p>
        </p:txBody>
      </p:sp>
      <p:sp>
        <p:nvSpPr>
          <p:cNvPr id="535560" name="Text Box 8"/>
          <p:cNvSpPr txBox="1">
            <a:spLocks noChangeArrowheads="1"/>
          </p:cNvSpPr>
          <p:nvPr/>
        </p:nvSpPr>
        <p:spPr bwMode="auto">
          <a:xfrm>
            <a:off x="5003800" y="3573463"/>
            <a:ext cx="3889375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Bivalvia ile eş anlamlı kelimeler</a:t>
            </a:r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r>
              <a:rPr lang="tr-TR"/>
              <a:t>Lamellibranş</a:t>
            </a:r>
          </a:p>
          <a:p>
            <a:pPr>
              <a:spcBef>
                <a:spcPct val="50000"/>
              </a:spcBef>
            </a:pPr>
            <a:r>
              <a:rPr lang="tr-TR"/>
              <a:t>Pelesipod</a:t>
            </a:r>
          </a:p>
          <a:p>
            <a:pPr>
              <a:spcBef>
                <a:spcPct val="50000"/>
              </a:spcBef>
            </a:pPr>
            <a:r>
              <a:rPr lang="tr-TR"/>
              <a:t>Çift kavkılılar</a:t>
            </a:r>
          </a:p>
          <a:p>
            <a:pPr>
              <a:spcBef>
                <a:spcPct val="50000"/>
              </a:spcBef>
            </a:pPr>
            <a:r>
              <a:rPr lang="tr-TR"/>
              <a:t>Balta ayaklılar</a:t>
            </a:r>
          </a:p>
          <a:p>
            <a:pPr>
              <a:spcBef>
                <a:spcPct val="50000"/>
              </a:spcBef>
            </a:pPr>
            <a:r>
              <a:rPr lang="tr-TR"/>
              <a:t>Midyeler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6" name="Text Box 4"/>
          <p:cNvSpPr txBox="1">
            <a:spLocks noChangeArrowheads="1"/>
          </p:cNvSpPr>
          <p:nvPr/>
        </p:nvSpPr>
        <p:spPr bwMode="auto">
          <a:xfrm>
            <a:off x="468313" y="115888"/>
            <a:ext cx="8208962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Önemli terimler</a:t>
            </a:r>
          </a:p>
          <a:p>
            <a:r>
              <a:rPr lang="tr-TR"/>
              <a:t>UMBO: Kavkının büyümesi sırasındaki ilk kısım</a:t>
            </a:r>
          </a:p>
          <a:p>
            <a:r>
              <a:rPr lang="tr-TR"/>
              <a:t>ÇENGEL: Bükümlü kısım</a:t>
            </a:r>
          </a:p>
          <a:p>
            <a:r>
              <a:rPr lang="tr-TR"/>
              <a:t>SAĞ KAVKI :  Çengel önde tutulduğunda sağda kalan kavkı</a:t>
            </a:r>
          </a:p>
          <a:p>
            <a:r>
              <a:rPr lang="tr-TR"/>
              <a:t>SOL KAVKI: Çengel önde tutulduğunda solda kalan kavkı</a:t>
            </a:r>
          </a:p>
          <a:p>
            <a:r>
              <a:rPr lang="tr-TR"/>
              <a:t>ANTERİYÖR: Ağızın bulunduğu taraf, ön taraf</a:t>
            </a:r>
          </a:p>
          <a:p>
            <a:r>
              <a:rPr lang="tr-TR"/>
              <a:t>POSTERİYÖR: Anüsün bulunduğu taraf, arka taraf</a:t>
            </a:r>
          </a:p>
          <a:p>
            <a:r>
              <a:rPr lang="tr-TR"/>
              <a:t>DORSAL TARAF (Sırt): Çengelin olduğu kısım</a:t>
            </a:r>
          </a:p>
          <a:p>
            <a:r>
              <a:rPr lang="tr-TR"/>
              <a:t>VENTRAL TARAF (Karın): Ayakların çıktığı kısım</a:t>
            </a:r>
          </a:p>
          <a:p>
            <a:r>
              <a:rPr lang="tr-TR"/>
              <a:t>LİGAMENT: İki kavkıyı birleştiren boynuzumsu madde</a:t>
            </a:r>
          </a:p>
          <a:p>
            <a:r>
              <a:rPr lang="tr-TR"/>
              <a:t>MENTEŞE LEVHASI: İki kavkının birleşim yeri</a:t>
            </a:r>
          </a:p>
          <a:p>
            <a:r>
              <a:rPr lang="tr-TR"/>
              <a:t>KARDİNAL DİŞLER: Çengelin altındaki iri diş ve diş çukurları</a:t>
            </a:r>
          </a:p>
          <a:p>
            <a:r>
              <a:rPr lang="tr-TR"/>
              <a:t>YAN DİŞLER: Menteşe levhasındaki diğer diş ve diş çukurları</a:t>
            </a:r>
          </a:p>
          <a:p>
            <a:r>
              <a:rPr lang="tr-TR"/>
              <a:t>PALİAL ÇİZGİ: Yumuşak kısmın kavkı üzerinde bıraktığı iz</a:t>
            </a:r>
          </a:p>
          <a:p>
            <a:r>
              <a:rPr lang="tr-TR"/>
              <a:t>PALİAL SİNUS: Kavkı üzerindeki girintili iz kısmı </a:t>
            </a:r>
          </a:p>
          <a:p>
            <a:pPr>
              <a:spcBef>
                <a:spcPct val="50000"/>
              </a:spcBef>
            </a:pPr>
            <a:endParaRPr lang="tr-TR"/>
          </a:p>
        </p:txBody>
      </p:sp>
      <p:pic>
        <p:nvPicPr>
          <p:cNvPr id="550917" name="Picture 5"/>
          <p:cNvPicPr>
            <a:picLocks noChangeAspect="1" noChangeArrowheads="1"/>
          </p:cNvPicPr>
          <p:nvPr/>
        </p:nvPicPr>
        <p:blipFill>
          <a:blip r:embed="rId2" cstate="print"/>
          <a:srcRect l="5727" t="25523" r="43524" b="26953"/>
          <a:stretch>
            <a:fillRect/>
          </a:stretch>
        </p:blipFill>
        <p:spPr bwMode="auto">
          <a:xfrm>
            <a:off x="539750" y="4365625"/>
            <a:ext cx="3167063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0918" name="Picture 6"/>
          <p:cNvPicPr>
            <a:picLocks noChangeAspect="1" noChangeArrowheads="1"/>
          </p:cNvPicPr>
          <p:nvPr/>
        </p:nvPicPr>
        <p:blipFill>
          <a:blip r:embed="rId3" cstate="print"/>
          <a:srcRect l="6262" t="49286" r="63499" b="25523"/>
          <a:stretch>
            <a:fillRect/>
          </a:stretch>
        </p:blipFill>
        <p:spPr bwMode="auto">
          <a:xfrm>
            <a:off x="3851275" y="4365625"/>
            <a:ext cx="34559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zme">
  <a:themeElements>
    <a:clrScheme name="Huzme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Huz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zme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3054</TotalTime>
  <Words>325</Words>
  <Application>Microsoft Office PowerPoint</Application>
  <PresentationFormat>Ekran Gösterisi (4:3)</PresentationFormat>
  <Paragraphs>97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Huzme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muhittin</dc:creator>
  <cp:lastModifiedBy>gormus</cp:lastModifiedBy>
  <cp:revision>348</cp:revision>
  <dcterms:created xsi:type="dcterms:W3CDTF">2006-02-12T07:46:52Z</dcterms:created>
  <dcterms:modified xsi:type="dcterms:W3CDTF">2018-02-27T07:42:36Z</dcterms:modified>
</cp:coreProperties>
</file>