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4" r:id="rId2"/>
    <p:sldId id="325" r:id="rId3"/>
    <p:sldId id="353" r:id="rId4"/>
    <p:sldId id="355" r:id="rId5"/>
    <p:sldId id="354" r:id="rId6"/>
    <p:sldId id="356" r:id="rId7"/>
    <p:sldId id="339" r:id="rId8"/>
    <p:sldId id="341" r:id="rId9"/>
    <p:sldId id="344" r:id="rId10"/>
    <p:sldId id="347" r:id="rId11"/>
    <p:sldId id="351"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Başlık 7"/>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bwMode="auto">
          <a:xfrm rot="5400000">
            <a:off x="7764621" y="1174097"/>
            <a:ext cx="2286000" cy="381000"/>
          </a:xfrm>
        </p:spPr>
        <p:txBody>
          <a:bodyPr/>
          <a:lstStyle/>
          <a:p>
            <a:fld id="{A23720DD-5B6D-40BF-8493-A6B52D484E6B}" type="datetimeFigureOut">
              <a:rPr lang="tr-TR" smtClean="0"/>
              <a:t>12.12.2020</a:t>
            </a:fld>
            <a:endParaRPr lang="tr-TR"/>
          </a:p>
        </p:txBody>
      </p:sp>
      <p:sp>
        <p:nvSpPr>
          <p:cNvPr id="17" name="Altbilgi Yer Tutucusu 16"/>
          <p:cNvSpPr>
            <a:spLocks noGrp="1"/>
          </p:cNvSpPr>
          <p:nvPr>
            <p:ph type="ftr" sz="quarter" idx="11"/>
          </p:nvPr>
        </p:nvSpPr>
        <p:spPr bwMode="auto">
          <a:xfrm rot="5400000">
            <a:off x="7077269" y="4181669"/>
            <a:ext cx="3657600" cy="384048"/>
          </a:xfrm>
        </p:spPr>
        <p:txBody>
          <a:bodyPr/>
          <a:lstStyle/>
          <a:p>
            <a:endParaRPr lang="tr-TR"/>
          </a:p>
        </p:txBody>
      </p:sp>
      <p:sp>
        <p:nvSpPr>
          <p:cNvPr id="10" name="Dikdörtgen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Dikdörtgen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üz Bağlayıcı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Düz Bağlayıcı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Düz Bağlayıcı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Dikdörtgen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ayt Numarası Yer Tutucusu 28"/>
          <p:cNvSpPr>
            <a:spLocks noGrp="1"/>
          </p:cNvSpPr>
          <p:nvPr>
            <p:ph type="sldNum" sz="quarter" idx="12"/>
          </p:nvPr>
        </p:nvSpPr>
        <p:spPr bwMode="auto">
          <a:xfrm>
            <a:off x="1325544" y="4928702"/>
            <a:ext cx="609600" cy="517524"/>
          </a:xfrm>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12.12.2020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12.12.2020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8" name="İçerik Yer Tutucusu 7"/>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4"/>
          </p:nvPr>
        </p:nvSpPr>
        <p:spPr/>
        <p:txBody>
          <a:bodyPr rtlCol="0"/>
          <a:lstStyle/>
          <a:p>
            <a:fld id="{A23720DD-5B6D-40BF-8493-A6B52D484E6B}" type="datetimeFigureOut">
              <a:rPr lang="tr-TR" smtClean="0"/>
              <a:t>12.12.2020</a:t>
            </a:fld>
            <a:endParaRPr lang="tr-TR"/>
          </a:p>
        </p:txBody>
      </p:sp>
      <p:sp>
        <p:nvSpPr>
          <p:cNvPr id="9" name="Slayt Numarası Yer Tutucusu 8"/>
          <p:cNvSpPr>
            <a:spLocks noGrp="1"/>
          </p:cNvSpPr>
          <p:nvPr>
            <p:ph type="sldNum" sz="quarter" idx="15"/>
          </p:nvPr>
        </p:nvSpPr>
        <p:spPr/>
        <p:txBody>
          <a:bodyPr rtlCol="0"/>
          <a:lstStyle/>
          <a:p>
            <a:fld id="{F302176B-0E47-46AC-8F43-DAB4B8A37D06}" type="slidenum">
              <a:rPr lang="tr-TR" smtClean="0"/>
              <a:t>‹#›</a:t>
            </a:fld>
            <a:endParaRPr lang="tr-TR"/>
          </a:p>
        </p:txBody>
      </p:sp>
      <p:sp>
        <p:nvSpPr>
          <p:cNvPr id="10" name="Altbilgi Yer Tutucusu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bwMode="auto">
          <a:xfrm rot="5400000">
            <a:off x="7763256" y="1170432"/>
            <a:ext cx="2286000" cy="381000"/>
          </a:xfrm>
        </p:spPr>
        <p:txBody>
          <a:bodyPr/>
          <a:lstStyle/>
          <a:p>
            <a:fld id="{A23720DD-5B6D-40BF-8493-A6B52D484E6B}" type="datetimeFigureOut">
              <a:rPr lang="tr-TR" smtClean="0"/>
              <a:t>12.12.2020</a:t>
            </a:fld>
            <a:endParaRPr lang="tr-TR"/>
          </a:p>
        </p:txBody>
      </p:sp>
      <p:sp>
        <p:nvSpPr>
          <p:cNvPr id="5" name="Altbilgi Yer Tutucusu 4"/>
          <p:cNvSpPr>
            <a:spLocks noGrp="1"/>
          </p:cNvSpPr>
          <p:nvPr>
            <p:ph type="ftr" sz="quarter" idx="11"/>
          </p:nvPr>
        </p:nvSpPr>
        <p:spPr bwMode="auto">
          <a:xfrm rot="5400000">
            <a:off x="7077456" y="4178808"/>
            <a:ext cx="3657600" cy="384048"/>
          </a:xfrm>
        </p:spPr>
        <p:txBody>
          <a:bodyPr/>
          <a:lstStyle/>
          <a:p>
            <a:endParaRPr lang="tr-TR"/>
          </a:p>
        </p:txBody>
      </p:sp>
      <p:sp>
        <p:nvSpPr>
          <p:cNvPr id="9" name="Dikdörtgen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ikdörtgen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Düz Bağlayıcı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Düz Bağlayıcı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Düz Bağlayıcı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Düz Bağlayıcı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Dikdörtgen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Düz Bağlayıcı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ayt Numarası Yer Tutucusu 5"/>
          <p:cNvSpPr>
            <a:spLocks noGrp="1"/>
          </p:cNvSpPr>
          <p:nvPr>
            <p:ph type="sldNum" sz="quarter" idx="12"/>
          </p:nvPr>
        </p:nvSpPr>
        <p:spPr bwMode="auto">
          <a:xfrm>
            <a:off x="1340616" y="4928702"/>
            <a:ext cx="609600" cy="517524"/>
          </a:xfrm>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12.12.2020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
        <p:nvSpPr>
          <p:cNvPr id="9" name="İçerik Yer Tutucusu 8"/>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İçerik Yer Tutucusu 10"/>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12.12.2020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
        <p:nvSpPr>
          <p:cNvPr id="11" name="İçerik Yer Tutucusu 10"/>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Metin Yer Tutucus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Metin Yer Tutucus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6" name="Veri Yer Tutucusu 5"/>
          <p:cNvSpPr>
            <a:spLocks noGrp="1"/>
          </p:cNvSpPr>
          <p:nvPr>
            <p:ph type="dt" sz="half" idx="10"/>
          </p:nvPr>
        </p:nvSpPr>
        <p:spPr/>
        <p:txBody>
          <a:bodyPr rtlCol="0"/>
          <a:lstStyle/>
          <a:p>
            <a:fld id="{A23720DD-5B6D-40BF-8493-A6B52D484E6B}" type="datetimeFigureOut">
              <a:rPr lang="tr-TR" smtClean="0"/>
              <a:t>12.12.2020</a:t>
            </a:fld>
            <a:endParaRPr lang="tr-TR"/>
          </a:p>
        </p:txBody>
      </p:sp>
      <p:sp>
        <p:nvSpPr>
          <p:cNvPr id="7" name="Slayt Numarası Yer Tutucusu 6"/>
          <p:cNvSpPr>
            <a:spLocks noGrp="1"/>
          </p:cNvSpPr>
          <p:nvPr>
            <p:ph type="sldNum" sz="quarter" idx="11"/>
          </p:nvPr>
        </p:nvSpPr>
        <p:spPr/>
        <p:txBody>
          <a:bodyPr rtlCol="0"/>
          <a:lstStyle/>
          <a:p>
            <a:fld id="{F302176B-0E47-46AC-8F43-DAB4B8A37D06}" type="slidenum">
              <a:rPr lang="tr-TR" smtClean="0"/>
              <a:t>‹#›</a:t>
            </a:fld>
            <a:endParaRPr lang="tr-TR"/>
          </a:p>
        </p:txBody>
      </p:sp>
      <p:sp>
        <p:nvSpPr>
          <p:cNvPr id="8" name="Altbilgi Yer Tutucusu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12.12.2020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Düz Bağlayıcı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Başlık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Düz Bağlayıcı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Düz Bağlayıcı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Düz Bağlayıcı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ikdörtgen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Düz Bağlayıcı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İçerik Yer Tutucusu 17"/>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4"/>
          </p:nvPr>
        </p:nvSpPr>
        <p:spPr/>
        <p:txBody>
          <a:bodyPr rtlCol="0"/>
          <a:lstStyle/>
          <a:p>
            <a:fld id="{A23720DD-5B6D-40BF-8493-A6B52D484E6B}" type="datetimeFigureOut">
              <a:rPr lang="tr-TR" smtClean="0"/>
              <a:t>12.12.2020</a:t>
            </a:fld>
            <a:endParaRPr lang="tr-TR"/>
          </a:p>
        </p:txBody>
      </p:sp>
      <p:sp>
        <p:nvSpPr>
          <p:cNvPr id="22" name="Slayt Numarası Yer Tutucusu 21"/>
          <p:cNvSpPr>
            <a:spLocks noGrp="1"/>
          </p:cNvSpPr>
          <p:nvPr>
            <p:ph type="sldNum" sz="quarter" idx="15"/>
          </p:nvPr>
        </p:nvSpPr>
        <p:spPr/>
        <p:txBody>
          <a:bodyPr rtlCol="0"/>
          <a:lstStyle/>
          <a:p>
            <a:fld id="{F302176B-0E47-46AC-8F43-DAB4B8A37D06}" type="slidenum">
              <a:rPr lang="tr-TR" smtClean="0"/>
              <a:t>‹#›</a:t>
            </a:fld>
            <a:endParaRPr lang="tr-TR"/>
          </a:p>
        </p:txBody>
      </p:sp>
      <p:sp>
        <p:nvSpPr>
          <p:cNvPr id="23" name="Altbilgi Yer Tutucusu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Düz Bağlayıcı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Başlık 1"/>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Düz Bağlayıcı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Dikdörtgen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üz Bağlayıcı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Düz Bağlayıcı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Düz Bağlayıcı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Veri Yer Tutucusu 16"/>
          <p:cNvSpPr>
            <a:spLocks noGrp="1"/>
          </p:cNvSpPr>
          <p:nvPr>
            <p:ph type="dt" sz="half" idx="10"/>
          </p:nvPr>
        </p:nvSpPr>
        <p:spPr/>
        <p:txBody>
          <a:bodyPr rtlCol="0"/>
          <a:lstStyle/>
          <a:p>
            <a:fld id="{A23720DD-5B6D-40BF-8493-A6B52D484E6B}" type="datetimeFigureOut">
              <a:rPr lang="tr-TR" smtClean="0"/>
              <a:t>12.12.2020</a:t>
            </a:fld>
            <a:endParaRPr lang="tr-TR"/>
          </a:p>
        </p:txBody>
      </p:sp>
      <p:sp>
        <p:nvSpPr>
          <p:cNvPr id="18" name="Slayt Numarası Yer Tutucusu 17"/>
          <p:cNvSpPr>
            <a:spLocks noGrp="1"/>
          </p:cNvSpPr>
          <p:nvPr>
            <p:ph type="sldNum" sz="quarter" idx="11"/>
          </p:nvPr>
        </p:nvSpPr>
        <p:spPr/>
        <p:txBody>
          <a:bodyPr rtlCol="0"/>
          <a:lstStyle/>
          <a:p>
            <a:fld id="{F302176B-0E47-46AC-8F43-DAB4B8A37D06}" type="slidenum">
              <a:rPr lang="tr-TR" smtClean="0"/>
              <a:t>‹#›</a:t>
            </a:fld>
            <a:endParaRPr lang="tr-TR"/>
          </a:p>
        </p:txBody>
      </p:sp>
      <p:sp>
        <p:nvSpPr>
          <p:cNvPr id="21" name="Altbilgi Yer Tutucusu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Düz Bağlayıcı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Başlık Yer Tutucusu 21"/>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23720DD-5B6D-40BF-8493-A6B52D484E6B}" type="datetimeFigureOut">
              <a:rPr lang="tr-TR" smtClean="0"/>
              <a:t>12.12.2020</a:t>
            </a:fld>
            <a:endParaRPr lang="tr-TR"/>
          </a:p>
        </p:txBody>
      </p:sp>
      <p:sp>
        <p:nvSpPr>
          <p:cNvPr id="3" name="Altbilgi Yer Tutucusu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Düz Bağlayıcı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Düz Bağlayıcı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Dikdörtgen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üz Bağlayıcı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ayt Numarası Yer Tutucusu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123728" y="1484784"/>
            <a:ext cx="6172200" cy="1894362"/>
          </a:xfrm>
        </p:spPr>
        <p:style>
          <a:lnRef idx="3">
            <a:schemeClr val="lt1"/>
          </a:lnRef>
          <a:fillRef idx="1">
            <a:schemeClr val="accent2"/>
          </a:fillRef>
          <a:effectRef idx="1">
            <a:schemeClr val="accent2"/>
          </a:effectRef>
          <a:fontRef idx="minor">
            <a:schemeClr val="lt1"/>
          </a:fontRef>
        </p:style>
        <p:txBody>
          <a:bodyPr>
            <a:normAutofit fontScale="90000"/>
          </a:bodyPr>
          <a:lstStyle/>
          <a:p>
            <a:pPr algn="ctr"/>
            <a:r>
              <a:rPr lang="tr-TR" sz="3200" dirty="0" smtClean="0"/>
              <a:t>HASTA ÇOCUK VE AİLESİNİN TANI, TEDAVİ VE AMELİYAT SÜRECİNE HAZIRLANMALARI</a:t>
            </a:r>
            <a:endParaRPr lang="tr-TR" sz="3200" dirty="0"/>
          </a:p>
        </p:txBody>
      </p:sp>
      <p:sp>
        <p:nvSpPr>
          <p:cNvPr id="3" name="Alt Başlık 2"/>
          <p:cNvSpPr>
            <a:spLocks noGrp="1"/>
          </p:cNvSpPr>
          <p:nvPr>
            <p:ph type="subTitle" idx="1"/>
          </p:nvPr>
        </p:nvSpPr>
        <p:spPr>
          <a:xfrm>
            <a:off x="2411760" y="4797152"/>
            <a:ext cx="6400800" cy="1752600"/>
          </a:xfrm>
        </p:spPr>
        <p:txBody>
          <a:bodyPr>
            <a:normAutofit/>
          </a:bodyPr>
          <a:lstStyle/>
          <a:p>
            <a:pPr algn="ctr"/>
            <a:r>
              <a:rPr lang="tr-TR" sz="2000" dirty="0" smtClean="0">
                <a:solidFill>
                  <a:schemeClr val="tx1"/>
                </a:solidFill>
              </a:rPr>
              <a:t>Prof. Dr</a:t>
            </a:r>
            <a:r>
              <a:rPr lang="tr-TR" sz="2000" dirty="0">
                <a:solidFill>
                  <a:schemeClr val="tx1"/>
                </a:solidFill>
              </a:rPr>
              <a:t>. Aynur Bütün Ayhan</a:t>
            </a:r>
            <a:br>
              <a:rPr lang="tr-TR" sz="2000" dirty="0">
                <a:solidFill>
                  <a:schemeClr val="tx1"/>
                </a:solidFill>
              </a:rPr>
            </a:br>
            <a:r>
              <a:rPr lang="tr-TR" sz="2000" dirty="0">
                <a:solidFill>
                  <a:schemeClr val="tx1"/>
                </a:solidFill>
              </a:rPr>
              <a:t>Ankara Üniversitesi </a:t>
            </a:r>
            <a:br>
              <a:rPr lang="tr-TR" sz="2000" dirty="0">
                <a:solidFill>
                  <a:schemeClr val="tx1"/>
                </a:solidFill>
              </a:rPr>
            </a:br>
            <a:r>
              <a:rPr lang="tr-TR" sz="2000" dirty="0">
                <a:solidFill>
                  <a:schemeClr val="tx1"/>
                </a:solidFill>
              </a:rPr>
              <a:t>Sağlık Bilimleri Fakültesi </a:t>
            </a:r>
            <a:br>
              <a:rPr lang="tr-TR" sz="2000" dirty="0">
                <a:solidFill>
                  <a:schemeClr val="tx1"/>
                </a:solidFill>
              </a:rPr>
            </a:br>
            <a:r>
              <a:rPr lang="tr-TR" sz="2000" dirty="0">
                <a:solidFill>
                  <a:schemeClr val="tx1"/>
                </a:solidFill>
              </a:rPr>
              <a:t>Çocuk Gelişimi Bölümü</a:t>
            </a:r>
          </a:p>
        </p:txBody>
      </p:sp>
    </p:spTree>
    <p:extLst>
      <p:ext uri="{BB962C8B-B14F-4D97-AF65-F5344CB8AC3E}">
        <p14:creationId xmlns:p14="http://schemas.microsoft.com/office/powerpoint/2010/main" val="10137748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99592" y="-99392"/>
            <a:ext cx="7467600" cy="1143000"/>
          </a:xfrm>
        </p:spPr>
        <p:txBody>
          <a:bodyPr>
            <a:normAutofit/>
          </a:bodyPr>
          <a:lstStyle/>
          <a:p>
            <a:pPr algn="ctr"/>
            <a:r>
              <a:rPr lang="tr-TR" dirty="0" smtClean="0"/>
              <a:t>Ergenlik </a:t>
            </a:r>
            <a:r>
              <a:rPr lang="tr-TR" dirty="0"/>
              <a:t>Döneminde (12-18 Yaş) Tanı, Tedavi ve Ameliyata Hazırlık</a:t>
            </a:r>
          </a:p>
        </p:txBody>
      </p:sp>
      <p:sp>
        <p:nvSpPr>
          <p:cNvPr id="3" name="İçerik Yer Tutucusu 2"/>
          <p:cNvSpPr>
            <a:spLocks noGrp="1"/>
          </p:cNvSpPr>
          <p:nvPr>
            <p:ph idx="1"/>
          </p:nvPr>
        </p:nvSpPr>
        <p:spPr>
          <a:xfrm>
            <a:off x="457200" y="1124744"/>
            <a:ext cx="8291264" cy="5544616"/>
          </a:xfrm>
        </p:spPr>
        <p:style>
          <a:lnRef idx="2">
            <a:schemeClr val="accent6">
              <a:shade val="50000"/>
            </a:schemeClr>
          </a:lnRef>
          <a:fillRef idx="1">
            <a:schemeClr val="accent6"/>
          </a:fillRef>
          <a:effectRef idx="0">
            <a:schemeClr val="accent6"/>
          </a:effectRef>
          <a:fontRef idx="minor">
            <a:schemeClr val="lt1"/>
          </a:fontRef>
        </p:style>
        <p:txBody>
          <a:bodyPr>
            <a:normAutofit fontScale="77500" lnSpcReduction="20000"/>
          </a:bodyPr>
          <a:lstStyle/>
          <a:p>
            <a:pPr marL="0" indent="0">
              <a:buNone/>
            </a:pPr>
            <a:r>
              <a:rPr lang="tr-TR" dirty="0" smtClean="0"/>
              <a:t>Ergenlik </a:t>
            </a:r>
            <a:r>
              <a:rPr lang="tr-TR" dirty="0"/>
              <a:t>döneminde beden imajı, arkadaş paylaşımları oldukça önemlidir. Ergenin ameliyat sürecine ilişkin korkuları ise genelde arkadaşlarının bu durumdan dolayı kendisi ile alay etmesi veyahut beden imajının zedelenmesine dayanmaktadır. Bu korkuların önüne geçebilmek içinse ergenin kaygılarını ifade etmesine; arkadaşlarıyla iletişim kurmasına özen gösterilmelidir. Ameliyat süreci ergenin kendi bedeni ya da bir maket üzerinden anlatılabilir. Önemli olan nokta sürece ilişkin ergene dürüst olunmasıdır </a:t>
            </a:r>
            <a:r>
              <a:rPr lang="tr-TR" dirty="0" smtClean="0"/>
              <a:t>.</a:t>
            </a:r>
          </a:p>
          <a:p>
            <a:pPr marL="0" indent="0">
              <a:buNone/>
            </a:pPr>
            <a:r>
              <a:rPr lang="tr-TR" dirty="0"/>
              <a:t>Ameliyat süreci ergenin kendi bedeni ya da bir maket üzerinden anlatılabilir. Önemli olan nokta sürece ilişkin ergene dürüst </a:t>
            </a:r>
            <a:r>
              <a:rPr lang="tr-TR" dirty="0" smtClean="0"/>
              <a:t>olunmasıdır.</a:t>
            </a:r>
          </a:p>
          <a:p>
            <a:pPr marL="0" indent="0">
              <a:buNone/>
            </a:pPr>
            <a:r>
              <a:rPr lang="tr-TR" dirty="0"/>
              <a:t>Ergen bu süreçte beden bütünlüğünün bozulmasından korktuğu için kaygıları daha çok bu nokta üzerinedir. Eğer beden bütünlüğünü etkileyecek bir ameliyat olacaksa protez işlemlerinden bahsedilebilir, ameliyata uygun alternatif yapılacaklar hakkında konuşulup benzer süreçleri yaşamış akanları ile de iletişim kurması sağlanabilir</a:t>
            </a:r>
            <a:r>
              <a:rPr lang="tr-TR" dirty="0" smtClean="0"/>
              <a:t>.</a:t>
            </a:r>
          </a:p>
          <a:p>
            <a:pPr marL="0" indent="0">
              <a:buNone/>
            </a:pPr>
            <a:r>
              <a:rPr lang="tr-TR" dirty="0"/>
              <a:t>Çocuklarda ameliyata hazırlık görüldüğü üzere yaş dönemlerine ve gelişimsel özelliklerine göre değişebilmektedir. Çocuğun gelişimsel özelliklerinin bilinerek en doğru yaklaşımın sergilenmesi sürecin daha hızlı ilerlemesine destek olup uzun vadede yaşanabilecek sorunların da önüne geçebilmektedir. </a:t>
            </a:r>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886274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just"/>
            <a:r>
              <a:rPr lang="tr-TR" b="1" dirty="0">
                <a:solidFill>
                  <a:schemeClr val="accent1"/>
                </a:solidFill>
              </a:rPr>
              <a:t>KAYNAKLAR</a:t>
            </a:r>
            <a:br>
              <a:rPr lang="tr-TR" b="1" dirty="0">
                <a:solidFill>
                  <a:schemeClr val="accent1"/>
                </a:solidFill>
              </a:rPr>
            </a:br>
            <a:endParaRPr lang="tr-TR" b="1" dirty="0">
              <a:solidFill>
                <a:schemeClr val="accent1"/>
              </a:solidFill>
            </a:endParaRPr>
          </a:p>
        </p:txBody>
      </p:sp>
      <p:sp>
        <p:nvSpPr>
          <p:cNvPr id="3" name="İçerik Yer Tutucusu 2"/>
          <p:cNvSpPr>
            <a:spLocks noGrp="1"/>
          </p:cNvSpPr>
          <p:nvPr>
            <p:ph idx="1"/>
          </p:nvPr>
        </p:nvSpPr>
        <p:spPr>
          <a:xfrm>
            <a:off x="457200" y="1124744"/>
            <a:ext cx="8075240" cy="4873752"/>
          </a:xfrm>
        </p:spPr>
        <p:txBody>
          <a:bodyPr>
            <a:normAutofit fontScale="85000" lnSpcReduction="20000"/>
          </a:bodyPr>
          <a:lstStyle/>
          <a:p>
            <a:pPr marL="0" indent="0" algn="just">
              <a:buNone/>
            </a:pPr>
            <a:endParaRPr lang="tr-TR" dirty="0"/>
          </a:p>
          <a:p>
            <a:pPr marL="0" indent="0" algn="just">
              <a:buNone/>
            </a:pPr>
            <a:r>
              <a:rPr lang="tr-TR" dirty="0" smtClean="0"/>
              <a:t>AYKANAT B, GÖZEN D </a:t>
            </a:r>
            <a:r>
              <a:rPr lang="tr-TR" dirty="0"/>
              <a:t>(2014). Çocuk sağlığı hemşireliğinde aile merkezli bakım	yaklaşımı. Gümüşhane Üniversitesi </a:t>
            </a:r>
            <a:r>
              <a:rPr lang="tr-TR" dirty="0" smtClean="0"/>
              <a:t>Sağlık Bilimleri </a:t>
            </a:r>
            <a:r>
              <a:rPr lang="tr-TR" dirty="0"/>
              <a:t>Dergisi, 3(1): 683-695</a:t>
            </a:r>
            <a:r>
              <a:rPr lang="tr-TR" dirty="0" smtClean="0"/>
              <a:t>.</a:t>
            </a:r>
            <a:endParaRPr lang="tr-TR" dirty="0"/>
          </a:p>
          <a:p>
            <a:pPr marL="0" indent="0" algn="just">
              <a:buNone/>
            </a:pPr>
            <a:r>
              <a:rPr lang="tr-TR" dirty="0"/>
              <a:t>BÜLBÜL F, ARIKAN B (2018). Çocuklarda ameliyat öncesi </a:t>
            </a:r>
            <a:r>
              <a:rPr lang="tr-TR" dirty="0" smtClean="0"/>
              <a:t>psikolojik hazırlık</a:t>
            </a:r>
            <a:r>
              <a:rPr lang="tr-TR" dirty="0"/>
              <a:t>: güncel yaklaşımlar. Balıkesir Sağlık Bilimleri </a:t>
            </a:r>
            <a:r>
              <a:rPr lang="tr-TR" dirty="0" smtClean="0"/>
              <a:t>Dergisi, 7(3</a:t>
            </a:r>
            <a:r>
              <a:rPr lang="tr-TR" dirty="0"/>
              <a:t>): 101-107</a:t>
            </a:r>
            <a:r>
              <a:rPr lang="tr-TR" dirty="0" smtClean="0"/>
              <a:t>.</a:t>
            </a:r>
            <a:endParaRPr lang="tr-TR" dirty="0"/>
          </a:p>
          <a:p>
            <a:pPr marL="0" indent="0" algn="just">
              <a:buNone/>
            </a:pPr>
            <a:r>
              <a:rPr lang="tr-TR" dirty="0"/>
              <a:t>BÜTÜN AYHAN A (2015). Hasta Çocukların Gelişimi ve Eğitimi, Anadolu Üniversitesi Yayınları</a:t>
            </a:r>
            <a:r>
              <a:rPr lang="tr-TR" dirty="0" smtClean="0"/>
              <a:t>.</a:t>
            </a:r>
            <a:endParaRPr lang="tr-TR" dirty="0"/>
          </a:p>
          <a:p>
            <a:pPr marL="0" indent="0" algn="just">
              <a:buNone/>
            </a:pPr>
            <a:r>
              <a:rPr lang="tr-TR" dirty="0"/>
              <a:t>CİHANGİR ALTAY N (2008). Çocuklarda ameliyat öncesi hazırlık. Sağlık Bilimleri Fakültesi Hemşirelik Dergisi, 68-76</a:t>
            </a:r>
            <a:r>
              <a:rPr lang="tr-TR" dirty="0" smtClean="0"/>
              <a:t>.</a:t>
            </a:r>
          </a:p>
          <a:p>
            <a:pPr marL="0" indent="0" algn="just">
              <a:buNone/>
            </a:pPr>
            <a:r>
              <a:rPr lang="tr-TR" dirty="0"/>
              <a:t>GÜLTEKİN G, GÜLEN B (2005). Hastalık ve çocuk. Aile ve Toplum, 2(9</a:t>
            </a:r>
            <a:r>
              <a:rPr lang="tr-TR" dirty="0" smtClean="0"/>
              <a:t>).</a:t>
            </a:r>
            <a:endParaRPr lang="tr-TR" dirty="0"/>
          </a:p>
          <a:p>
            <a:pPr marL="0" indent="0" algn="just">
              <a:buNone/>
            </a:pPr>
            <a:r>
              <a:rPr lang="tr-TR" dirty="0"/>
              <a:t>MELEK ER D (2006). Çocuk, hastalık, anne-babalar ve kardeşler. Çocuk Sağlığı ve Hastalıkları Dergisi, 49: 155-168</a:t>
            </a:r>
            <a:r>
              <a:rPr lang="tr-TR" dirty="0" smtClean="0"/>
              <a:t>.</a:t>
            </a:r>
            <a:endParaRPr lang="tr-TR" dirty="0"/>
          </a:p>
          <a:p>
            <a:pPr marL="0" indent="0" algn="just">
              <a:buNone/>
            </a:pPr>
            <a:r>
              <a:rPr lang="tr-TR" dirty="0"/>
              <a:t>ÖZTÜRK C, AYAR D (2014). Pediatri hemşireliğinde aile merkezli bakım. DEUHYO ED, 7(4): 315-320.</a:t>
            </a:r>
          </a:p>
          <a:p>
            <a:pPr algn="just"/>
            <a:endParaRPr lang="tr-TR" dirty="0"/>
          </a:p>
          <a:p>
            <a:pPr algn="just"/>
            <a:endParaRPr lang="tr-TR" dirty="0"/>
          </a:p>
          <a:p>
            <a:pPr algn="just"/>
            <a:endParaRPr lang="tr-TR" dirty="0"/>
          </a:p>
        </p:txBody>
      </p:sp>
    </p:spTree>
    <p:extLst>
      <p:ext uri="{BB962C8B-B14F-4D97-AF65-F5344CB8AC3E}">
        <p14:creationId xmlns:p14="http://schemas.microsoft.com/office/powerpoint/2010/main" val="13096196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476672"/>
            <a:ext cx="8229600" cy="5904656"/>
          </a:xfrm>
        </p:spPr>
        <p:txBody>
          <a:bodyPr>
            <a:normAutofit lnSpcReduction="10000"/>
          </a:bodyPr>
          <a:lstStyle/>
          <a:p>
            <a:pPr marL="0" indent="0">
              <a:buNone/>
            </a:pPr>
            <a:r>
              <a:rPr lang="tr-TR" dirty="0"/>
              <a:t>Sağlıklı olmak bedenen ve ruhen tam bir iyilik halinde olmak demektir. Sağlık çeşitli nedenlerden dolayı bozulabilir ve tekrar sağlıklı olabilmek için rahatsızlığa yönelik tanı ve tedavi süreci gerçekleştirilir. </a:t>
            </a:r>
            <a:endParaRPr lang="tr-TR" dirty="0" smtClean="0"/>
          </a:p>
          <a:p>
            <a:pPr marL="0" indent="0">
              <a:buNone/>
            </a:pPr>
            <a:r>
              <a:rPr lang="tr-TR" dirty="0"/>
              <a:t>Ağrı ve acı hissinin yoğun olduğu hastalık sürecinde bir de personelin yaklaşımı, bilinmezlik korkusu, yabancı insanlarla bir arada bulunma, aileden ayrılma vb. faktörler de kişiyi ve çevresini oldukça etkilemektedir.</a:t>
            </a:r>
          </a:p>
          <a:p>
            <a:pPr marL="0" indent="0">
              <a:buNone/>
            </a:pPr>
            <a:r>
              <a:rPr lang="tr-TR" dirty="0"/>
              <a:t>Hastalık sürecinde çocuğun etkilendiği kadar aile de etkilenmektedir . Çocuk için zorlu geçen ve hastalığın türüne göre değişen duygu durumu ve davranışları, ailenin de çocuğa yansıttığı kaygı düzeyiyle şiddetlenebilmektedir. </a:t>
            </a:r>
          </a:p>
          <a:p>
            <a:pPr marL="0" indent="0">
              <a:buNone/>
            </a:pPr>
            <a:r>
              <a:rPr lang="tr-TR" dirty="0"/>
              <a:t>Ailenin ve çocuğun tanı ve tedavi sürecine en uygun şekilde hazırlanabilmesi için aile merkezli yaklaşımın uygulanması süreci olumlu yönde etkileyebilmektedir. </a:t>
            </a:r>
          </a:p>
          <a:p>
            <a:pPr marL="0" indent="0">
              <a:buNone/>
            </a:pPr>
            <a:endParaRPr lang="tr-TR" dirty="0"/>
          </a:p>
        </p:txBody>
      </p:sp>
    </p:spTree>
    <p:extLst>
      <p:ext uri="{BB962C8B-B14F-4D97-AF65-F5344CB8AC3E}">
        <p14:creationId xmlns:p14="http://schemas.microsoft.com/office/powerpoint/2010/main" val="38039971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43359" y="260648"/>
            <a:ext cx="7467600" cy="1143000"/>
          </a:xfrm>
        </p:spPr>
        <p:txBody>
          <a:bodyPr>
            <a:normAutofit/>
          </a:bodyPr>
          <a:lstStyle/>
          <a:p>
            <a:pPr algn="ctr"/>
            <a:r>
              <a:rPr lang="tr-TR" sz="2400" b="1" dirty="0">
                <a:solidFill>
                  <a:srgbClr val="FF0000"/>
                </a:solidFill>
              </a:rPr>
              <a:t>AİLELERİN TANI, TEDAVİ VE AMELİYATA HAZIRLANMASI</a:t>
            </a:r>
          </a:p>
        </p:txBody>
      </p:sp>
      <p:sp>
        <p:nvSpPr>
          <p:cNvPr id="3" name="İçerik Yer Tutucusu 2"/>
          <p:cNvSpPr>
            <a:spLocks noGrp="1"/>
          </p:cNvSpPr>
          <p:nvPr>
            <p:ph idx="1"/>
          </p:nvPr>
        </p:nvSpPr>
        <p:spPr>
          <a:xfrm>
            <a:off x="611559" y="1628800"/>
            <a:ext cx="7931199" cy="2952328"/>
          </a:xfrm>
        </p:spPr>
        <p:txBody>
          <a:bodyPr>
            <a:normAutofit fontScale="85000" lnSpcReduction="20000"/>
          </a:bodyPr>
          <a:lstStyle/>
          <a:p>
            <a:pPr marL="0" indent="0" algn="just">
              <a:buNone/>
            </a:pPr>
            <a:r>
              <a:rPr lang="tr-TR" dirty="0"/>
              <a:t>Hastalık ve hastaneye yatmanın, çocuğun gelişimi ve ailesi üzerinde pek çok olumsuz </a:t>
            </a:r>
            <a:r>
              <a:rPr lang="tr-TR" dirty="0" smtClean="0"/>
              <a:t>etkileri </a:t>
            </a:r>
            <a:r>
              <a:rPr lang="tr-TR" dirty="0"/>
              <a:t>vardır. Bu olumsuzluklar, hem hastalıktan hem tanı işlemlerinden hem de hastanede yatmaktan kaynaklanan çocuğu korkutan ve rahatsızlık veren deneyimleri içerir. </a:t>
            </a:r>
            <a:r>
              <a:rPr lang="tr-TR" dirty="0" smtClean="0"/>
              <a:t>Çocuğun </a:t>
            </a:r>
            <a:r>
              <a:rPr lang="tr-TR" dirty="0"/>
              <a:t>hastalığının tipi, şiddeti, akut ya da kronik oluşu, tedavi biçimi gibi nedenlere bağlı olarak çocuk ve ailenin yaşadığı stres artar. Hastalığın tanılama süreci, çocuğun hastalığı, ailenin hastalık öyküsü, gebelik dönemi ile ilgili özellikleri içeren tıbbi ve gelişimsel </a:t>
            </a:r>
            <a:r>
              <a:rPr lang="tr-TR" dirty="0" smtClean="0"/>
              <a:t>muayeneyi</a:t>
            </a:r>
            <a:r>
              <a:rPr lang="tr-TR" dirty="0"/>
              <a:t>, laboratuvar testlerini ve tanılama için gerekli diğer özel işlemleri kapsar. Tıbbi tanılama ile birlikte tedavi süreci de başlamış olur. </a:t>
            </a:r>
          </a:p>
        </p:txBody>
      </p:sp>
    </p:spTree>
    <p:extLst>
      <p:ext uri="{BB962C8B-B14F-4D97-AF65-F5344CB8AC3E}">
        <p14:creationId xmlns:p14="http://schemas.microsoft.com/office/powerpoint/2010/main" val="2193344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899592" y="1556792"/>
            <a:ext cx="7467600" cy="3600400"/>
          </a:xfrm>
        </p:spPr>
        <p:txBody>
          <a:bodyPr>
            <a:normAutofit fontScale="85000" lnSpcReduction="10000"/>
          </a:bodyPr>
          <a:lstStyle/>
          <a:p>
            <a:pPr marL="0" indent="0" algn="just">
              <a:buNone/>
            </a:pPr>
            <a:r>
              <a:rPr lang="tr-TR" dirty="0"/>
              <a:t>Kronik böbrek yetmezliği, diyabet ya da astım gibi kronik hastalıkların sürekli ilaç kullanılmasını, tanı ve tedaviye yönelik laboratuvar testlerinin ve cerrahi işlemlerin tekrarını içermesi hastalığın kabullenme süre- cini etkileyebilir. Bu durumlarda çocuğun ve ailenin tanı ve tedavi sürecine hazırlanması oldukça önemlidir. Hastalığın iyileşmesi ve çocuğun sağlığının olumsuz etkilenmemesi için tedavi sürecine uyulması, ilaçların düzenli kullanılması, düzenli hekim kontrolüne gidilmesi gerekir. Çocuk ve ailenin yaşam kalitelerini arttırmak, hastalığa uyumu sağlamak ve çocuğun gelişimini desteklemek için çocuk gelişimcilerden aileye ve çocuğa rehberlik yapmaları beklenir.</a:t>
            </a:r>
          </a:p>
          <a:p>
            <a:endParaRPr lang="tr-TR" dirty="0"/>
          </a:p>
        </p:txBody>
      </p:sp>
    </p:spTree>
    <p:extLst>
      <p:ext uri="{BB962C8B-B14F-4D97-AF65-F5344CB8AC3E}">
        <p14:creationId xmlns:p14="http://schemas.microsoft.com/office/powerpoint/2010/main" val="3451163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340768"/>
            <a:ext cx="8096447" cy="4104456"/>
          </a:xfrm>
        </p:spPr>
        <p:txBody>
          <a:bodyPr>
            <a:normAutofit lnSpcReduction="10000"/>
          </a:bodyPr>
          <a:lstStyle/>
          <a:p>
            <a:pPr marL="0" indent="0" algn="just">
              <a:buNone/>
            </a:pPr>
            <a:r>
              <a:rPr lang="tr-TR" dirty="0"/>
              <a:t>Hastaneye yatmanın yanı sıra, hastalığın tanısını koymak için yapılan cerrahi </a:t>
            </a:r>
            <a:r>
              <a:rPr lang="tr-TR" dirty="0" smtClean="0"/>
              <a:t>girişimler </a:t>
            </a:r>
            <a:r>
              <a:rPr lang="tr-TR" dirty="0"/>
              <a:t>ve ameliyatın zorunlu olması daha yoğun bir gerilim ve stres yaşanmasına neden olur. Ameliyat ister küçük ister büyük olsun, ister acil ister planlanmış olsun, ister tanı ister tedavi amaçlı olsun çocuğu ve aileyi fizyolojik ve psikolojik yönlerden etkiler. Bu süreçte yalnızca çocuğun hastalık durumuna odaklanmaktan çok hem ailenin hem de çocuğun gelişim özelliklerine göre gereksinimlerine yönelmek ve bu alanları desteklemek gerekir. </a:t>
            </a:r>
          </a:p>
        </p:txBody>
      </p:sp>
    </p:spTree>
    <p:extLst>
      <p:ext uri="{BB962C8B-B14F-4D97-AF65-F5344CB8AC3E}">
        <p14:creationId xmlns:p14="http://schemas.microsoft.com/office/powerpoint/2010/main" val="4025870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67544" y="1556792"/>
            <a:ext cx="8136904" cy="3816424"/>
          </a:xfrm>
        </p:spPr>
        <p:txBody>
          <a:bodyPr>
            <a:normAutofit fontScale="92500" lnSpcReduction="20000"/>
          </a:bodyPr>
          <a:lstStyle/>
          <a:p>
            <a:pPr marL="0" indent="0" algn="just">
              <a:buNone/>
            </a:pPr>
            <a:r>
              <a:rPr lang="tr-TR" dirty="0"/>
              <a:t>Hastanede yatma ve ameliyat ağrılı/acılı işlemleri ve hoş olmayan görüntüleri içerdiğin- den dolayı, çocuk ve ailenin duygusal travma yaşaması kaçınılmazdır. Bu olumsuz durumlar çocukla birlikte tüm aile bireylerini de olumsuz etkileyerek stres ve hatta kriz yaşamalarına neden olur. Çocuk sağlığının aileyi aile sağlığının da çocuğu yakından etkilediği gerçeğinden hareketle çocuk ve aile üzerindeki olumsuz etkileri en aza indirmek, çocuk ve aile arasındaki bağları güçlendirmek, çocuğun ve ailenin güven duygusunu geliştirmek amacıyla etkili yaklaşımlarda bulunmak gerekir. Çocukla yapılacak her türlü uygulamada, çocuk ve aileyi ayrılmaz bir bütün olarak kabul eden aile merkezli yaklaşımın ilkelerinden faydalanmak yerinde olacaktır.</a:t>
            </a:r>
          </a:p>
          <a:p>
            <a:pPr marL="0" indent="0" algn="just">
              <a:buNone/>
            </a:pPr>
            <a:endParaRPr lang="tr-TR" dirty="0"/>
          </a:p>
        </p:txBody>
      </p:sp>
    </p:spTree>
    <p:extLst>
      <p:ext uri="{BB962C8B-B14F-4D97-AF65-F5344CB8AC3E}">
        <p14:creationId xmlns:p14="http://schemas.microsoft.com/office/powerpoint/2010/main" val="2762708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99592" y="620688"/>
            <a:ext cx="7467600" cy="1143000"/>
          </a:xfrm>
        </p:spPr>
        <p:txBody>
          <a:bodyPr>
            <a:noAutofit/>
          </a:bodyPr>
          <a:lstStyle/>
          <a:p>
            <a:pPr algn="ctr"/>
            <a:r>
              <a:rPr lang="tr-TR" sz="2000" dirty="0" smtClean="0"/>
              <a:t/>
            </a:r>
            <a:br>
              <a:rPr lang="tr-TR" sz="2000" dirty="0" smtClean="0"/>
            </a:br>
            <a:r>
              <a:rPr lang="tr-TR" sz="2000" dirty="0"/>
              <a:t/>
            </a:r>
            <a:br>
              <a:rPr lang="tr-TR" sz="2000" dirty="0"/>
            </a:br>
            <a:r>
              <a:rPr lang="tr-TR" sz="2000" dirty="0"/>
              <a:t>GELİŞİM DÖNEMLERİNE GÖRE ÇOCUKLARIN AMELİYAT SÜRECİNE </a:t>
            </a:r>
            <a:r>
              <a:rPr lang="tr-TR" sz="2000" dirty="0" smtClean="0"/>
              <a:t>HAZIRLANMASI</a:t>
            </a:r>
            <a:br>
              <a:rPr lang="tr-TR" sz="2000" dirty="0" smtClean="0"/>
            </a:br>
            <a:r>
              <a:rPr lang="tr-TR" sz="2000" dirty="0" smtClean="0"/>
              <a:t/>
            </a:r>
            <a:br>
              <a:rPr lang="tr-TR" sz="2000" dirty="0" smtClean="0"/>
            </a:br>
            <a:r>
              <a:rPr lang="tr-TR" sz="2000" dirty="0" smtClean="0"/>
              <a:t>Bebeklik </a:t>
            </a:r>
            <a:r>
              <a:rPr lang="tr-TR" sz="2000" dirty="0"/>
              <a:t>Dönemi (0-2 Yaş) Tanı Tedavi ve Ameliyata Hazırlık</a:t>
            </a:r>
          </a:p>
        </p:txBody>
      </p:sp>
      <p:sp>
        <p:nvSpPr>
          <p:cNvPr id="3" name="İçerik Yer Tutucusu 2"/>
          <p:cNvSpPr>
            <a:spLocks noGrp="1"/>
          </p:cNvSpPr>
          <p:nvPr>
            <p:ph idx="1"/>
          </p:nvPr>
        </p:nvSpPr>
        <p:spPr>
          <a:xfrm>
            <a:off x="457200" y="1844824"/>
            <a:ext cx="8075240" cy="3744416"/>
          </a:xfrm>
        </p:spPr>
        <p:style>
          <a:lnRef idx="2">
            <a:schemeClr val="dk1"/>
          </a:lnRef>
          <a:fillRef idx="1">
            <a:schemeClr val="lt1"/>
          </a:fillRef>
          <a:effectRef idx="0">
            <a:schemeClr val="dk1"/>
          </a:effectRef>
          <a:fontRef idx="minor">
            <a:schemeClr val="dk1"/>
          </a:fontRef>
        </p:style>
        <p:txBody>
          <a:bodyPr>
            <a:normAutofit fontScale="92500" lnSpcReduction="20000"/>
          </a:bodyPr>
          <a:lstStyle/>
          <a:p>
            <a:pPr marL="0" indent="0">
              <a:buNone/>
            </a:pPr>
            <a:r>
              <a:rPr lang="tr-TR" dirty="0" smtClean="0"/>
              <a:t>Bebeklik </a:t>
            </a:r>
            <a:r>
              <a:rPr lang="tr-TR" dirty="0"/>
              <a:t>döneminde gerçekleştirilmesi gereken cerrahi müdahaleler özellikle bağlanma açısından önemlidir. Bebeğin temel ihtiyaçlarının karşılanması onun temel güven duygusunu kazanması üzerinde etkilidir fakat cerrahi müdahale, hastanede yatış gibi durumları gerektiren süreçler bağlanmayı olumsuz yönde etkileyebilmektedir. </a:t>
            </a:r>
            <a:endParaRPr lang="tr-TR" dirty="0" smtClean="0"/>
          </a:p>
          <a:p>
            <a:pPr marL="0" indent="0">
              <a:buNone/>
            </a:pPr>
            <a:r>
              <a:rPr lang="tr-TR" dirty="0"/>
              <a:t>Aile fotoğrafları, yatak başı mobilleri, aynalar; sterilizasyona uygun ve hastanede kullanılabilecek nitelikte uyaranlar bebeği uyaranlar noktasında destekleyecektir . Bağlanma sürecini desteklemek için de ailenin bebeğin yanında mümkün olduğunca bulunmasına izin verilmeli ve personelin aileye model olması gerekmektedir. </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37549250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dirty="0"/>
              <a:t>Okul Öncesi Dönemde (3-6 Yaş) Tanı, Tedavi ve Ameliyata Hazırlık</a:t>
            </a:r>
          </a:p>
        </p:txBody>
      </p:sp>
      <p:sp>
        <p:nvSpPr>
          <p:cNvPr id="3" name="İçerik Yer Tutucusu 2"/>
          <p:cNvSpPr>
            <a:spLocks noGrp="1"/>
          </p:cNvSpPr>
          <p:nvPr>
            <p:ph idx="1"/>
          </p:nvPr>
        </p:nvSpPr>
        <p:spPr/>
        <p:txBody>
          <a:bodyPr>
            <a:normAutofit fontScale="92500" lnSpcReduction="10000"/>
          </a:bodyPr>
          <a:lstStyle/>
          <a:p>
            <a:pPr marL="0" indent="0">
              <a:buNone/>
            </a:pPr>
            <a:r>
              <a:rPr lang="tr-TR" dirty="0" smtClean="0"/>
              <a:t>Okul </a:t>
            </a:r>
            <a:r>
              <a:rPr lang="tr-TR" dirty="0"/>
              <a:t>öncesi dönemde çocuklar ameliyatı yaptıkları bir davranışın cezası olarak görebilirler. Bu nedenle özellikle bu yaştaki çocuklara ameliyatın nedeni ve uygulanacak işlemler uygun bir şekilde ifade edilmelidir. </a:t>
            </a:r>
            <a:endParaRPr lang="tr-TR" dirty="0" smtClean="0"/>
          </a:p>
          <a:p>
            <a:pPr marL="0" indent="0">
              <a:buNone/>
            </a:pPr>
            <a:r>
              <a:rPr lang="tr-TR" dirty="0"/>
              <a:t>Bununla birlikte çocuklar bu yaş döneminde herhangi bir oluşabilecek açık yaradan korkabilmekte ve bu durumun da çok zararlı olduğunu düşünmektedir. Bu sebeple çocuğa ameliyatta açılacak yerin tekrar kapatılacağı ifade edilmelidir. </a:t>
            </a:r>
            <a:endParaRPr lang="tr-TR" dirty="0" smtClean="0"/>
          </a:p>
          <a:p>
            <a:pPr marL="0" indent="0">
              <a:buNone/>
            </a:pPr>
            <a:r>
              <a:rPr lang="tr-TR" dirty="0"/>
              <a:t>Çocuğa süreç </a:t>
            </a:r>
            <a:r>
              <a:rPr lang="tr-TR" dirty="0" err="1"/>
              <a:t>terapötik</a:t>
            </a:r>
            <a:r>
              <a:rPr lang="tr-TR" dirty="0"/>
              <a:t> oyunlar, kitaplar, oyuncaklar ve sağlık ekipmanlarının tanıtılması şeklinde verilebilir. Sağlık ekipmanları ile bir oyuncağı üzerinde işlem yapması çocuğun </a:t>
            </a:r>
            <a:r>
              <a:rPr lang="tr-TR" dirty="0" err="1"/>
              <a:t>anksiyetesini</a:t>
            </a:r>
            <a:r>
              <a:rPr lang="tr-TR" dirty="0"/>
              <a:t> azaltabilmektedir .</a:t>
            </a:r>
          </a:p>
          <a:p>
            <a:pPr marL="0" indent="0">
              <a:buNone/>
            </a:pPr>
            <a:endParaRPr lang="tr-TR" dirty="0"/>
          </a:p>
        </p:txBody>
      </p:sp>
    </p:spTree>
    <p:extLst>
      <p:ext uri="{BB962C8B-B14F-4D97-AF65-F5344CB8AC3E}">
        <p14:creationId xmlns:p14="http://schemas.microsoft.com/office/powerpoint/2010/main" val="11978745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dirty="0" smtClean="0"/>
              <a:t>Okul </a:t>
            </a:r>
            <a:r>
              <a:rPr lang="tr-TR" dirty="0"/>
              <a:t>Dönemi (6-12 Yaş) Tanı, Tedavi ve Ameliyata Hazırlık</a:t>
            </a:r>
          </a:p>
        </p:txBody>
      </p:sp>
      <p:sp>
        <p:nvSpPr>
          <p:cNvPr id="3" name="İçerik Yer Tutucusu 2"/>
          <p:cNvSpPr>
            <a:spLocks noGrp="1"/>
          </p:cNvSpPr>
          <p:nvPr>
            <p:ph idx="1"/>
          </p:nvPr>
        </p:nvSpPr>
        <p:spPr>
          <a:xfrm>
            <a:off x="467544" y="1628800"/>
            <a:ext cx="8229600" cy="4525963"/>
          </a:xfrm>
        </p:spPr>
        <p:style>
          <a:lnRef idx="1">
            <a:schemeClr val="accent6"/>
          </a:lnRef>
          <a:fillRef idx="3">
            <a:schemeClr val="accent6"/>
          </a:fillRef>
          <a:effectRef idx="2">
            <a:schemeClr val="accent6"/>
          </a:effectRef>
          <a:fontRef idx="minor">
            <a:schemeClr val="lt1"/>
          </a:fontRef>
        </p:style>
        <p:txBody>
          <a:bodyPr>
            <a:normAutofit fontScale="92500" lnSpcReduction="10000"/>
          </a:bodyPr>
          <a:lstStyle/>
          <a:p>
            <a:pPr marL="0" indent="0">
              <a:buNone/>
            </a:pPr>
            <a:r>
              <a:rPr lang="tr-TR" dirty="0" smtClean="0"/>
              <a:t>Okul </a:t>
            </a:r>
            <a:r>
              <a:rPr lang="tr-TR" dirty="0"/>
              <a:t>döneminde çocuklarda hastalık ağrılarına ek olarak hastaneye yatma, okuldan uzaklaşma gibi başarı eksenli kaygılar da eşlik edebilmektedir. Zaten yaş dönemi itibari ile okul başarısının ön planda olduğu bu grupta çocuğun hissettiği kaygıları yansıtmasına izin verilmeli hatta bunun için resim yapmak gibi farklı teknikler de </a:t>
            </a:r>
            <a:r>
              <a:rPr lang="tr-TR" dirty="0" smtClean="0"/>
              <a:t>kullanılabilmektedir. </a:t>
            </a:r>
          </a:p>
          <a:p>
            <a:pPr marL="0" indent="0">
              <a:buNone/>
            </a:pPr>
            <a:r>
              <a:rPr lang="tr-TR" dirty="0"/>
              <a:t>Ayrıca bu dönemin sonları erinlik dönemine girdiği için de beden algısına yönelik kaygı duyabileceği de unutulmamalı ve duruma uygun destek çalışmaları yapılmalıdır. </a:t>
            </a:r>
          </a:p>
          <a:p>
            <a:pPr marL="0" indent="0">
              <a:buNone/>
            </a:pPr>
            <a:r>
              <a:rPr lang="tr-TR" dirty="0"/>
              <a:t>Bu yaş döneminde ameliyat ve yapılacak işlemleri anatomi kitapları ile açıklamak; yapılacak işlemlerin tıbbi boyutu hakkında yaşına uygun düzeyde bilgiler sunmak ve soru sormasına destek olmak çocuğu rahatlatıcı unsurlardandır .</a:t>
            </a:r>
          </a:p>
          <a:p>
            <a:pPr marL="0" indent="0">
              <a:buNone/>
            </a:pPr>
            <a:endParaRPr lang="tr-TR" dirty="0"/>
          </a:p>
        </p:txBody>
      </p:sp>
    </p:spTree>
    <p:extLst>
      <p:ext uri="{BB962C8B-B14F-4D97-AF65-F5344CB8AC3E}">
        <p14:creationId xmlns:p14="http://schemas.microsoft.com/office/powerpoint/2010/main" val="5539181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190</TotalTime>
  <Words>1006</Words>
  <Application>Microsoft Office PowerPoint</Application>
  <PresentationFormat>Ekran Gösterisi (4:3)</PresentationFormat>
  <Paragraphs>38</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Century Schoolbook</vt:lpstr>
      <vt:lpstr>Wingdings</vt:lpstr>
      <vt:lpstr>Wingdings 2</vt:lpstr>
      <vt:lpstr>Cumba</vt:lpstr>
      <vt:lpstr>HASTA ÇOCUK VE AİLESİNİN TANI, TEDAVİ VE AMELİYAT SÜRECİNE HAZIRLANMALARI</vt:lpstr>
      <vt:lpstr>PowerPoint Sunusu</vt:lpstr>
      <vt:lpstr>AİLELERİN TANI, TEDAVİ VE AMELİYATA HAZIRLANMASI</vt:lpstr>
      <vt:lpstr>PowerPoint Sunusu</vt:lpstr>
      <vt:lpstr>PowerPoint Sunusu</vt:lpstr>
      <vt:lpstr>PowerPoint Sunusu</vt:lpstr>
      <vt:lpstr>  GELİŞİM DÖNEMLERİNE GÖRE ÇOCUKLARIN AMELİYAT SÜRECİNE HAZIRLANMASI  Bebeklik Dönemi (0-2 Yaş) Tanı Tedavi ve Ameliyata Hazırlık</vt:lpstr>
      <vt:lpstr>Okul Öncesi Dönemde (3-6 Yaş) Tanı, Tedavi ve Ameliyata Hazırlık</vt:lpstr>
      <vt:lpstr>Okul Dönemi (6-12 Yaş) Tanı, Tedavi ve Ameliyata Hazırlık</vt:lpstr>
      <vt:lpstr>Ergenlik Döneminde (12-18 Yaş) Tanı, Tedavi ve Ameliyata Hazırlık</vt:lpstr>
      <vt:lpstr>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HASTANEDE OYUN VE OYUN ODALARI</dc:title>
  <dc:creator>Sevilay</dc:creator>
  <cp:lastModifiedBy>LUGEN</cp:lastModifiedBy>
  <cp:revision>36</cp:revision>
  <dcterms:created xsi:type="dcterms:W3CDTF">2017-12-01T07:29:11Z</dcterms:created>
  <dcterms:modified xsi:type="dcterms:W3CDTF">2020-12-12T11:43:11Z</dcterms:modified>
</cp:coreProperties>
</file>