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DFE98F92-C88C-47AA-81DD-B175A455BDD0}" type="datetimeFigureOut">
              <a:rPr lang="tr-TR" smtClean="0"/>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CFB308-213E-4CA2-B2BC-34178603A791}"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99596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Date Placeholder 2"/>
          <p:cNvSpPr>
            <a:spLocks noGrp="1"/>
          </p:cNvSpPr>
          <p:nvPr>
            <p:ph type="dt" sz="half" idx="10"/>
          </p:nvPr>
        </p:nvSpPr>
        <p:spPr/>
        <p:txBody>
          <a:bodyPr/>
          <a:lstStyle/>
          <a:p>
            <a:fld id="{DFE98F92-C88C-47AA-81DD-B175A455BDD0}" type="datetimeFigureOut">
              <a:rPr lang="tr-TR" smtClean="0"/>
              <a:t>15.04.2019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FCFB308-213E-4CA2-B2BC-34178603A791}" type="slidenum">
              <a:rPr lang="tr-TR" smtClean="0"/>
              <a:t>‹#›</a:t>
            </a:fld>
            <a:endParaRPr lang="tr-TR"/>
          </a:p>
        </p:txBody>
      </p:sp>
    </p:spTree>
    <p:extLst>
      <p:ext uri="{BB962C8B-B14F-4D97-AF65-F5344CB8AC3E}">
        <p14:creationId xmlns:p14="http://schemas.microsoft.com/office/powerpoint/2010/main" val="54493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FE98F92-C88C-47AA-81DD-B175A455BDD0}" type="datetimeFigureOut">
              <a:rPr lang="tr-TR" smtClean="0"/>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CFB308-213E-4CA2-B2BC-34178603A791}" type="slidenum">
              <a:rPr lang="tr-TR" smtClean="0"/>
              <a:t>‹#›</a:t>
            </a:fld>
            <a:endParaRPr lang="tr-TR"/>
          </a:p>
        </p:txBody>
      </p:sp>
    </p:spTree>
    <p:extLst>
      <p:ext uri="{BB962C8B-B14F-4D97-AF65-F5344CB8AC3E}">
        <p14:creationId xmlns:p14="http://schemas.microsoft.com/office/powerpoint/2010/main" val="24175656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FE98F92-C88C-47AA-81DD-B175A455BDD0}" type="datetimeFigureOut">
              <a:rPr lang="tr-TR" smtClean="0"/>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CFB308-213E-4CA2-B2BC-34178603A791}"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0005193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FE98F92-C88C-47AA-81DD-B175A455BDD0}" type="datetimeFigureOut">
              <a:rPr lang="tr-TR" smtClean="0"/>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CFB308-213E-4CA2-B2BC-34178603A791}" type="slidenum">
              <a:rPr lang="tr-TR" smtClean="0"/>
              <a:t>‹#›</a:t>
            </a:fld>
            <a:endParaRPr lang="tr-TR"/>
          </a:p>
        </p:txBody>
      </p:sp>
    </p:spTree>
    <p:extLst>
      <p:ext uri="{BB962C8B-B14F-4D97-AF65-F5344CB8AC3E}">
        <p14:creationId xmlns:p14="http://schemas.microsoft.com/office/powerpoint/2010/main" val="18502555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FE98F92-C88C-47AA-81DD-B175A455BDD0}" type="datetimeFigureOut">
              <a:rPr lang="tr-TR" smtClean="0"/>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CFB308-213E-4CA2-B2BC-34178603A791}"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0420362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FE98F92-C88C-47AA-81DD-B175A455BDD0}" type="datetimeFigureOut">
              <a:rPr lang="tr-TR" smtClean="0"/>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CFB308-213E-4CA2-B2BC-34178603A791}" type="slidenum">
              <a:rPr lang="tr-TR" smtClean="0"/>
              <a:t>‹#›</a:t>
            </a:fld>
            <a:endParaRPr lang="tr-TR"/>
          </a:p>
        </p:txBody>
      </p:sp>
    </p:spTree>
    <p:extLst>
      <p:ext uri="{BB962C8B-B14F-4D97-AF65-F5344CB8AC3E}">
        <p14:creationId xmlns:p14="http://schemas.microsoft.com/office/powerpoint/2010/main" val="49094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FE98F92-C88C-47AA-81DD-B175A455BDD0}" type="datetimeFigureOut">
              <a:rPr lang="tr-TR" smtClean="0"/>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CFB308-213E-4CA2-B2BC-34178603A791}" type="slidenum">
              <a:rPr lang="tr-TR" smtClean="0"/>
              <a:t>‹#›</a:t>
            </a:fld>
            <a:endParaRPr lang="tr-TR"/>
          </a:p>
        </p:txBody>
      </p:sp>
    </p:spTree>
    <p:extLst>
      <p:ext uri="{BB962C8B-B14F-4D97-AF65-F5344CB8AC3E}">
        <p14:creationId xmlns:p14="http://schemas.microsoft.com/office/powerpoint/2010/main" val="16009401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FE98F92-C88C-47AA-81DD-B175A455BDD0}" type="datetimeFigureOut">
              <a:rPr lang="tr-TR" smtClean="0"/>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CFB308-213E-4CA2-B2BC-34178603A791}" type="slidenum">
              <a:rPr lang="tr-TR" smtClean="0"/>
              <a:t>‹#›</a:t>
            </a:fld>
            <a:endParaRPr lang="tr-TR"/>
          </a:p>
        </p:txBody>
      </p:sp>
    </p:spTree>
    <p:extLst>
      <p:ext uri="{BB962C8B-B14F-4D97-AF65-F5344CB8AC3E}">
        <p14:creationId xmlns:p14="http://schemas.microsoft.com/office/powerpoint/2010/main" val="299825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FE98F92-C88C-47AA-81DD-B175A455BDD0}" type="datetimeFigureOut">
              <a:rPr lang="tr-TR" smtClean="0"/>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CFB308-213E-4CA2-B2BC-34178603A791}" type="slidenum">
              <a:rPr lang="tr-TR" smtClean="0"/>
              <a:t>‹#›</a:t>
            </a:fld>
            <a:endParaRPr lang="tr-TR"/>
          </a:p>
        </p:txBody>
      </p:sp>
    </p:spTree>
    <p:extLst>
      <p:ext uri="{BB962C8B-B14F-4D97-AF65-F5344CB8AC3E}">
        <p14:creationId xmlns:p14="http://schemas.microsoft.com/office/powerpoint/2010/main" val="2092540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FE98F92-C88C-47AA-81DD-B175A455BDD0}" type="datetimeFigureOut">
              <a:rPr lang="tr-TR" smtClean="0"/>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CFB308-213E-4CA2-B2BC-34178603A791}" type="slidenum">
              <a:rPr lang="tr-TR" smtClean="0"/>
              <a:t>‹#›</a:t>
            </a:fld>
            <a:endParaRPr lang="tr-TR"/>
          </a:p>
        </p:txBody>
      </p:sp>
    </p:spTree>
    <p:extLst>
      <p:ext uri="{BB962C8B-B14F-4D97-AF65-F5344CB8AC3E}">
        <p14:creationId xmlns:p14="http://schemas.microsoft.com/office/powerpoint/2010/main" val="3818213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FE98F92-C88C-47AA-81DD-B175A455BDD0}" type="datetimeFigureOut">
              <a:rPr lang="tr-TR" smtClean="0"/>
              <a:t>15.04.2019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FCFB308-213E-4CA2-B2BC-34178603A791}" type="slidenum">
              <a:rPr lang="tr-TR" smtClean="0"/>
              <a:t>‹#›</a:t>
            </a:fld>
            <a:endParaRPr lang="tr-TR"/>
          </a:p>
        </p:txBody>
      </p:sp>
    </p:spTree>
    <p:extLst>
      <p:ext uri="{BB962C8B-B14F-4D97-AF65-F5344CB8AC3E}">
        <p14:creationId xmlns:p14="http://schemas.microsoft.com/office/powerpoint/2010/main" val="1952784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FE98F92-C88C-47AA-81DD-B175A455BDD0}" type="datetimeFigureOut">
              <a:rPr lang="tr-TR" smtClean="0"/>
              <a:t>15.04.2019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FCFB308-213E-4CA2-B2BC-34178603A791}" type="slidenum">
              <a:rPr lang="tr-TR" smtClean="0"/>
              <a:t>‹#›</a:t>
            </a:fld>
            <a:endParaRPr lang="tr-TR"/>
          </a:p>
        </p:txBody>
      </p:sp>
    </p:spTree>
    <p:extLst>
      <p:ext uri="{BB962C8B-B14F-4D97-AF65-F5344CB8AC3E}">
        <p14:creationId xmlns:p14="http://schemas.microsoft.com/office/powerpoint/2010/main" val="1050523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FE98F92-C88C-47AA-81DD-B175A455BDD0}" type="datetimeFigureOut">
              <a:rPr lang="tr-TR" smtClean="0"/>
              <a:t>15.04.2019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FCFB308-213E-4CA2-B2BC-34178603A791}" type="slidenum">
              <a:rPr lang="tr-TR" smtClean="0"/>
              <a:t>‹#›</a:t>
            </a:fld>
            <a:endParaRPr lang="tr-TR"/>
          </a:p>
        </p:txBody>
      </p:sp>
    </p:spTree>
    <p:extLst>
      <p:ext uri="{BB962C8B-B14F-4D97-AF65-F5344CB8AC3E}">
        <p14:creationId xmlns:p14="http://schemas.microsoft.com/office/powerpoint/2010/main" val="3208296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E98F92-C88C-47AA-81DD-B175A455BDD0}" type="datetimeFigureOut">
              <a:rPr lang="tr-TR" smtClean="0"/>
              <a:t>15.04.2019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FCFB308-213E-4CA2-B2BC-34178603A791}" type="slidenum">
              <a:rPr lang="tr-TR" smtClean="0"/>
              <a:t>‹#›</a:t>
            </a:fld>
            <a:endParaRPr lang="tr-TR"/>
          </a:p>
        </p:txBody>
      </p:sp>
    </p:spTree>
    <p:extLst>
      <p:ext uri="{BB962C8B-B14F-4D97-AF65-F5344CB8AC3E}">
        <p14:creationId xmlns:p14="http://schemas.microsoft.com/office/powerpoint/2010/main" val="499917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FE98F92-C88C-47AA-81DD-B175A455BDD0}" type="datetimeFigureOut">
              <a:rPr lang="tr-TR" smtClean="0"/>
              <a:t>15.04.2019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FCFB308-213E-4CA2-B2BC-34178603A791}" type="slidenum">
              <a:rPr lang="tr-TR" smtClean="0"/>
              <a:t>‹#›</a:t>
            </a:fld>
            <a:endParaRPr lang="tr-TR"/>
          </a:p>
        </p:txBody>
      </p:sp>
    </p:spTree>
    <p:extLst>
      <p:ext uri="{BB962C8B-B14F-4D97-AF65-F5344CB8AC3E}">
        <p14:creationId xmlns:p14="http://schemas.microsoft.com/office/powerpoint/2010/main" val="2754657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FE98F92-C88C-47AA-81DD-B175A455BDD0}" type="datetimeFigureOut">
              <a:rPr lang="tr-TR" smtClean="0"/>
              <a:t>15.04.2019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FCFB308-213E-4CA2-B2BC-34178603A791}" type="slidenum">
              <a:rPr lang="tr-TR" smtClean="0"/>
              <a:t>‹#›</a:t>
            </a:fld>
            <a:endParaRPr lang="tr-TR"/>
          </a:p>
        </p:txBody>
      </p:sp>
    </p:spTree>
    <p:extLst>
      <p:ext uri="{BB962C8B-B14F-4D97-AF65-F5344CB8AC3E}">
        <p14:creationId xmlns:p14="http://schemas.microsoft.com/office/powerpoint/2010/main" val="7273439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DFE98F92-C88C-47AA-81DD-B175A455BDD0}" type="datetimeFigureOut">
              <a:rPr lang="tr-TR" smtClean="0"/>
              <a:t>15.04.2019</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5FCFB308-213E-4CA2-B2BC-34178603A791}" type="slidenum">
              <a:rPr lang="tr-TR" smtClean="0"/>
              <a:t>‹#›</a:t>
            </a:fld>
            <a:endParaRPr lang="tr-TR"/>
          </a:p>
        </p:txBody>
      </p:sp>
    </p:spTree>
    <p:extLst>
      <p:ext uri="{BB962C8B-B14F-4D97-AF65-F5344CB8AC3E}">
        <p14:creationId xmlns:p14="http://schemas.microsoft.com/office/powerpoint/2010/main" val="298772335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512619"/>
            <a:ext cx="9144000" cy="2036618"/>
          </a:xfrm>
        </p:spPr>
        <p:txBody>
          <a:bodyPr>
            <a:normAutofit/>
          </a:bodyPr>
          <a:lstStyle/>
          <a:p>
            <a:r>
              <a:rPr lang="tr-TR" dirty="0" smtClean="0"/>
              <a:t>Kuranda ve </a:t>
            </a:r>
            <a:r>
              <a:rPr lang="tr-TR" dirty="0" err="1" smtClean="0"/>
              <a:t>İslamda</a:t>
            </a:r>
            <a:r>
              <a:rPr lang="tr-TR" dirty="0" smtClean="0"/>
              <a:t> Barış Kuranda Bireysel Barış</a:t>
            </a:r>
            <a:endParaRPr lang="tr-TR" dirty="0"/>
          </a:p>
        </p:txBody>
      </p:sp>
      <p:sp>
        <p:nvSpPr>
          <p:cNvPr id="3" name="Alt Başlık 2"/>
          <p:cNvSpPr>
            <a:spLocks noGrp="1"/>
          </p:cNvSpPr>
          <p:nvPr>
            <p:ph type="subTitle" idx="1"/>
          </p:nvPr>
        </p:nvSpPr>
        <p:spPr>
          <a:xfrm>
            <a:off x="1524000" y="3075709"/>
            <a:ext cx="9144000" cy="2182091"/>
          </a:xfrm>
        </p:spPr>
        <p:txBody>
          <a:bodyPr>
            <a:normAutofit/>
          </a:bodyPr>
          <a:lstStyle/>
          <a:p>
            <a:r>
              <a:rPr lang="tr-TR" dirty="0"/>
              <a:t>İslam, kelime anlamı olarak barış, esenlik, huzur ve teslimiyet gibi anlamlara</a:t>
            </a:r>
          </a:p>
          <a:p>
            <a:r>
              <a:rPr lang="tr-TR" dirty="0"/>
              <a:t>gelmektedir. İslam Dininin bir barış dini olma iddiası, en temelde, isminden hareketle</a:t>
            </a:r>
          </a:p>
          <a:p>
            <a:r>
              <a:rPr lang="tr-TR" dirty="0"/>
              <a:t>ifade edilmektedir.</a:t>
            </a:r>
          </a:p>
        </p:txBody>
      </p:sp>
    </p:spTree>
    <p:extLst>
      <p:ext uri="{BB962C8B-B14F-4D97-AF65-F5344CB8AC3E}">
        <p14:creationId xmlns:p14="http://schemas.microsoft.com/office/powerpoint/2010/main" val="1616194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Kendisi ile barışık, huzur içinde bir insanın, Tanrısı ile sevgi temelli kurduğu ilişki, onu, toplumsal hayatta da barış içerisinde yaşamaya yönlendirmektedir. İslam kültürü içerisinde yer alan, “Yaratılanın, Yaratandan Ötürü Sevilmesi” ilkesi de, bu yönlü bir ilişkinin </a:t>
            </a:r>
            <a:r>
              <a:rPr lang="tr-TR" dirty="0" err="1" smtClean="0"/>
              <a:t>ifadelendirilmesi</a:t>
            </a:r>
            <a:r>
              <a:rPr lang="tr-TR" dirty="0" smtClean="0"/>
              <a:t> olarak karşımıza çıkmaktadır.</a:t>
            </a:r>
          </a:p>
          <a:p>
            <a:r>
              <a:rPr lang="tr-TR" dirty="0" smtClean="0"/>
              <a:t>Barışın esas olması, daima hayırlı görülmesi, barış tekliflerine olumlu karşılık verilmesi, savaşın savunma ve inanç hürriyetinin tehlike altında olması ile sınırlandırılması, savaş durumları için getirilen sınırlandırmalar (Savaş Ahlakı),741 mal, can ve aklın dokunulmazlığı, inancın özgür irade ile tercih edilmesi,742 ve savaş esnasında kadınların, çocukların ve yaşlıların korunması şeklinde sıralanabilecek bir takım prensipler, İslam’ın, barışa yönelik tutumunu anlamakta yardımcı olabilecek başlıklar olarak ele alınabilmektedir</a:t>
            </a:r>
            <a:endParaRPr lang="tr-TR" dirty="0"/>
          </a:p>
        </p:txBody>
      </p:sp>
    </p:spTree>
    <p:extLst>
      <p:ext uri="{BB962C8B-B14F-4D97-AF65-F5344CB8AC3E}">
        <p14:creationId xmlns:p14="http://schemas.microsoft.com/office/powerpoint/2010/main" val="1338651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Bireysel Barış</a:t>
            </a:r>
            <a:endParaRPr lang="tr-TR" dirty="0"/>
          </a:p>
        </p:txBody>
      </p:sp>
      <p:sp>
        <p:nvSpPr>
          <p:cNvPr id="3" name="İçerik Yer Tutucusu 2"/>
          <p:cNvSpPr>
            <a:spLocks noGrp="1"/>
          </p:cNvSpPr>
          <p:nvPr>
            <p:ph idx="1"/>
          </p:nvPr>
        </p:nvSpPr>
        <p:spPr/>
        <p:txBody>
          <a:bodyPr>
            <a:normAutofit fontScale="85000" lnSpcReduction="10000"/>
          </a:bodyPr>
          <a:lstStyle/>
          <a:p>
            <a:r>
              <a:rPr lang="tr-TR" dirty="0"/>
              <a:t>İnsan, “eşref-i mahlukat” olarak Allah tarafından yaratılmış, kendisine bir </a:t>
            </a:r>
            <a:r>
              <a:rPr lang="tr-TR" dirty="0" smtClean="0"/>
              <a:t>takım </a:t>
            </a:r>
            <a:r>
              <a:rPr lang="tr-TR" dirty="0" err="1" smtClean="0"/>
              <a:t>mumeyyiz</a:t>
            </a:r>
            <a:r>
              <a:rPr lang="tr-TR" dirty="0" smtClean="0"/>
              <a:t> </a:t>
            </a:r>
            <a:r>
              <a:rPr lang="tr-TR" dirty="0"/>
              <a:t>vasıflar verilmiştir. Nitekim Allah, insanı, </a:t>
            </a:r>
            <a:r>
              <a:rPr lang="tr-TR" i="1" dirty="0"/>
              <a:t>yeryüzünde halife </a:t>
            </a:r>
            <a:r>
              <a:rPr lang="tr-TR" dirty="0"/>
              <a:t>olarak </a:t>
            </a:r>
            <a:r>
              <a:rPr lang="tr-TR" dirty="0" smtClean="0"/>
              <a:t>yarattığını belirtmektedir.</a:t>
            </a:r>
          </a:p>
          <a:p>
            <a:r>
              <a:rPr lang="tr-TR" dirty="0"/>
              <a:t>İnsanı barışa </a:t>
            </a:r>
            <a:r>
              <a:rPr lang="tr-TR" dirty="0" err="1"/>
              <a:t>yonlendiren</a:t>
            </a:r>
            <a:r>
              <a:rPr lang="tr-TR" dirty="0"/>
              <a:t>, onu kendine ve başkalarına karşı saygılı hale </a:t>
            </a:r>
            <a:r>
              <a:rPr lang="tr-TR" dirty="0" smtClean="0"/>
              <a:t>getiren temel </a:t>
            </a:r>
            <a:r>
              <a:rPr lang="tr-TR" dirty="0"/>
              <a:t>unsur, onu </a:t>
            </a:r>
            <a:r>
              <a:rPr lang="tr-TR" dirty="0" err="1"/>
              <a:t>dunyaya</a:t>
            </a:r>
            <a:r>
              <a:rPr lang="tr-TR" dirty="0"/>
              <a:t> getiren, ona sayısız nimetler sunan, yaşatan ve </a:t>
            </a:r>
            <a:r>
              <a:rPr lang="tr-TR" dirty="0" err="1"/>
              <a:t>olduren</a:t>
            </a:r>
            <a:r>
              <a:rPr lang="tr-TR" dirty="0"/>
              <a:t> </a:t>
            </a:r>
            <a:r>
              <a:rPr lang="tr-TR" dirty="0" smtClean="0"/>
              <a:t>bir Allah </a:t>
            </a:r>
            <a:r>
              <a:rPr lang="tr-TR" dirty="0"/>
              <a:t>inancından başka bir şey </a:t>
            </a:r>
            <a:r>
              <a:rPr lang="tr-TR" dirty="0" smtClean="0"/>
              <a:t>değildir.</a:t>
            </a:r>
          </a:p>
          <a:p>
            <a:r>
              <a:rPr lang="tr-TR" dirty="0" smtClean="0"/>
              <a:t>"Nefsim elinde bulunan Allah'a yemin ederim ki, sizler iman etmedikçe cennete giremezsiniz, birbirinizi sevmedikçe de mümin olamazsınız.«</a:t>
            </a:r>
          </a:p>
          <a:p>
            <a:r>
              <a:rPr lang="tr-TR" dirty="0"/>
              <a:t>"</a:t>
            </a:r>
            <a:r>
              <a:rPr lang="tr-TR" dirty="0" err="1"/>
              <a:t>Hic</a:t>
            </a:r>
            <a:r>
              <a:rPr lang="tr-TR" dirty="0"/>
              <a:t> kimse kendisi </a:t>
            </a:r>
            <a:r>
              <a:rPr lang="tr-TR" dirty="0" err="1"/>
              <a:t>icin</a:t>
            </a:r>
            <a:r>
              <a:rPr lang="tr-TR" dirty="0"/>
              <a:t> arzu ettiğini başkası </a:t>
            </a:r>
            <a:r>
              <a:rPr lang="tr-TR" dirty="0" err="1"/>
              <a:t>icin</a:t>
            </a:r>
            <a:r>
              <a:rPr lang="tr-TR" dirty="0"/>
              <a:t> de arzu </a:t>
            </a:r>
            <a:r>
              <a:rPr lang="tr-TR" dirty="0" err="1"/>
              <a:t>etmedikce</a:t>
            </a:r>
            <a:r>
              <a:rPr lang="tr-TR" dirty="0"/>
              <a:t> iman</a:t>
            </a:r>
          </a:p>
          <a:p>
            <a:r>
              <a:rPr lang="tr-TR" dirty="0"/>
              <a:t>etmiş olmaz</a:t>
            </a:r>
            <a:r>
              <a:rPr lang="tr-TR" dirty="0" smtClean="0"/>
              <a:t>.»</a:t>
            </a:r>
            <a:endParaRPr lang="tr-TR" dirty="0"/>
          </a:p>
        </p:txBody>
      </p:sp>
    </p:spTree>
    <p:extLst>
      <p:ext uri="{BB962C8B-B14F-4D97-AF65-F5344CB8AC3E}">
        <p14:creationId xmlns:p14="http://schemas.microsoft.com/office/powerpoint/2010/main" val="248974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Kendi ile Barışık Birey ve Özellikleri</a:t>
            </a:r>
            <a:endParaRPr lang="tr-TR" dirty="0"/>
          </a:p>
        </p:txBody>
      </p:sp>
      <p:sp>
        <p:nvSpPr>
          <p:cNvPr id="3" name="İçerik Yer Tutucusu 2"/>
          <p:cNvSpPr>
            <a:spLocks noGrp="1"/>
          </p:cNvSpPr>
          <p:nvPr>
            <p:ph idx="1"/>
          </p:nvPr>
        </p:nvSpPr>
        <p:spPr/>
        <p:txBody>
          <a:bodyPr>
            <a:normAutofit/>
          </a:bodyPr>
          <a:lstStyle/>
          <a:p>
            <a:r>
              <a:rPr lang="tr-TR" dirty="0"/>
              <a:t>İslam’da doğruluk, bireyden beklenen en </a:t>
            </a:r>
            <a:r>
              <a:rPr lang="tr-TR" dirty="0" err="1"/>
              <a:t>onemli</a:t>
            </a:r>
            <a:r>
              <a:rPr lang="tr-TR" dirty="0"/>
              <a:t> hasletlerden bir tanesidir. </a:t>
            </a:r>
            <a:r>
              <a:rPr lang="tr-TR" dirty="0" smtClean="0"/>
              <a:t>Hz. Muhammed’in </a:t>
            </a:r>
            <a:r>
              <a:rPr lang="tr-TR" dirty="0"/>
              <a:t>ve onunla birlikte </a:t>
            </a:r>
            <a:r>
              <a:rPr lang="tr-TR" dirty="0" err="1"/>
              <a:t>tevbe</a:t>
            </a:r>
            <a:r>
              <a:rPr lang="tr-TR" dirty="0"/>
              <a:t> edenlerin şahsında, </a:t>
            </a:r>
            <a:r>
              <a:rPr lang="tr-TR" dirty="0" err="1"/>
              <a:t>tum</a:t>
            </a:r>
            <a:r>
              <a:rPr lang="tr-TR" dirty="0"/>
              <a:t> </a:t>
            </a:r>
            <a:r>
              <a:rPr lang="tr-TR" dirty="0" err="1"/>
              <a:t>Muslumanlardan</a:t>
            </a:r>
            <a:r>
              <a:rPr lang="tr-TR" dirty="0" smtClean="0"/>
              <a:t>, “</a:t>
            </a:r>
            <a:r>
              <a:rPr lang="tr-TR" dirty="0" err="1"/>
              <a:t>emrolundukları</a:t>
            </a:r>
            <a:r>
              <a:rPr lang="tr-TR" dirty="0"/>
              <a:t> gibi dosdoğru” olmaları istenmektedir. Bu emir, insan hayatındaki </a:t>
            </a:r>
            <a:r>
              <a:rPr lang="tr-TR" dirty="0" err="1" smtClean="0"/>
              <a:t>tum</a:t>
            </a:r>
            <a:r>
              <a:rPr lang="tr-TR" dirty="0"/>
              <a:t> </a:t>
            </a:r>
            <a:r>
              <a:rPr lang="tr-TR" dirty="0" smtClean="0"/>
              <a:t>eylemleri </a:t>
            </a:r>
            <a:r>
              <a:rPr lang="tr-TR" dirty="0"/>
              <a:t>kuşatan, genel bir ilke olarak kabul </a:t>
            </a:r>
            <a:r>
              <a:rPr lang="tr-TR" dirty="0" smtClean="0"/>
              <a:t>edilmektedir</a:t>
            </a:r>
          </a:p>
          <a:p>
            <a:r>
              <a:rPr lang="tr-TR" dirty="0"/>
              <a:t>Adalet, İslam dini açısından, insanlar arası ilişkilerde, belirleyici </a:t>
            </a:r>
            <a:r>
              <a:rPr lang="tr-TR" dirty="0" smtClean="0"/>
              <a:t>kavramlardan biridir</a:t>
            </a:r>
            <a:r>
              <a:rPr lang="tr-TR" dirty="0"/>
              <a:t>. Kur’an’da, Allah’ın adil olduğu, hak edene, hak ettiğini, ne bir eksik, ne bir </a:t>
            </a:r>
            <a:r>
              <a:rPr lang="tr-TR" dirty="0" smtClean="0"/>
              <a:t>fazla vereceği </a:t>
            </a:r>
            <a:r>
              <a:rPr lang="tr-TR" dirty="0"/>
              <a:t>açıkça </a:t>
            </a:r>
            <a:r>
              <a:rPr lang="tr-TR" dirty="0" smtClean="0"/>
              <a:t>belirtilmektedir. </a:t>
            </a:r>
            <a:r>
              <a:rPr lang="tr-TR" dirty="0"/>
              <a:t>Allah’ın güzel isimleri arasında yer alan “Âdil” </a:t>
            </a:r>
            <a:r>
              <a:rPr lang="tr-TR" dirty="0" smtClean="0"/>
              <a:t>ismi, bunun </a:t>
            </a:r>
            <a:r>
              <a:rPr lang="tr-TR" dirty="0"/>
              <a:t>bir göstergesidir.</a:t>
            </a:r>
          </a:p>
        </p:txBody>
      </p:sp>
    </p:spTree>
    <p:extLst>
      <p:ext uri="{BB962C8B-B14F-4D97-AF65-F5344CB8AC3E}">
        <p14:creationId xmlns:p14="http://schemas.microsoft.com/office/powerpoint/2010/main" val="1529986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Merhametli, Yardımsever ve Alçakgönüllü olmak</a:t>
            </a:r>
            <a:endParaRPr lang="tr-TR" dirty="0"/>
          </a:p>
        </p:txBody>
      </p:sp>
      <p:sp>
        <p:nvSpPr>
          <p:cNvPr id="3" name="İçerik Yer Tutucusu 2"/>
          <p:cNvSpPr>
            <a:spLocks noGrp="1"/>
          </p:cNvSpPr>
          <p:nvPr>
            <p:ph idx="1"/>
          </p:nvPr>
        </p:nvSpPr>
        <p:spPr/>
        <p:txBody>
          <a:bodyPr>
            <a:normAutofit lnSpcReduction="10000"/>
          </a:bodyPr>
          <a:lstStyle/>
          <a:p>
            <a:r>
              <a:rPr lang="tr-TR" dirty="0"/>
              <a:t>İslam yardımlaşma ve dayanışmaya özel bir önem vermektedir. Bunun en </a:t>
            </a:r>
            <a:r>
              <a:rPr lang="tr-TR" dirty="0" smtClean="0"/>
              <a:t>önemli kanıtı</a:t>
            </a:r>
            <a:r>
              <a:rPr lang="tr-TR" dirty="0"/>
              <a:t>, toplumsal hayat içerisinde meydana gelen aksaklıkları ve eksikleri gidermek </a:t>
            </a:r>
            <a:r>
              <a:rPr lang="tr-TR" dirty="0" smtClean="0"/>
              <a:t>adına ihdas </a:t>
            </a:r>
            <a:r>
              <a:rPr lang="tr-TR" dirty="0"/>
              <a:t>edilen ibadetlerdir. Zekat ve sadaka, bu ibadetlerin </a:t>
            </a:r>
            <a:r>
              <a:rPr lang="tr-TR" dirty="0" err="1" smtClean="0"/>
              <a:t>başlıcalarıdır</a:t>
            </a:r>
            <a:endParaRPr lang="tr-TR" dirty="0" smtClean="0"/>
          </a:p>
          <a:p>
            <a:r>
              <a:rPr lang="tr-TR" dirty="0"/>
              <a:t>Kur’an’da, aynı peygamberleri </a:t>
            </a:r>
            <a:r>
              <a:rPr lang="tr-TR" dirty="0" smtClean="0"/>
              <a:t>gibi, birbirlerine </a:t>
            </a:r>
            <a:r>
              <a:rPr lang="tr-TR" dirty="0"/>
              <a:t>karşı çok merhametli olma özellikleri ile </a:t>
            </a:r>
            <a:r>
              <a:rPr lang="tr-TR" dirty="0" smtClean="0"/>
              <a:t>övülmektedirler. </a:t>
            </a:r>
            <a:r>
              <a:rPr lang="tr-TR" dirty="0"/>
              <a:t>Hz. </a:t>
            </a:r>
            <a:r>
              <a:rPr lang="tr-TR" dirty="0" smtClean="0"/>
              <a:t>Muhammed de</a:t>
            </a:r>
            <a:r>
              <a:rPr lang="tr-TR" dirty="0"/>
              <a:t>, Müslümanları, birbirlerine karşı merhamet ve sevgilerinde, bir vücuda </a:t>
            </a:r>
            <a:r>
              <a:rPr lang="tr-TR" dirty="0" smtClean="0"/>
              <a:t>benzeterek aynı </a:t>
            </a:r>
            <a:r>
              <a:rPr lang="tr-TR" dirty="0"/>
              <a:t>duruma işaret etmektedir</a:t>
            </a:r>
            <a:r>
              <a:rPr lang="tr-TR" dirty="0" smtClean="0"/>
              <a:t>.</a:t>
            </a:r>
          </a:p>
          <a:p>
            <a:r>
              <a:rPr lang="tr-TR" dirty="0" smtClean="0"/>
              <a:t>Kuran’da, Allah’tan </a:t>
            </a:r>
            <a:r>
              <a:rPr lang="tr-TR" dirty="0"/>
              <a:t>gayrı olarak kendisinde bir </a:t>
            </a:r>
            <a:r>
              <a:rPr lang="tr-TR" dirty="0" err="1"/>
              <a:t>guc</a:t>
            </a:r>
            <a:r>
              <a:rPr lang="tr-TR" dirty="0"/>
              <a:t> </a:t>
            </a:r>
            <a:r>
              <a:rPr lang="tr-TR" dirty="0" err="1" smtClean="0"/>
              <a:t>goren</a:t>
            </a:r>
            <a:r>
              <a:rPr lang="tr-TR" dirty="0" smtClean="0"/>
              <a:t>, yaratıcısına </a:t>
            </a:r>
            <a:r>
              <a:rPr lang="tr-TR" dirty="0"/>
              <a:t>karşı kibirlenenler yerilmekte, Allah’ın bu tur insanları sevmeyeceğine </a:t>
            </a:r>
            <a:r>
              <a:rPr lang="tr-TR" dirty="0" smtClean="0"/>
              <a:t>dikkat </a:t>
            </a:r>
            <a:r>
              <a:rPr lang="tr-TR" dirty="0" err="1" smtClean="0"/>
              <a:t>cekilmektedir</a:t>
            </a:r>
            <a:r>
              <a:rPr lang="tr-TR" dirty="0" smtClean="0"/>
              <a:t>.</a:t>
            </a:r>
            <a:endParaRPr lang="tr-TR" dirty="0"/>
          </a:p>
        </p:txBody>
      </p:sp>
    </p:spTree>
    <p:extLst>
      <p:ext uri="{BB962C8B-B14F-4D97-AF65-F5344CB8AC3E}">
        <p14:creationId xmlns:p14="http://schemas.microsoft.com/office/powerpoint/2010/main" val="1749654248"/>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28</TotalTime>
  <Words>473</Words>
  <Application>Microsoft Office PowerPoint</Application>
  <PresentationFormat>Geniş ekran</PresentationFormat>
  <Paragraphs>19</Paragraphs>
  <Slides>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5</vt:i4>
      </vt:variant>
    </vt:vector>
  </HeadingPairs>
  <TitlesOfParts>
    <vt:vector size="8" baseType="lpstr">
      <vt:lpstr>Century Gothic</vt:lpstr>
      <vt:lpstr>Wingdings 3</vt:lpstr>
      <vt:lpstr>Dilim</vt:lpstr>
      <vt:lpstr>Kuranda ve İslamda Barış Kuranda Bireysel Barış</vt:lpstr>
      <vt:lpstr>PowerPoint Sunusu</vt:lpstr>
      <vt:lpstr>Bireysel Barış</vt:lpstr>
      <vt:lpstr>Kendi ile Barışık Birey ve Özellikleri</vt:lpstr>
      <vt:lpstr>Merhametli, Yardımsever ve Alçakgönüllü olmak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Kuranda ve İslamda Barış Kuranda Bireysel Barış</dc:title>
  <dc:creator>şahin</dc:creator>
  <cp:lastModifiedBy>şahin</cp:lastModifiedBy>
  <cp:revision>6</cp:revision>
  <dcterms:created xsi:type="dcterms:W3CDTF">2019-04-14T12:59:37Z</dcterms:created>
  <dcterms:modified xsi:type="dcterms:W3CDTF">2019-04-15T08:40:38Z</dcterms:modified>
</cp:coreProperties>
</file>